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Default Section" id="{7FE32AA2-BD9D-4C13-A92B-A37823B31C80}">
          <p14:sldIdLst>
            <p14:sldId id="256"/>
            <p14:sldId id="257"/>
          </p14:sldIdLst>
        </p14:section>
        <p14:section name="Untitled Section" id="{F699C8FD-AECF-4E26-9AA9-1C277DDC897E}">
          <p14:sldIdLst>
            <p14:sldId id="258"/>
            <p14:sldId id="259"/>
            <p14:sldId id="260"/>
            <p14:sldId id="261"/>
            <p14:sldId id="262"/>
            <p14:sldId id="263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8" roundtripDataSignature="AMtx7mjo2JpmzejRwAypx1pHziEv9dyu8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490" autoAdjust="0"/>
    <p:restoredTop sz="86477" autoAdjust="0"/>
  </p:normalViewPr>
  <p:slideViewPr>
    <p:cSldViewPr snapToGrid="0">
      <p:cViewPr varScale="1">
        <p:scale>
          <a:sx n="49" d="100"/>
          <a:sy n="49" d="100"/>
        </p:scale>
        <p:origin x="966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DFC9AE-31B2-48C8-8D37-128C700846DB}" type="datetimeFigureOut">
              <a:rPr lang="en-IN" smtClean="0"/>
              <a:pPr/>
              <a:t>26-03-2023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FE5B9-A785-461C-819A-BD6B36F32FA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65210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0275273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4728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42054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9" name="Google Shape;10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23289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52794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34852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332975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792315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034318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5666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24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4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4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6"/>
          <p:cNvSpPr txBox="1">
            <a:spLocks noGrp="1"/>
          </p:cNvSpPr>
          <p:nvPr>
            <p:ph type="title"/>
          </p:nvPr>
        </p:nvSpPr>
        <p:spPr>
          <a:xfrm>
            <a:off x="3352800" y="4953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6"/>
          <p:cNvSpPr txBox="1">
            <a:spLocks noGrp="1"/>
          </p:cNvSpPr>
          <p:nvPr>
            <p:ph type="body" idx="1"/>
          </p:nvPr>
        </p:nvSpPr>
        <p:spPr>
          <a:xfrm>
            <a:off x="1143000" y="1600200"/>
            <a:ext cx="16611600" cy="704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6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6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6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lvl="1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lvl="2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lvl="3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lvl="4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lvl="5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lvl="6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lvl="7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lvl="8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 / 12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7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7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17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7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7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8"/>
          <p:cNvSpPr txBox="1">
            <a:spLocks noGrp="1"/>
          </p:cNvSpPr>
          <p:nvPr>
            <p:ph type="title"/>
          </p:nvPr>
        </p:nvSpPr>
        <p:spPr>
          <a:xfrm>
            <a:off x="3352800" y="4953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2" name="Google Shape;42;p1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3" name="Google Shape;43;p18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8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8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9"/>
          <p:cNvSpPr txBox="1">
            <a:spLocks noGrp="1"/>
          </p:cNvSpPr>
          <p:nvPr>
            <p:ph type="title"/>
          </p:nvPr>
        </p:nvSpPr>
        <p:spPr>
          <a:xfrm>
            <a:off x="3352800" y="4953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1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1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2" name="Google Shape;52;p19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9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9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0"/>
          <p:cNvSpPr txBox="1">
            <a:spLocks noGrp="1"/>
          </p:cNvSpPr>
          <p:nvPr>
            <p:ph type="title"/>
          </p:nvPr>
        </p:nvSpPr>
        <p:spPr>
          <a:xfrm>
            <a:off x="3352800" y="4953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0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0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0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3" name="Google Shape;63;p2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2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1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2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2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2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3"/>
          <p:cNvSpPr txBox="1">
            <a:spLocks noGrp="1"/>
          </p:cNvSpPr>
          <p:nvPr>
            <p:ph type="title"/>
          </p:nvPr>
        </p:nvSpPr>
        <p:spPr>
          <a:xfrm>
            <a:off x="3352800" y="4953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3"/>
          <p:cNvSpPr txBox="1">
            <a:spLocks noGrp="1"/>
          </p:cNvSpPr>
          <p:nvPr>
            <p:ph type="body" idx="1"/>
          </p:nvPr>
        </p:nvSpPr>
        <p:spPr>
          <a:xfrm rot="5400000">
            <a:off x="5924550" y="-3181350"/>
            <a:ext cx="7048500" cy="166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3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3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3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/X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>
            <a:spLocks noGrp="1"/>
          </p:cNvSpPr>
          <p:nvPr>
            <p:ph type="title"/>
          </p:nvPr>
        </p:nvSpPr>
        <p:spPr>
          <a:xfrm>
            <a:off x="3352800" y="4953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3"/>
          <p:cNvSpPr txBox="1">
            <a:spLocks noGrp="1"/>
          </p:cNvSpPr>
          <p:nvPr>
            <p:ph type="body" idx="1"/>
          </p:nvPr>
        </p:nvSpPr>
        <p:spPr>
          <a:xfrm>
            <a:off x="1143000" y="1600200"/>
            <a:ext cx="16611600" cy="704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3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3"/>
          <p:cNvSpPr txBox="1">
            <a:spLocks noGrp="1"/>
          </p:cNvSpPr>
          <p:nvPr>
            <p:ph type="ftr" idx="11"/>
          </p:nvPr>
        </p:nvSpPr>
        <p:spPr>
          <a:xfrm>
            <a:off x="3124200" y="9639300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3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/>
              <a:t> / 12</a:t>
            </a:r>
            <a:endParaRPr/>
          </a:p>
        </p:txBody>
      </p:sp>
      <p:pic>
        <p:nvPicPr>
          <p:cNvPr id="15" name="Google Shape;15;p1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474002" y="406400"/>
            <a:ext cx="1596097" cy="9332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6264" y="274124"/>
            <a:ext cx="1324411" cy="1255542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3"/>
          <p:cNvSpPr/>
          <p:nvPr/>
        </p:nvSpPr>
        <p:spPr>
          <a:xfrm>
            <a:off x="0" y="1656"/>
            <a:ext cx="16768631" cy="10285344"/>
          </a:xfrm>
          <a:custGeom>
            <a:avLst/>
            <a:gdLst/>
            <a:ahLst/>
            <a:cxnLst/>
            <a:rect l="l" t="t" r="r" b="b"/>
            <a:pathLst>
              <a:path w="2868730" h="302802">
                <a:moveTo>
                  <a:pt x="0" y="0"/>
                </a:moveTo>
                <a:lnTo>
                  <a:pt x="2868730" y="0"/>
                </a:lnTo>
                <a:lnTo>
                  <a:pt x="2868730" y="302802"/>
                </a:lnTo>
                <a:lnTo>
                  <a:pt x="0" y="302802"/>
                </a:lnTo>
                <a:close/>
              </a:path>
            </a:pathLst>
          </a:custGeom>
          <a:solidFill>
            <a:srgbClr val="72C02C">
              <a:alpha val="80000"/>
            </a:srgbClr>
          </a:solidFill>
        </p:spPr>
      </p:sp>
      <p:sp>
        <p:nvSpPr>
          <p:cNvPr id="91" name="Google Shape;91;p1"/>
          <p:cNvSpPr/>
          <p:nvPr/>
        </p:nvSpPr>
        <p:spPr>
          <a:xfrm>
            <a:off x="17209558" y="1938884"/>
            <a:ext cx="47771" cy="838254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"/>
          <p:cNvSpPr/>
          <p:nvPr/>
        </p:nvSpPr>
        <p:spPr>
          <a:xfrm>
            <a:off x="1531089" y="310001"/>
            <a:ext cx="15189416" cy="4739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3400" b="1" dirty="0" err="1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Dr.</a:t>
            </a:r>
            <a:r>
              <a:rPr lang="en-IN" sz="3400" b="1" dirty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 SNS RAJALAKSHMI COLLEGE OF ARTS &amp; SCIENCE (Autonomous)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800" b="1" dirty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Coimbatore -641049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IN" sz="2800" b="1" dirty="0">
              <a:solidFill>
                <a:schemeClr val="dk1"/>
              </a:solidFill>
              <a:latin typeface="Cambria"/>
              <a:ea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Accredited by NAAC(Cycle–III) with ‘A+’ Grade</a:t>
            </a:r>
            <a:endParaRPr dirty="0"/>
          </a:p>
          <a:p>
            <a:pPr lvl="0" algn="ctr"/>
            <a:r>
              <a:rPr lang="en-US" sz="24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(Recognized by UGC,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Approved by AICTE, New Delhi and </a:t>
            </a:r>
            <a:r>
              <a:rPr lang="en-US" sz="24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</a:p>
          <a:p>
            <a:pPr lvl="0" algn="ctr"/>
            <a:r>
              <a:rPr lang="en-US" sz="24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Affiliated to Bharathiar University, Coimbatore) </a:t>
            </a:r>
          </a:p>
          <a:p>
            <a:pPr lvl="0" algn="ctr"/>
            <a:endParaRPr lang="en-US" sz="24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algn="ctr"/>
            <a:endParaRPr lang="en-US" sz="2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algn="ctr"/>
            <a:r>
              <a:rPr lang="en-US" sz="36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DEPARTMENT OF </a:t>
            </a:r>
            <a:r>
              <a:rPr lang="en-US" sz="36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COMPUTER SCIENCE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6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2146851" y="4798944"/>
            <a:ext cx="14573654" cy="5447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COURSE NAME : </a:t>
            </a:r>
            <a:r>
              <a:rPr lang="en-US" sz="36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21UCU403-OBJECT ORIENTED PROGRAMING</a:t>
            </a:r>
            <a:endParaRPr sz="36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 YEAR /II SEMESTER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Unit 5- CLIENT SIDE ESSENTIALS</a:t>
            </a:r>
            <a:br>
              <a:rPr lang="en-US" sz="36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36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Topic  : </a:t>
            </a:r>
            <a:r>
              <a:rPr lang="en-US" sz="36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DYNAMIC  ACCESS AND MANIPULATION OF WEB PAGES USING JAVA SCRIPT AND JQUERY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15" name="Google Shape;15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9558" y="350447"/>
            <a:ext cx="1553581" cy="93322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91;p1"/>
          <p:cNvSpPr/>
          <p:nvPr/>
        </p:nvSpPr>
        <p:spPr>
          <a:xfrm>
            <a:off x="1483318" y="1904460"/>
            <a:ext cx="47771" cy="838254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3"/>
          <p:cNvSpPr/>
          <p:nvPr/>
        </p:nvSpPr>
        <p:spPr>
          <a:xfrm>
            <a:off x="0" y="9592843"/>
            <a:ext cx="11141242" cy="692501"/>
          </a:xfrm>
          <a:custGeom>
            <a:avLst/>
            <a:gdLst/>
            <a:ahLst/>
            <a:cxnLst/>
            <a:rect l="l" t="t" r="r" b="b"/>
            <a:pathLst>
              <a:path w="2868730" h="302802">
                <a:moveTo>
                  <a:pt x="0" y="0"/>
                </a:moveTo>
                <a:lnTo>
                  <a:pt x="2868730" y="0"/>
                </a:lnTo>
                <a:lnTo>
                  <a:pt x="2868730" y="302802"/>
                </a:lnTo>
                <a:lnTo>
                  <a:pt x="0" y="302802"/>
                </a:lnTo>
                <a:close/>
              </a:path>
            </a:pathLst>
          </a:custGeom>
          <a:solidFill>
            <a:srgbClr val="72C02C"/>
          </a:solidFill>
        </p:spPr>
      </p:sp>
      <p:sp>
        <p:nvSpPr>
          <p:cNvPr id="100" name="Google Shape;100;p2"/>
          <p:cNvSpPr/>
          <p:nvPr/>
        </p:nvSpPr>
        <p:spPr>
          <a:xfrm>
            <a:off x="497204" y="1515988"/>
            <a:ext cx="45719" cy="7916779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1" name="Google Shape;101;p2"/>
          <p:cNvSpPr/>
          <p:nvPr/>
        </p:nvSpPr>
        <p:spPr>
          <a:xfrm>
            <a:off x="2672863" y="732643"/>
            <a:ext cx="13346722" cy="1077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n-US" sz="32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DYNAMIC  ACCESS AND MANIPULATION OF WEB PAGES USING JAVA SCRIPT AND JQUERY</a:t>
            </a:r>
            <a:endParaRPr sz="3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2" name="Google Shape;102;p2"/>
          <p:cNvSpPr/>
          <p:nvPr/>
        </p:nvSpPr>
        <p:spPr>
          <a:xfrm>
            <a:off x="1043351" y="1932931"/>
            <a:ext cx="15943385" cy="74789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514350" lvl="0" indent="-514350" algn="just">
              <a:lnSpc>
                <a:spcPct val="150000"/>
              </a:lnSpc>
              <a:buClr>
                <a:schemeClr val="dk1"/>
              </a:buClr>
              <a:buSzPts val="3400"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/>
                <a:sym typeface="Cambria"/>
              </a:rPr>
              <a:t>Dynamic access and manipulation of web pages using JavaScript and JQuery small points can greatly enhance the user experience of a web application. Here are some small points to keep in mind:</a:t>
            </a:r>
          </a:p>
          <a:p>
            <a:pPr marL="514350" lvl="0" indent="-514350" algn="just">
              <a:lnSpc>
                <a:spcPct val="150000"/>
              </a:lnSpc>
              <a:buClr>
                <a:schemeClr val="dk1"/>
              </a:buClr>
              <a:buSzPts val="3400"/>
              <a:buFont typeface="+mj-lt"/>
              <a:buAutoNum type="arabicPeriod"/>
            </a:pPr>
            <a:r>
              <a:rPr lang="en-US" sz="3200" b="1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/>
                <a:sym typeface="Cambria"/>
              </a:rPr>
              <a:t>Accessing HTML elements:</a:t>
            </a:r>
            <a:r>
              <a:rPr lang="en-US" sz="32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/>
                <a:sym typeface="Cambria"/>
              </a:rPr>
              <a:t> JavaScript and jQuery can be used to access HTML elements on a web page by using their IDs, classes, or tags.</a:t>
            </a:r>
          </a:p>
          <a:p>
            <a:pPr marL="514350" lvl="0" indent="-514350" algn="just">
              <a:lnSpc>
                <a:spcPct val="150000"/>
              </a:lnSpc>
              <a:buClr>
                <a:schemeClr val="dk1"/>
              </a:buClr>
              <a:buSzPts val="3400"/>
              <a:buFont typeface="+mj-lt"/>
              <a:buAutoNum type="arabicPeriod"/>
            </a:pPr>
            <a:endParaRPr lang="en-US" sz="3200" dirty="0">
              <a:solidFill>
                <a:schemeClr val="dk1"/>
              </a:solidFill>
              <a:latin typeface="Cambria" panose="02040503050406030204" pitchFamily="18" charset="0"/>
              <a:ea typeface="Cambria" panose="02040503050406030204" pitchFamily="18" charset="0"/>
              <a:cs typeface="Cambria"/>
              <a:sym typeface="Cambria"/>
            </a:endParaRPr>
          </a:p>
          <a:p>
            <a:pPr marL="514350" lvl="0" indent="-514350" algn="just">
              <a:lnSpc>
                <a:spcPct val="150000"/>
              </a:lnSpc>
              <a:buClr>
                <a:schemeClr val="dk1"/>
              </a:buClr>
              <a:buSzPts val="3400"/>
              <a:buFont typeface="Calibri"/>
              <a:buAutoNum type="arabicPeriod"/>
            </a:pPr>
            <a:r>
              <a:rPr lang="en-US" sz="3200" b="1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/>
                <a:sym typeface="Cambria"/>
              </a:rPr>
              <a:t>Changing content:</a:t>
            </a:r>
            <a:r>
              <a:rPr lang="en-US" sz="32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/>
                <a:sym typeface="Cambria"/>
              </a:rPr>
              <a:t> Once an element has been accessed, its content can be changed using the inner HTML property or the text() method in jQuery.</a:t>
            </a:r>
          </a:p>
          <a:p>
            <a:pPr marL="514350" lvl="0" indent="-514350" algn="just">
              <a:lnSpc>
                <a:spcPct val="150000"/>
              </a:lnSpc>
              <a:buClr>
                <a:schemeClr val="dk1"/>
              </a:buClr>
              <a:buSzPts val="3400"/>
              <a:buFont typeface="Calibri"/>
              <a:buAutoNum type="arabicPeriod"/>
            </a:pPr>
            <a:endParaRPr lang="en-US" sz="3200" dirty="0">
              <a:solidFill>
                <a:schemeClr val="dk1"/>
              </a:solidFill>
              <a:latin typeface="Cambria" panose="02040503050406030204" pitchFamily="18" charset="0"/>
              <a:ea typeface="Cambria" panose="02040503050406030204" pitchFamily="18" charset="0"/>
              <a:cs typeface="Cambria"/>
              <a:sym typeface="Cambria"/>
            </a:endParaRPr>
          </a:p>
          <a:p>
            <a:pPr marL="514350" lvl="0" indent="-514350" algn="just">
              <a:lnSpc>
                <a:spcPct val="150000"/>
              </a:lnSpc>
              <a:buClr>
                <a:schemeClr val="dk1"/>
              </a:buClr>
              <a:buSzPts val="3400"/>
              <a:buFont typeface="Calibri"/>
              <a:buAutoNum type="arabicPeriod"/>
            </a:pPr>
            <a:endParaRPr sz="3200" b="0" i="0" u="none" strike="noStrike" cap="none" dirty="0">
              <a:solidFill>
                <a:schemeClr val="dk1"/>
              </a:solidFill>
              <a:latin typeface="Cambria" panose="02040503050406030204" pitchFamily="18" charset="0"/>
              <a:ea typeface="Cambria" panose="02040503050406030204" pitchFamily="18" charset="0"/>
              <a:cs typeface="Cambria"/>
              <a:sym typeface="Cambria"/>
            </a:endParaRPr>
          </a:p>
        </p:txBody>
      </p:sp>
      <p:sp>
        <p:nvSpPr>
          <p:cNvPr id="104" name="Google Shape;104;p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+mj-lt"/>
              </a:rPr>
              <a:t>8.3.2023</a:t>
            </a:r>
            <a:endParaRPr dirty="0">
              <a:latin typeface="+mj-lt"/>
            </a:endParaRPr>
          </a:p>
        </p:txBody>
      </p:sp>
      <p:sp>
        <p:nvSpPr>
          <p:cNvPr id="106" name="Google Shape;106;p2"/>
          <p:cNvSpPr txBox="1">
            <a:spLocks noGrp="1"/>
          </p:cNvSpPr>
          <p:nvPr>
            <p:ph type="ftr" idx="11"/>
          </p:nvPr>
        </p:nvSpPr>
        <p:spPr>
          <a:xfrm>
            <a:off x="3106615" y="9727225"/>
            <a:ext cx="765217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l"/>
            <a:r>
              <a:rPr lang="en-US" dirty="0"/>
              <a:t>DYNAMIC  ACCESS AND MANIPULATION OF WEB PAGES USING JAVA SCRIPT AND JQUERY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/21UCU403-OBJECT ORIENTED PROGRAMMING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3"/>
          <p:cNvSpPr/>
          <p:nvPr/>
        </p:nvSpPr>
        <p:spPr>
          <a:xfrm>
            <a:off x="0" y="9594499"/>
            <a:ext cx="10892207" cy="692501"/>
          </a:xfrm>
          <a:custGeom>
            <a:avLst/>
            <a:gdLst/>
            <a:ahLst/>
            <a:cxnLst/>
            <a:rect l="l" t="t" r="r" b="b"/>
            <a:pathLst>
              <a:path w="2868730" h="302802">
                <a:moveTo>
                  <a:pt x="0" y="0"/>
                </a:moveTo>
                <a:lnTo>
                  <a:pt x="2868730" y="0"/>
                </a:lnTo>
                <a:lnTo>
                  <a:pt x="2868730" y="302802"/>
                </a:lnTo>
                <a:lnTo>
                  <a:pt x="0" y="302802"/>
                </a:lnTo>
                <a:close/>
              </a:path>
            </a:pathLst>
          </a:custGeom>
          <a:solidFill>
            <a:srgbClr val="72C02C"/>
          </a:solidFill>
        </p:spPr>
      </p:sp>
      <p:sp>
        <p:nvSpPr>
          <p:cNvPr id="112" name="Google Shape;112;p3"/>
          <p:cNvSpPr/>
          <p:nvPr/>
        </p:nvSpPr>
        <p:spPr>
          <a:xfrm>
            <a:off x="17630775" y="2476500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3"/>
          <p:cNvSpPr txBox="1"/>
          <p:nvPr/>
        </p:nvSpPr>
        <p:spPr>
          <a:xfrm>
            <a:off x="1679845" y="2476500"/>
            <a:ext cx="14569404" cy="6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just">
              <a:buClr>
                <a:schemeClr val="dk1"/>
              </a:buClr>
              <a:buSzPts val="3500"/>
            </a:pPr>
            <a:r>
              <a:rPr lang="en-US" sz="3200" b="1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/>
                <a:sym typeface="Cambria"/>
              </a:rPr>
              <a:t>3. Adding elements:</a:t>
            </a:r>
            <a:r>
              <a:rPr lang="en-US" sz="32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/>
                <a:sym typeface="Cambria"/>
              </a:rPr>
              <a:t> New HTML elements can be added to a web page using the </a:t>
            </a:r>
            <a:r>
              <a:rPr lang="en-US" sz="3200" b="1" dirty="0" err="1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/>
                <a:sym typeface="Cambria"/>
              </a:rPr>
              <a:t>createElement</a:t>
            </a:r>
            <a:r>
              <a:rPr lang="en-US" sz="3200" b="1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/>
                <a:sym typeface="Cambria"/>
              </a:rPr>
              <a:t>()</a:t>
            </a:r>
            <a:r>
              <a:rPr lang="en-US" sz="32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/>
                <a:sym typeface="Cambria"/>
              </a:rPr>
              <a:t> method in JavaScript or the append() method in jQuery. </a:t>
            </a:r>
          </a:p>
          <a:p>
            <a:pPr lvl="0" algn="just">
              <a:buClr>
                <a:schemeClr val="dk1"/>
              </a:buClr>
              <a:buSzPts val="3500"/>
            </a:pPr>
            <a:endParaRPr lang="en-US" sz="3200" dirty="0">
              <a:solidFill>
                <a:schemeClr val="dk1"/>
              </a:solidFill>
              <a:latin typeface="Cambria" panose="02040503050406030204" pitchFamily="18" charset="0"/>
              <a:ea typeface="Cambria" panose="02040503050406030204" pitchFamily="18" charset="0"/>
              <a:cs typeface="Cambria"/>
              <a:sym typeface="Cambria"/>
            </a:endParaRPr>
          </a:p>
          <a:p>
            <a:pPr lvl="0" algn="just">
              <a:buClr>
                <a:schemeClr val="dk1"/>
              </a:buClr>
              <a:buSzPts val="3500"/>
            </a:pPr>
            <a:endParaRPr lang="en-US" sz="3200" dirty="0">
              <a:solidFill>
                <a:schemeClr val="dk1"/>
              </a:solidFill>
              <a:latin typeface="Cambria" panose="02040503050406030204" pitchFamily="18" charset="0"/>
              <a:ea typeface="Cambria" panose="02040503050406030204" pitchFamily="18" charset="0"/>
              <a:cs typeface="Cambria"/>
              <a:sym typeface="Cambria"/>
            </a:endParaRPr>
          </a:p>
          <a:p>
            <a:pPr lvl="0" algn="just">
              <a:buClr>
                <a:schemeClr val="dk1"/>
              </a:buClr>
              <a:buSzPts val="3500"/>
            </a:pPr>
            <a:r>
              <a:rPr lang="en-US" sz="3200" b="1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/>
                <a:sym typeface="Cambria"/>
              </a:rPr>
              <a:t>4. Removing elements: </a:t>
            </a:r>
            <a:r>
              <a:rPr lang="en-US" sz="32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/>
                <a:sym typeface="Cambria"/>
              </a:rPr>
              <a:t>Elements can be removed using the remove() method in </a:t>
            </a:r>
            <a:r>
              <a:rPr lang="en-US" sz="3200" b="1" dirty="0" err="1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/>
                <a:sym typeface="Cambria"/>
              </a:rPr>
              <a:t>jQuery.bute</a:t>
            </a:r>
            <a:r>
              <a:rPr lang="en-US" sz="3200" b="1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/>
                <a:sym typeface="Cambria"/>
              </a:rPr>
              <a:t>()</a:t>
            </a:r>
            <a:r>
              <a:rPr lang="en-US" sz="32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/>
                <a:sym typeface="Cambria"/>
              </a:rPr>
              <a:t>, and </a:t>
            </a:r>
            <a:r>
              <a:rPr lang="en-US" sz="3200" b="1" dirty="0" err="1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/>
                <a:sym typeface="Cambria"/>
              </a:rPr>
              <a:t>getChildNodes</a:t>
            </a:r>
            <a:r>
              <a:rPr lang="en-US" sz="3200" b="1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/>
                <a:sym typeface="Cambria"/>
              </a:rPr>
              <a:t>()</a:t>
            </a:r>
            <a:r>
              <a:rPr lang="en-US" sz="32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/>
                <a:sym typeface="Cambria"/>
              </a:rPr>
              <a:t>.</a:t>
            </a:r>
          </a:p>
          <a:p>
            <a:pPr marL="514350" lvl="0" indent="-514350" algn="just">
              <a:buClr>
                <a:schemeClr val="dk1"/>
              </a:buClr>
              <a:buSzPts val="3500"/>
              <a:buFont typeface="+mj-lt"/>
              <a:buAutoNum type="arabicPeriod" startAt="4"/>
            </a:pPr>
            <a:endParaRPr lang="en-US" sz="3200" dirty="0">
              <a:solidFill>
                <a:schemeClr val="dk1"/>
              </a:solidFill>
              <a:latin typeface="Cambria" panose="02040503050406030204" pitchFamily="18" charset="0"/>
              <a:ea typeface="Cambria" panose="02040503050406030204" pitchFamily="18" charset="0"/>
              <a:cs typeface="Cambria"/>
              <a:sym typeface="Cambria"/>
            </a:endParaRPr>
          </a:p>
          <a:p>
            <a:pPr lvl="0">
              <a:buClr>
                <a:schemeClr val="dk1"/>
              </a:buClr>
              <a:buSzPts val="3500"/>
            </a:pPr>
            <a:endParaRPr lang="en-US" sz="3200" dirty="0">
              <a:solidFill>
                <a:schemeClr val="dk1"/>
              </a:solidFill>
              <a:latin typeface="Cambria" panose="02040503050406030204" pitchFamily="18" charset="0"/>
              <a:ea typeface="Cambria" panose="02040503050406030204" pitchFamily="18" charset="0"/>
              <a:cs typeface="Cambria"/>
              <a:sym typeface="Cambria"/>
            </a:endParaRPr>
          </a:p>
          <a:p>
            <a:pPr marL="514350" lvl="0" indent="-514350">
              <a:buClr>
                <a:schemeClr val="dk1"/>
              </a:buClr>
              <a:buSzPts val="3500"/>
              <a:buFont typeface="+mj-lt"/>
              <a:buAutoNum type="arabicPeriod" startAt="4"/>
            </a:pPr>
            <a:endParaRPr lang="en-US" sz="3200" dirty="0">
              <a:solidFill>
                <a:schemeClr val="dk1"/>
              </a:solidFill>
              <a:latin typeface="Cambria" panose="02040503050406030204" pitchFamily="18" charset="0"/>
              <a:ea typeface="Cambria" panose="02040503050406030204" pitchFamily="18" charset="0"/>
              <a:cs typeface="Cambria"/>
              <a:sym typeface="Cambria"/>
            </a:endParaRPr>
          </a:p>
          <a:p>
            <a:pPr lvl="0" algn="ctr">
              <a:buClr>
                <a:schemeClr val="dk1"/>
              </a:buClr>
              <a:buSzPts val="3500"/>
            </a:pPr>
            <a:endParaRPr sz="3200" b="0" i="0" u="none" strike="noStrike" cap="none" dirty="0">
              <a:solidFill>
                <a:schemeClr val="dk1"/>
              </a:solidFill>
              <a:latin typeface="Cambria" panose="02040503050406030204" pitchFamily="18" charset="0"/>
              <a:ea typeface="Cambria" panose="02040503050406030204" pitchFamily="18" charset="0"/>
              <a:cs typeface="Cambria"/>
              <a:sym typeface="Cambria"/>
            </a:endParaRPr>
          </a:p>
        </p:txBody>
      </p:sp>
      <p:sp>
        <p:nvSpPr>
          <p:cNvPr id="116" name="Google Shape;116;p3"/>
          <p:cNvSpPr txBox="1">
            <a:spLocks noGrp="1"/>
          </p:cNvSpPr>
          <p:nvPr>
            <p:ph type="dt" idx="10"/>
          </p:nvPr>
        </p:nvSpPr>
        <p:spPr>
          <a:xfrm>
            <a:off x="688966" y="975818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3/8/2023</a:t>
            </a:r>
            <a:endParaRPr dirty="0"/>
          </a:p>
        </p:txBody>
      </p:sp>
      <p:sp>
        <p:nvSpPr>
          <p:cNvPr id="7" name="Google Shape;101;p2">
            <a:extLst>
              <a:ext uri="{FF2B5EF4-FFF2-40B4-BE49-F238E27FC236}">
                <a16:creationId xmlns:a16="http://schemas.microsoft.com/office/drawing/2014/main" id="{F8FF8CD1-8049-4533-A009-2A7D0393D263}"/>
              </a:ext>
            </a:extLst>
          </p:cNvPr>
          <p:cNvSpPr/>
          <p:nvPr/>
        </p:nvSpPr>
        <p:spPr>
          <a:xfrm>
            <a:off x="2672863" y="732643"/>
            <a:ext cx="13346722" cy="1077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n-US" sz="32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DYNAMIC  ACCESS AND MANIPULATION OF WEB PAGES USING JAVA SCRIPT AND JQUERY-Conti…......</a:t>
            </a:r>
            <a:endParaRPr sz="3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3"/>
          <p:cNvSpPr/>
          <p:nvPr/>
        </p:nvSpPr>
        <p:spPr>
          <a:xfrm>
            <a:off x="0" y="9592843"/>
            <a:ext cx="10892207" cy="692501"/>
          </a:xfrm>
          <a:custGeom>
            <a:avLst/>
            <a:gdLst/>
            <a:ahLst/>
            <a:cxnLst/>
            <a:rect l="l" t="t" r="r" b="b"/>
            <a:pathLst>
              <a:path w="2868730" h="302802">
                <a:moveTo>
                  <a:pt x="0" y="0"/>
                </a:moveTo>
                <a:lnTo>
                  <a:pt x="2868730" y="0"/>
                </a:lnTo>
                <a:lnTo>
                  <a:pt x="2868730" y="302802"/>
                </a:lnTo>
                <a:lnTo>
                  <a:pt x="0" y="302802"/>
                </a:lnTo>
                <a:close/>
              </a:path>
            </a:pathLst>
          </a:custGeom>
          <a:solidFill>
            <a:srgbClr val="72C02C"/>
          </a:solidFill>
        </p:spPr>
      </p:sp>
      <p:sp>
        <p:nvSpPr>
          <p:cNvPr id="124" name="Google Shape;124;p4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4"/>
          <p:cNvSpPr txBox="1">
            <a:spLocks noGrp="1"/>
          </p:cNvSpPr>
          <p:nvPr>
            <p:ph type="dt" idx="10"/>
          </p:nvPr>
        </p:nvSpPr>
        <p:spPr>
          <a:xfrm>
            <a:off x="609600" y="9783678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dirty="0"/>
              <a:t>3/8/2023</a:t>
            </a:r>
          </a:p>
        </p:txBody>
      </p:sp>
      <p:sp>
        <p:nvSpPr>
          <p:cNvPr id="40" name="Google Shape;125;p4"/>
          <p:cNvSpPr txBox="1"/>
          <p:nvPr/>
        </p:nvSpPr>
        <p:spPr>
          <a:xfrm>
            <a:off x="1403107" y="2393525"/>
            <a:ext cx="15409126" cy="6692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jQuery is a JavaScript library that simplifies the process of accessing and manipulating the DOM.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It provides a set of functions and methods that allow developers to perform common tasks such as selecting and modifying elements on a web page, handling events, and making AJAX requests to retrieve data from a server.</a:t>
            </a:r>
          </a:p>
          <a:p>
            <a:pPr marL="742950" indent="-742950">
              <a:buFont typeface="+mj-lt"/>
              <a:buAutoNum type="arabicPeriod" startAt="7"/>
            </a:pPr>
            <a:endParaRPr lang="en-US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To access and manipulate elements on a web page using jQuery, you can use selectors to identify the elements you want to modify.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Once you have selected an element, you can use jQuery methods to modify its properties, such as its text content, HTML, CSS styles, or attributes</a:t>
            </a:r>
          </a:p>
        </p:txBody>
      </p:sp>
      <p:sp>
        <p:nvSpPr>
          <p:cNvPr id="7" name="Google Shape;101;p2">
            <a:extLst>
              <a:ext uri="{FF2B5EF4-FFF2-40B4-BE49-F238E27FC236}">
                <a16:creationId xmlns:a16="http://schemas.microsoft.com/office/drawing/2014/main" id="{DAAA5A20-BBFC-4372-8DED-958DE93D267D}"/>
              </a:ext>
            </a:extLst>
          </p:cNvPr>
          <p:cNvSpPr/>
          <p:nvPr/>
        </p:nvSpPr>
        <p:spPr>
          <a:xfrm>
            <a:off x="2672863" y="732643"/>
            <a:ext cx="13346722" cy="1077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n-US" sz="32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DYNAMIC  ACCESS AND MANIPULATION OF WEB PAGES USING JAVA SCRIPT AND JQUERY-Conti……</a:t>
            </a:r>
            <a:endParaRPr sz="3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3"/>
          <p:cNvSpPr/>
          <p:nvPr/>
        </p:nvSpPr>
        <p:spPr>
          <a:xfrm>
            <a:off x="0" y="9594499"/>
            <a:ext cx="10892207" cy="692501"/>
          </a:xfrm>
          <a:custGeom>
            <a:avLst/>
            <a:gdLst/>
            <a:ahLst/>
            <a:cxnLst/>
            <a:rect l="l" t="t" r="r" b="b"/>
            <a:pathLst>
              <a:path w="2868730" h="302802">
                <a:moveTo>
                  <a:pt x="0" y="0"/>
                </a:moveTo>
                <a:lnTo>
                  <a:pt x="2868730" y="0"/>
                </a:lnTo>
                <a:lnTo>
                  <a:pt x="2868730" y="302802"/>
                </a:lnTo>
                <a:lnTo>
                  <a:pt x="0" y="302802"/>
                </a:lnTo>
                <a:close/>
              </a:path>
            </a:pathLst>
          </a:custGeom>
          <a:solidFill>
            <a:srgbClr val="72C02C"/>
          </a:solidFill>
        </p:spPr>
      </p:sp>
      <p:sp>
        <p:nvSpPr>
          <p:cNvPr id="148" name="Google Shape;148;p5"/>
          <p:cNvSpPr/>
          <p:nvPr/>
        </p:nvSpPr>
        <p:spPr>
          <a:xfrm>
            <a:off x="17687925" y="2476500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5"/>
          <p:cNvSpPr txBox="1"/>
          <p:nvPr/>
        </p:nvSpPr>
        <p:spPr>
          <a:xfrm>
            <a:off x="2286000" y="492609"/>
            <a:ext cx="12954000" cy="882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algn="ctr">
              <a:buClr>
                <a:schemeClr val="dk1"/>
              </a:buClr>
              <a:buSzPts val="4500"/>
            </a:pPr>
            <a:r>
              <a:rPr lang="en-US" sz="45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WEB SPEECH API</a:t>
            </a:r>
            <a:endParaRPr sz="45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50" name="Google Shape;150;p5"/>
          <p:cNvSpPr txBox="1"/>
          <p:nvPr/>
        </p:nvSpPr>
        <p:spPr>
          <a:xfrm>
            <a:off x="761999" y="1449161"/>
            <a:ext cx="15658289" cy="7789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>
              <a:lnSpc>
                <a:spcPct val="200000"/>
              </a:lnSpc>
              <a:buClr>
                <a:schemeClr val="dk1"/>
              </a:buClr>
              <a:buSzPts val="3400"/>
              <a:buFont typeface="Arial"/>
              <a:buChar char="•"/>
            </a:pPr>
            <a:r>
              <a:rPr lang="en-US" sz="32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/>
                <a:sym typeface="Cambria"/>
              </a:rPr>
              <a:t>The </a:t>
            </a:r>
            <a:r>
              <a:rPr lang="en-US" sz="3200" b="1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/>
                <a:sym typeface="Cambria"/>
              </a:rPr>
              <a:t>Web Speech API </a:t>
            </a:r>
            <a:r>
              <a:rPr lang="en-US" sz="32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/>
                <a:sym typeface="Cambria"/>
              </a:rPr>
              <a:t>is a JavaScript API that allows web developers to incorporate speech recognition and synthesis capabilities into their web applications. </a:t>
            </a:r>
          </a:p>
          <a:p>
            <a:pPr marL="342900" lvl="0" indent="-342900" algn="just">
              <a:lnSpc>
                <a:spcPct val="200000"/>
              </a:lnSpc>
              <a:buClr>
                <a:schemeClr val="dk1"/>
              </a:buClr>
              <a:buSzPts val="3400"/>
              <a:buFont typeface="Arial"/>
              <a:buChar char="•"/>
            </a:pPr>
            <a:r>
              <a:rPr lang="en-US" sz="3200" b="1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/>
                <a:sym typeface="Cambria"/>
              </a:rPr>
              <a:t>Speech recognition </a:t>
            </a:r>
            <a:r>
              <a:rPr lang="en-US" sz="32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/>
                <a:sym typeface="Cambria"/>
              </a:rPr>
              <a:t>is the process of converting spoken words into text that can be used by a web application.</a:t>
            </a:r>
          </a:p>
          <a:p>
            <a:pPr marL="342900" lvl="0" indent="-342900" algn="just">
              <a:lnSpc>
                <a:spcPct val="200000"/>
              </a:lnSpc>
              <a:buClr>
                <a:schemeClr val="dk1"/>
              </a:buClr>
              <a:buSzPts val="3400"/>
              <a:buFont typeface="Arial"/>
              <a:buChar char="•"/>
            </a:pPr>
            <a:r>
              <a:rPr lang="en-US" sz="3200" b="1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/>
                <a:sym typeface="Cambria"/>
              </a:rPr>
              <a:t>Speech synthesis </a:t>
            </a:r>
            <a:r>
              <a:rPr lang="en-US" sz="32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/>
                <a:sym typeface="Cambria"/>
              </a:rPr>
              <a:t>is the process of converting text into spoken words that can be heard by users.</a:t>
            </a:r>
          </a:p>
          <a:p>
            <a:pPr marL="342900" lvl="0" indent="-342900" algn="just">
              <a:lnSpc>
                <a:spcPct val="200000"/>
              </a:lnSpc>
              <a:buClr>
                <a:schemeClr val="dk1"/>
              </a:buClr>
              <a:buSzPts val="3400"/>
              <a:buFont typeface="Arial"/>
              <a:buChar char="•"/>
            </a:pPr>
            <a:r>
              <a:rPr lang="en-US" sz="32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/>
                <a:sym typeface="Cambria"/>
              </a:rPr>
              <a:t>The Web Speech API is supported by most modern web browsers, including Google Chrome, Mozilla Firefox, and Microsoft Edge</a:t>
            </a:r>
            <a:endParaRPr lang="en-US" sz="3200" b="0" i="0" u="none" strike="noStrike" cap="none" dirty="0">
              <a:solidFill>
                <a:schemeClr val="dk1"/>
              </a:solidFill>
              <a:latin typeface="Cambria" panose="02040503050406030204" pitchFamily="18" charset="0"/>
              <a:ea typeface="Cambria" panose="02040503050406030204" pitchFamily="18" charset="0"/>
              <a:cs typeface="Cambria"/>
              <a:sym typeface="Cambria"/>
            </a:endParaRPr>
          </a:p>
        </p:txBody>
      </p:sp>
      <p:sp>
        <p:nvSpPr>
          <p:cNvPr id="152" name="Google Shape;152;p5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dirty="0">
                <a:latin typeface="+mj-lt"/>
              </a:rPr>
              <a:t>3/8/2023</a:t>
            </a:r>
          </a:p>
        </p:txBody>
      </p:sp>
      <p:sp>
        <p:nvSpPr>
          <p:cNvPr id="9" name="Google Shape;118;p3"/>
          <p:cNvSpPr txBox="1">
            <a:spLocks noGrp="1"/>
          </p:cNvSpPr>
          <p:nvPr>
            <p:ph type="ftr" idx="11"/>
          </p:nvPr>
        </p:nvSpPr>
        <p:spPr>
          <a:xfrm>
            <a:off x="2077709" y="9668226"/>
            <a:ext cx="11887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dirty="0"/>
              <a:t>WEB SPEECH API/21UCU403-OBJECT ORIENTED PROGRAMMING 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3"/>
          <p:cNvSpPr/>
          <p:nvPr/>
        </p:nvSpPr>
        <p:spPr>
          <a:xfrm>
            <a:off x="0" y="9592843"/>
            <a:ext cx="10892207" cy="692501"/>
          </a:xfrm>
          <a:custGeom>
            <a:avLst/>
            <a:gdLst/>
            <a:ahLst/>
            <a:cxnLst/>
            <a:rect l="l" t="t" r="r" b="b"/>
            <a:pathLst>
              <a:path w="2868730" h="302802">
                <a:moveTo>
                  <a:pt x="0" y="0"/>
                </a:moveTo>
                <a:lnTo>
                  <a:pt x="2868730" y="0"/>
                </a:lnTo>
                <a:lnTo>
                  <a:pt x="2868730" y="302802"/>
                </a:lnTo>
                <a:lnTo>
                  <a:pt x="0" y="302802"/>
                </a:lnTo>
                <a:close/>
              </a:path>
            </a:pathLst>
          </a:custGeom>
          <a:solidFill>
            <a:srgbClr val="72C02C"/>
          </a:solidFill>
        </p:spPr>
      </p:sp>
      <p:sp>
        <p:nvSpPr>
          <p:cNvPr id="160" name="Google Shape;160;p6"/>
          <p:cNvSpPr/>
          <p:nvPr/>
        </p:nvSpPr>
        <p:spPr>
          <a:xfrm flipH="1">
            <a:off x="847725" y="22860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latin typeface="+mj-lt"/>
            </a:endParaRPr>
          </a:p>
        </p:txBody>
      </p:sp>
      <p:sp>
        <p:nvSpPr>
          <p:cNvPr id="161" name="Google Shape;161;p6"/>
          <p:cNvSpPr txBox="1"/>
          <p:nvPr/>
        </p:nvSpPr>
        <p:spPr>
          <a:xfrm>
            <a:off x="2438400" y="571500"/>
            <a:ext cx="1295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mbria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/>
                <a:sym typeface="Cambria"/>
              </a:rPr>
              <a:t>WEB SPEECH API</a:t>
            </a:r>
            <a:endParaRPr sz="3200" b="1" i="0" u="none" strike="noStrike" cap="none" dirty="0">
              <a:solidFill>
                <a:schemeClr val="dk1"/>
              </a:solidFill>
              <a:latin typeface="Cambria" panose="02040503050406030204" pitchFamily="18" charset="0"/>
              <a:ea typeface="Cambria" panose="02040503050406030204" pitchFamily="18" charset="0"/>
              <a:cs typeface="Cambria"/>
              <a:sym typeface="Cambria"/>
            </a:endParaRPr>
          </a:p>
        </p:txBody>
      </p:sp>
      <p:sp>
        <p:nvSpPr>
          <p:cNvPr id="162" name="Google Shape;162;p6"/>
          <p:cNvSpPr txBox="1"/>
          <p:nvPr/>
        </p:nvSpPr>
        <p:spPr>
          <a:xfrm>
            <a:off x="1276350" y="1458830"/>
            <a:ext cx="15316200" cy="7989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>
              <a:lnSpc>
                <a:spcPct val="150000"/>
              </a:lnSpc>
              <a:buClr>
                <a:schemeClr val="dk1"/>
              </a:buClr>
              <a:buSzPts val="3400"/>
              <a:buFont typeface="Arial"/>
              <a:buChar char="•"/>
            </a:pPr>
            <a:r>
              <a:rPr lang="en-US" sz="32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/>
                <a:sym typeface="Cambria"/>
              </a:rPr>
              <a:t>The Web Speech API consists of two main interfaces: </a:t>
            </a:r>
            <a:r>
              <a:rPr lang="en-US" sz="3200" b="1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/>
                <a:sym typeface="Cambria"/>
              </a:rPr>
              <a:t>The Speech Recognition interface and the Speech Synthesis interface.</a:t>
            </a:r>
          </a:p>
          <a:p>
            <a:pPr marL="342900" lvl="0" indent="-342900" algn="just">
              <a:lnSpc>
                <a:spcPct val="150000"/>
              </a:lnSpc>
              <a:buClr>
                <a:schemeClr val="dk1"/>
              </a:buClr>
              <a:buSzPts val="3400"/>
              <a:buFont typeface="Arial"/>
              <a:buChar char="•"/>
            </a:pPr>
            <a:endParaRPr lang="en-US" sz="3200" dirty="0">
              <a:solidFill>
                <a:schemeClr val="dk1"/>
              </a:solidFill>
              <a:latin typeface="Cambria" panose="02040503050406030204" pitchFamily="18" charset="0"/>
              <a:ea typeface="Cambria" panose="02040503050406030204" pitchFamily="18" charset="0"/>
              <a:cs typeface="Cambria"/>
              <a:sym typeface="Cambria"/>
            </a:endParaRPr>
          </a:p>
          <a:p>
            <a:pPr marL="342900" lvl="0" indent="-342900" algn="just">
              <a:lnSpc>
                <a:spcPct val="150000"/>
              </a:lnSpc>
              <a:buClr>
                <a:schemeClr val="dk1"/>
              </a:buClr>
              <a:buSzPts val="3400"/>
              <a:buFont typeface="Arial"/>
              <a:buChar char="•"/>
            </a:pPr>
            <a:r>
              <a:rPr lang="en-US" sz="3200" b="1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/>
                <a:sym typeface="Cambria"/>
              </a:rPr>
              <a:t>The Speech Recognition interface </a:t>
            </a:r>
            <a:r>
              <a:rPr lang="en-US" sz="32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/>
                <a:sym typeface="Cambria"/>
              </a:rPr>
              <a:t>allows web applications to listen for spoken words and convert them into text. This can be useful for </a:t>
            </a:r>
            <a:r>
              <a:rPr lang="en-US" sz="3200" b="1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/>
                <a:sym typeface="Cambria"/>
              </a:rPr>
              <a:t>creating voice-controlled applications,</a:t>
            </a:r>
            <a:r>
              <a:rPr lang="en-US" sz="32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/>
                <a:sym typeface="Cambria"/>
              </a:rPr>
              <a:t> such as virtual assistants or dictation software.</a:t>
            </a:r>
          </a:p>
          <a:p>
            <a:pPr lvl="0" algn="just">
              <a:lnSpc>
                <a:spcPct val="150000"/>
              </a:lnSpc>
              <a:buClr>
                <a:schemeClr val="dk1"/>
              </a:buClr>
              <a:buSzPts val="3400"/>
            </a:pPr>
            <a:endParaRPr lang="en-US" sz="3200" dirty="0">
              <a:solidFill>
                <a:schemeClr val="dk1"/>
              </a:solidFill>
              <a:latin typeface="Cambria" panose="02040503050406030204" pitchFamily="18" charset="0"/>
              <a:ea typeface="Cambria" panose="02040503050406030204" pitchFamily="18" charset="0"/>
              <a:cs typeface="Cambria"/>
              <a:sym typeface="Cambria"/>
            </a:endParaRPr>
          </a:p>
          <a:p>
            <a:pPr marL="342900" lvl="0" indent="-342900" algn="just">
              <a:lnSpc>
                <a:spcPct val="150000"/>
              </a:lnSpc>
              <a:buClr>
                <a:schemeClr val="dk1"/>
              </a:buClr>
              <a:buSzPts val="3400"/>
              <a:buFont typeface="Arial"/>
              <a:buChar char="•"/>
            </a:pPr>
            <a:r>
              <a:rPr lang="en-US" sz="3200" b="1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/>
                <a:sym typeface="Cambria"/>
              </a:rPr>
              <a:t>The Speech Synthesis interface </a:t>
            </a:r>
            <a:r>
              <a:rPr lang="en-US" sz="32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/>
                <a:sym typeface="Cambria"/>
              </a:rPr>
              <a:t>allows web applications to convert </a:t>
            </a:r>
            <a:r>
              <a:rPr lang="en-US" sz="3200" b="1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/>
                <a:sym typeface="Cambria"/>
              </a:rPr>
              <a:t>text into spoken words</a:t>
            </a:r>
            <a:r>
              <a:rPr lang="en-US" sz="32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/>
                <a:sym typeface="Cambria"/>
              </a:rPr>
              <a:t> that can be heard by users. This can be useful for creating accessibility features, such as text-to-speech functionality for users with visual impairments.</a:t>
            </a:r>
          </a:p>
          <a:p>
            <a:pPr marL="342900" lvl="0" indent="-342900" algn="just">
              <a:lnSpc>
                <a:spcPct val="150000"/>
              </a:lnSpc>
              <a:buClr>
                <a:schemeClr val="dk1"/>
              </a:buClr>
              <a:buSzPts val="3400"/>
              <a:buFont typeface="Arial"/>
              <a:buChar char="•"/>
            </a:pPr>
            <a:endParaRPr lang="en-US" sz="3200" dirty="0">
              <a:solidFill>
                <a:schemeClr val="dk1"/>
              </a:solidFill>
              <a:latin typeface="Cambria" panose="02040503050406030204" pitchFamily="18" charset="0"/>
              <a:ea typeface="Cambria" panose="02040503050406030204" pitchFamily="18" charset="0"/>
              <a:cs typeface="Cambria"/>
              <a:sym typeface="Cambria"/>
            </a:endParaRPr>
          </a:p>
        </p:txBody>
      </p:sp>
      <p:sp>
        <p:nvSpPr>
          <p:cNvPr id="164" name="Google Shape;164;p6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dirty="0"/>
              <a:t>3/8/2023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3"/>
          <p:cNvSpPr/>
          <p:nvPr/>
        </p:nvSpPr>
        <p:spPr>
          <a:xfrm>
            <a:off x="0" y="9570396"/>
            <a:ext cx="10892207" cy="692501"/>
          </a:xfrm>
          <a:custGeom>
            <a:avLst/>
            <a:gdLst/>
            <a:ahLst/>
            <a:cxnLst/>
            <a:rect l="l" t="t" r="r" b="b"/>
            <a:pathLst>
              <a:path w="2868730" h="302802">
                <a:moveTo>
                  <a:pt x="0" y="0"/>
                </a:moveTo>
                <a:lnTo>
                  <a:pt x="2868730" y="0"/>
                </a:lnTo>
                <a:lnTo>
                  <a:pt x="2868730" y="302802"/>
                </a:lnTo>
                <a:lnTo>
                  <a:pt x="0" y="302802"/>
                </a:lnTo>
                <a:close/>
              </a:path>
            </a:pathLst>
          </a:custGeom>
          <a:solidFill>
            <a:srgbClr val="72C02C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72" name="Google Shape;172;p7"/>
          <p:cNvSpPr/>
          <p:nvPr/>
        </p:nvSpPr>
        <p:spPr>
          <a:xfrm>
            <a:off x="17243098" y="2390775"/>
            <a:ext cx="47700" cy="64200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7"/>
          <p:cNvSpPr txBox="1"/>
          <p:nvPr/>
        </p:nvSpPr>
        <p:spPr>
          <a:xfrm>
            <a:off x="1044902" y="2179251"/>
            <a:ext cx="14927915" cy="68449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Web Speech API also provides a number of configuration options, such as language selection and speech rate, that can be used to customize the behavior of the speech recognition and synthesis engines.</a:t>
            </a:r>
          </a:p>
          <a:p>
            <a:pPr>
              <a:lnSpc>
                <a:spcPct val="150000"/>
              </a:lnSpc>
            </a:pPr>
            <a:endParaRPr lang="en-US" sz="3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To use the Web Speech API in a web application, developers need to first request permission from the user to access their microphone and/or speakers.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Web Speech API is a powerful tool for creating more interactive and accessible web applications that can be used by a wider range of use</a:t>
            </a:r>
            <a:r>
              <a:rPr lang="en-GB" sz="3200" b="0" i="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s field with your application, deploy it on a server for users to access.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4000" b="0" i="0" dirty="0"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7" name="Google Shape;177;p7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dirty="0">
                <a:latin typeface="+mj-lt"/>
              </a:rPr>
              <a:t>3/8/2023</a:t>
            </a:r>
          </a:p>
        </p:txBody>
      </p:sp>
      <p:sp>
        <p:nvSpPr>
          <p:cNvPr id="7" name="Google Shape;149;p5">
            <a:extLst>
              <a:ext uri="{FF2B5EF4-FFF2-40B4-BE49-F238E27FC236}">
                <a16:creationId xmlns:a16="http://schemas.microsoft.com/office/drawing/2014/main" id="{7B6459FF-1A66-4493-90A1-F518C9756C93}"/>
              </a:ext>
            </a:extLst>
          </p:cNvPr>
          <p:cNvSpPr txBox="1"/>
          <p:nvPr/>
        </p:nvSpPr>
        <p:spPr>
          <a:xfrm>
            <a:off x="2286000" y="492609"/>
            <a:ext cx="12954000" cy="882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algn="ctr">
              <a:buClr>
                <a:schemeClr val="dk1"/>
              </a:buClr>
              <a:buSzPts val="4500"/>
            </a:pPr>
            <a:r>
              <a:rPr lang="en-US" sz="32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WEB SPEECH API- Conti……..</a:t>
            </a:r>
            <a:endParaRPr sz="3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3"/>
          <p:cNvSpPr/>
          <p:nvPr/>
        </p:nvSpPr>
        <p:spPr>
          <a:xfrm>
            <a:off x="0" y="9594499"/>
            <a:ext cx="10892207" cy="692501"/>
          </a:xfrm>
          <a:custGeom>
            <a:avLst/>
            <a:gdLst/>
            <a:ahLst/>
            <a:cxnLst/>
            <a:rect l="l" t="t" r="r" b="b"/>
            <a:pathLst>
              <a:path w="2868730" h="302802">
                <a:moveTo>
                  <a:pt x="0" y="0"/>
                </a:moveTo>
                <a:lnTo>
                  <a:pt x="2868730" y="0"/>
                </a:lnTo>
                <a:lnTo>
                  <a:pt x="2868730" y="302802"/>
                </a:lnTo>
                <a:lnTo>
                  <a:pt x="0" y="302802"/>
                </a:lnTo>
                <a:close/>
              </a:path>
            </a:pathLst>
          </a:custGeom>
          <a:solidFill>
            <a:srgbClr val="72C02C"/>
          </a:solidFill>
        </p:spPr>
      </p:sp>
      <p:sp>
        <p:nvSpPr>
          <p:cNvPr id="185" name="Google Shape;185;p8"/>
          <p:cNvSpPr/>
          <p:nvPr/>
        </p:nvSpPr>
        <p:spPr>
          <a:xfrm>
            <a:off x="741448" y="2838450"/>
            <a:ext cx="47625" cy="641985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8"/>
          <p:cNvSpPr txBox="1"/>
          <p:nvPr/>
        </p:nvSpPr>
        <p:spPr>
          <a:xfrm>
            <a:off x="2438401" y="344541"/>
            <a:ext cx="12954000" cy="789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mbria"/>
              <a:buNone/>
            </a:pPr>
            <a:r>
              <a:rPr lang="en-US" sz="45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Assessment 1</a:t>
            </a:r>
            <a:endParaRPr sz="45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87" name="Google Shape;187;p8"/>
          <p:cNvSpPr txBox="1"/>
          <p:nvPr/>
        </p:nvSpPr>
        <p:spPr>
          <a:xfrm>
            <a:off x="1676400" y="1881227"/>
            <a:ext cx="13792201" cy="70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/>
                <a:sym typeface="Cambria"/>
              </a:rPr>
              <a:t>1. What are the two main interface in web speech </a:t>
            </a:r>
            <a:r>
              <a:rPr lang="en-US" sz="3200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/>
                <a:sym typeface="Cambria"/>
              </a:rPr>
              <a:t>API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/>
                <a:sym typeface="Cambria"/>
              </a:rPr>
              <a:t> </a:t>
            </a:r>
            <a:endParaRPr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/>
                <a:sym typeface="Cambria"/>
              </a:rPr>
              <a:t>   </a:t>
            </a:r>
            <a:endParaRPr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/>
                <a:sym typeface="Cambria"/>
              </a:rPr>
              <a:t>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</a:pPr>
            <a:endParaRPr lang="en-US" sz="3200" dirty="0">
              <a:solidFill>
                <a:schemeClr val="dk1"/>
              </a:solidFill>
              <a:latin typeface="Cambria" panose="02040503050406030204" pitchFamily="18" charset="0"/>
              <a:ea typeface="Cambria" panose="02040503050406030204" pitchFamily="18" charset="0"/>
              <a:sym typeface="Cambri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</a:pPr>
            <a:endParaRPr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mbria" panose="02040503050406030204" pitchFamily="18" charset="0"/>
              <a:ea typeface="Cambria" panose="02040503050406030204" pitchFamily="18" charset="0"/>
              <a:cs typeface="Cambria"/>
              <a:sym typeface="Cambri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/>
                <a:sym typeface="Cambria"/>
              </a:rPr>
              <a:t>2. Define Web Speech recognition  and speech synthesis</a:t>
            </a:r>
            <a:endParaRPr sz="3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200" name="Google Shape;200;p8" descr="D:\beee notes\unnamed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133489" y="2409567"/>
            <a:ext cx="3715358" cy="2976860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8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dirty="0"/>
              <a:t>3/8/2023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3"/>
          <p:cNvSpPr/>
          <p:nvPr/>
        </p:nvSpPr>
        <p:spPr>
          <a:xfrm>
            <a:off x="0" y="9592843"/>
            <a:ext cx="10892207" cy="692501"/>
          </a:xfrm>
          <a:custGeom>
            <a:avLst/>
            <a:gdLst/>
            <a:ahLst/>
            <a:cxnLst/>
            <a:rect l="l" t="t" r="r" b="b"/>
            <a:pathLst>
              <a:path w="2868730" h="302802">
                <a:moveTo>
                  <a:pt x="0" y="0"/>
                </a:moveTo>
                <a:lnTo>
                  <a:pt x="2868730" y="0"/>
                </a:lnTo>
                <a:lnTo>
                  <a:pt x="2868730" y="302802"/>
                </a:lnTo>
                <a:lnTo>
                  <a:pt x="0" y="302802"/>
                </a:lnTo>
                <a:close/>
              </a:path>
            </a:pathLst>
          </a:custGeom>
          <a:solidFill>
            <a:srgbClr val="72C02C"/>
          </a:solidFill>
        </p:spPr>
      </p:sp>
      <p:sp>
        <p:nvSpPr>
          <p:cNvPr id="245" name="Google Shape;245;p12"/>
          <p:cNvSpPr/>
          <p:nvPr/>
        </p:nvSpPr>
        <p:spPr>
          <a:xfrm>
            <a:off x="741448" y="2838450"/>
            <a:ext cx="47625" cy="641985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12"/>
          <p:cNvSpPr txBox="1"/>
          <p:nvPr/>
        </p:nvSpPr>
        <p:spPr>
          <a:xfrm>
            <a:off x="2514600" y="571500"/>
            <a:ext cx="1295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mbria"/>
              <a:buNone/>
            </a:pPr>
            <a:r>
              <a:rPr lang="en-US" sz="45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References</a:t>
            </a:r>
            <a:endParaRPr sz="45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47" name="Google Shape;247;p12"/>
          <p:cNvSpPr txBox="1"/>
          <p:nvPr/>
        </p:nvSpPr>
        <p:spPr>
          <a:xfrm>
            <a:off x="4419600" y="6264942"/>
            <a:ext cx="9144000" cy="2750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endParaRPr sz="35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endParaRPr sz="35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endParaRPr sz="35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</a:pPr>
            <a:r>
              <a:rPr lang="en-US" sz="45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Thank You</a:t>
            </a:r>
            <a:endParaRPr sz="45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48" name="Google Shape;248;p12"/>
          <p:cNvSpPr txBox="1"/>
          <p:nvPr/>
        </p:nvSpPr>
        <p:spPr>
          <a:xfrm>
            <a:off x="2136749" y="2607121"/>
            <a:ext cx="14859000" cy="3539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3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The Complete </a:t>
            </a:r>
            <a:r>
              <a:rPr lang="en-GB" sz="3200" dirty="0" err="1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Reference,JAVA</a:t>
            </a:r>
            <a:r>
              <a:rPr lang="en-GB" sz="3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, McGraw-Hill Education; Tenth Edition, ISBN 10: 1259589331,9781259589331</a:t>
            </a:r>
          </a:p>
          <a:p>
            <a:endParaRPr lang="en-GB" sz="3200" dirty="0"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3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Text Book:</a:t>
            </a:r>
          </a:p>
          <a:p>
            <a:endParaRPr lang="en-GB" sz="3200" dirty="0"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3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1. C++ The Complete Reference, 5th Edition, Herbert </a:t>
            </a:r>
            <a:r>
              <a:rPr lang="en-GB" sz="3200" dirty="0" err="1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Schildt</a:t>
            </a:r>
            <a:r>
              <a:rPr lang="en-GB" sz="32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, McGraw-Hill Education, ISBN:0071634800, 9780071634809</a:t>
            </a:r>
          </a:p>
        </p:txBody>
      </p:sp>
      <p:sp>
        <p:nvSpPr>
          <p:cNvPr id="249" name="Google Shape;249;p1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+mj-lt"/>
                <a:cs typeface="Arial" panose="020B0604020202020204" pitchFamily="34" charset="0"/>
              </a:rPr>
              <a:t>3/08/2023</a:t>
            </a:r>
            <a:endParaRPr dirty="0">
              <a:latin typeface="+mj-lt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773</Words>
  <Application>Microsoft Office PowerPoint</Application>
  <PresentationFormat>Custom</PresentationFormat>
  <Paragraphs>83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Nandhini Baskar</cp:lastModifiedBy>
  <cp:revision>54</cp:revision>
  <dcterms:created xsi:type="dcterms:W3CDTF">2006-08-16T00:00:00Z</dcterms:created>
  <dcterms:modified xsi:type="dcterms:W3CDTF">2023-03-26T12:27:40Z</dcterms:modified>
</cp:coreProperties>
</file>