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60" r:id="rId5"/>
    <p:sldId id="261" r:id="rId6"/>
    <p:sldId id="262" r:id="rId7"/>
    <p:sldId id="263" r:id="rId8"/>
    <p:sldId id="267" r:id="rId9"/>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7FE32AA2-BD9D-4C13-A92B-A37823B31C80}">
          <p14:sldIdLst>
            <p14:sldId id="256"/>
            <p14:sldId id="257"/>
          </p14:sldIdLst>
        </p14:section>
        <p14:section name="Untitled Section" id="{F699C8FD-AECF-4E26-9AA9-1C277DDC897E}">
          <p14:sldIdLst>
            <p14:sldId id="258"/>
            <p14:sldId id="260"/>
            <p14:sldId id="261"/>
            <p14:sldId id="262"/>
            <p14:sldId id="263"/>
            <p14:sldId id="267"/>
          </p14:sldIdLst>
        </p14:section>
      </p14:sectionLst>
    </p:ex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8"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490" autoAdjust="0"/>
    <p:restoredTop sz="86477" autoAdjust="0"/>
  </p:normalViewPr>
  <p:slideViewPr>
    <p:cSldViewPr snapToGrid="0">
      <p:cViewPr varScale="1">
        <p:scale>
          <a:sx n="49" d="100"/>
          <a:sy n="49" d="100"/>
        </p:scale>
        <p:origin x="966" y="42"/>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26-03-2023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p14="http://schemas.microsoft.com/office/powerpoint/2010/main"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472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289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4852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3297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923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343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66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1">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1" y="1656"/>
            <a:ext cx="16458320" cy="10285344"/>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7209558" y="1938884"/>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531089" y="310001"/>
            <a:ext cx="15189416"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a:solidFill>
                  <a:schemeClr val="dk1"/>
                </a:solidFill>
                <a:latin typeface="Cambria"/>
                <a:ea typeface="Cambria"/>
                <a:sym typeface="Cambria"/>
              </a:rPr>
              <a:t>Dr.</a:t>
            </a:r>
            <a:r>
              <a:rPr lang="en-IN" sz="3400" b="1" dirty="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a:solidFill>
                  <a:schemeClr val="dk1"/>
                </a:solidFill>
                <a:latin typeface="Cambria"/>
                <a:ea typeface="Cambria"/>
                <a:cs typeface="Cambria"/>
                <a:sym typeface="Cambria"/>
              </a:rPr>
              <a:t>Accredited by NAAC(Cycle–III) with ‘A+’ Grade</a:t>
            </a:r>
            <a:endParaRPr dirty="0"/>
          </a:p>
          <a:p>
            <a:pPr lvl="0" algn="ctr"/>
            <a:r>
              <a:rPr lang="en-US" sz="2400" dirty="0">
                <a:solidFill>
                  <a:schemeClr val="dk1"/>
                </a:solidFill>
                <a:latin typeface="Cambria"/>
                <a:ea typeface="Cambria"/>
                <a:cs typeface="Cambria"/>
                <a:sym typeface="Cambria"/>
              </a:rPr>
              <a:t>(Recognized by UGC, </a:t>
            </a:r>
            <a:r>
              <a:rPr lang="en-US" sz="2400" b="0" i="0" u="none" strike="noStrike" cap="none" dirty="0">
                <a:solidFill>
                  <a:schemeClr val="dk1"/>
                </a:solidFill>
                <a:latin typeface="Cambria"/>
                <a:ea typeface="Cambria"/>
                <a:cs typeface="Cambria"/>
                <a:sym typeface="Cambria"/>
              </a:rPr>
              <a:t>Approved by AICTE, New Delhi and </a:t>
            </a:r>
            <a:r>
              <a:rPr lang="en-US" sz="2400" dirty="0">
                <a:solidFill>
                  <a:schemeClr val="dk1"/>
                </a:solidFill>
                <a:latin typeface="Cambria"/>
                <a:ea typeface="Cambria"/>
                <a:cs typeface="Cambria"/>
                <a:sym typeface="Cambria"/>
              </a:rPr>
              <a:t> </a:t>
            </a:r>
          </a:p>
          <a:p>
            <a:pPr lvl="0" algn="ctr"/>
            <a:r>
              <a:rPr lang="en-US" sz="2400" dirty="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DEPARTMENT OF </a:t>
            </a:r>
            <a:r>
              <a:rPr lang="en-US" sz="3600" b="1" dirty="0">
                <a:solidFill>
                  <a:schemeClr val="dk1"/>
                </a:solidFill>
                <a:latin typeface="Cambria"/>
                <a:ea typeface="Cambria"/>
                <a:cs typeface="Cambria"/>
                <a:sym typeface="Cambria"/>
              </a:rPr>
              <a:t>COMPUTER SCIENCE</a:t>
            </a:r>
            <a:endParaRPr dirty="0"/>
          </a:p>
          <a:p>
            <a:pPr marL="0" marR="0" lvl="0" indent="0" algn="ctr" rtl="0">
              <a:spcBef>
                <a:spcPts val="0"/>
              </a:spcBef>
              <a:spcAft>
                <a:spcPts val="0"/>
              </a:spcAft>
              <a:buNone/>
            </a:pP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4573654" cy="48936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COURSE NAME : </a:t>
            </a:r>
            <a:r>
              <a:rPr lang="en-US" sz="3600" b="1" dirty="0">
                <a:solidFill>
                  <a:schemeClr val="dk1"/>
                </a:solidFill>
                <a:latin typeface="Cambria"/>
                <a:ea typeface="Cambria"/>
                <a:cs typeface="Cambria"/>
                <a:sym typeface="Cambria"/>
              </a:rPr>
              <a:t>21UCU403-OBJECT ORIENTED PROGRAMING</a:t>
            </a:r>
            <a:endParaRPr sz="3600"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a:solidFill>
                  <a:schemeClr val="dk1"/>
                </a:solidFill>
                <a:latin typeface="Cambria"/>
                <a:ea typeface="Cambria"/>
                <a:cs typeface="Cambria"/>
                <a:sym typeface="Cambria"/>
              </a:rPr>
              <a:t>I YEAR /II SEMESTER</a:t>
            </a:r>
            <a:endParaRPr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600" b="0" i="0" u="none" strike="noStrike" cap="none" dirty="0">
                <a:solidFill>
                  <a:schemeClr val="dk1"/>
                </a:solidFill>
                <a:latin typeface="Cambria"/>
                <a:ea typeface="Cambria"/>
                <a:cs typeface="Cambria"/>
                <a:sym typeface="Cambria"/>
              </a:rPr>
              <a:t>Unit 5- CLIENT SIDE ESSENTIALS</a:t>
            </a:r>
            <a:br>
              <a:rPr lang="en-US" sz="3600" b="0" i="0" u="none" strike="noStrike" cap="none" dirty="0">
                <a:solidFill>
                  <a:schemeClr val="dk1"/>
                </a:solidFill>
                <a:latin typeface="Cambria"/>
                <a:ea typeface="Cambria"/>
                <a:cs typeface="Cambria"/>
                <a:sym typeface="Cambria"/>
              </a:rPr>
            </a:br>
            <a:endParaRPr sz="3600" b="0"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600" b="0" i="0" u="none" strike="noStrike" cap="none" dirty="0">
                <a:solidFill>
                  <a:schemeClr val="dk1"/>
                </a:solidFill>
                <a:latin typeface="Cambria"/>
                <a:ea typeface="Cambria"/>
                <a:cs typeface="Cambria"/>
                <a:sym typeface="Cambria"/>
              </a:rPr>
              <a:t>     Topic  : </a:t>
            </a:r>
            <a:r>
              <a:rPr lang="en-US" sz="3600" dirty="0">
                <a:solidFill>
                  <a:schemeClr val="dk1"/>
                </a:solidFill>
                <a:latin typeface="Cambria"/>
                <a:ea typeface="Cambria"/>
                <a:cs typeface="Cambria"/>
                <a:sym typeface="Cambria"/>
              </a:rPr>
              <a:t>XML DOM , AJAX Enabled Rich Internet Application with XML AND  JSOM</a:t>
            </a:r>
            <a:endParaRPr sz="3600" b="0" i="0" u="none" strike="noStrike" cap="none" dirty="0">
              <a:solidFill>
                <a:schemeClr val="dk1"/>
              </a:solidFill>
              <a:latin typeface="Cambria"/>
              <a:ea typeface="Cambria"/>
              <a:cs typeface="Cambria"/>
              <a:sym typeface="Cambria"/>
            </a:endParaRPr>
          </a:p>
        </p:txBody>
      </p:sp>
      <p:pic>
        <p:nvPicPr>
          <p:cNvPr id="15" name="Google Shape;15;p13"/>
          <p:cNvPicPr preferRelativeResize="0"/>
          <p:nvPr/>
        </p:nvPicPr>
        <p:blipFill rotWithShape="1">
          <a:blip r:embed="rId3">
            <a:alphaModFix/>
          </a:blip>
          <a:srcRect/>
          <a:stretch/>
        </p:blipFill>
        <p:spPr>
          <a:xfrm>
            <a:off x="265245" y="310001"/>
            <a:ext cx="1553581" cy="933227"/>
          </a:xfrm>
          <a:prstGeom prst="rect">
            <a:avLst/>
          </a:prstGeom>
          <a:noFill/>
          <a:ln>
            <a:noFill/>
          </a:ln>
        </p:spPr>
      </p:pic>
      <p:sp>
        <p:nvSpPr>
          <p:cNvPr id="8" name="Google Shape;91;p1"/>
          <p:cNvSpPr/>
          <p:nvPr/>
        </p:nvSpPr>
        <p:spPr>
          <a:xfrm>
            <a:off x="148331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1141242"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a:off x="497204" y="1515988"/>
            <a:ext cx="45719" cy="7916779"/>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2"/>
          <p:cNvSpPr/>
          <p:nvPr/>
        </p:nvSpPr>
        <p:spPr>
          <a:xfrm>
            <a:off x="4559961" y="647700"/>
            <a:ext cx="8434137"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i="0" u="none" strike="noStrike" cap="none" dirty="0">
                <a:solidFill>
                  <a:schemeClr val="dk1"/>
                </a:solidFill>
                <a:latin typeface="Cambria" panose="02040503050406030204" pitchFamily="18" charset="0"/>
                <a:ea typeface="Cambria" panose="02040503050406030204" pitchFamily="18" charset="0"/>
                <a:cs typeface="Cambria"/>
                <a:sym typeface="Cambria"/>
              </a:rPr>
              <a:t>XML DOM(Document Object Model)</a:t>
            </a:r>
            <a:endParaRPr sz="3600" b="1" i="0" u="none" strike="noStrike" cap="none" dirty="0">
              <a:solidFill>
                <a:schemeClr val="dk1"/>
              </a:solidFill>
              <a:latin typeface="Cambria" panose="02040503050406030204" pitchFamily="18" charset="0"/>
              <a:ea typeface="Cambria" panose="02040503050406030204" pitchFamily="18" charset="0"/>
              <a:cs typeface="Cambria"/>
              <a:sym typeface="Cambria"/>
            </a:endParaRPr>
          </a:p>
        </p:txBody>
      </p:sp>
      <p:sp>
        <p:nvSpPr>
          <p:cNvPr id="102" name="Google Shape;102;p2"/>
          <p:cNvSpPr/>
          <p:nvPr/>
        </p:nvSpPr>
        <p:spPr>
          <a:xfrm>
            <a:off x="762000" y="1714501"/>
            <a:ext cx="15767538" cy="7478930"/>
          </a:xfrm>
          <a:prstGeom prst="rect">
            <a:avLst/>
          </a:prstGeom>
          <a:noFill/>
          <a:ln>
            <a:noFill/>
          </a:ln>
        </p:spPr>
        <p:txBody>
          <a:bodyPr spcFirstLastPara="1" wrap="square" lIns="91425" tIns="45700" rIns="91425" bIns="45700" anchor="t" anchorCtr="0">
            <a:spAutoFit/>
          </a:bodyPr>
          <a:lstStyle/>
          <a:p>
            <a:pPr marL="457200" lvl="0" indent="-457200" algn="just">
              <a:lnSpc>
                <a:spcPct val="15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XML stands for Extensible Markup Language</a:t>
            </a:r>
          </a:p>
          <a:p>
            <a:pPr marL="457200" lvl="0" indent="-457200" algn="just">
              <a:lnSpc>
                <a:spcPct val="15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DOM stands for Document Object Model. It is a standard programming interface used to manipulate XML documents.. </a:t>
            </a:r>
            <a:endParaRPr lang="en-US" sz="3200" dirty="0">
              <a:latin typeface="Cambria" panose="02040503050406030204" pitchFamily="18" charset="0"/>
              <a:ea typeface="Cambria" panose="02040503050406030204" pitchFamily="18" charset="0"/>
            </a:endParaRPr>
          </a:p>
          <a:p>
            <a:pPr marL="457200" lvl="0" indent="-457200" algn="just">
              <a:lnSpc>
                <a:spcPct val="15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XML DOM provides a tree-like structure to represent an XML document.</a:t>
            </a:r>
          </a:p>
          <a:p>
            <a:pPr marL="457200" lvl="0" indent="-457200" algn="just">
              <a:lnSpc>
                <a:spcPct val="15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Each node in the tree represents an element, attribute, or text node in the XML document.</a:t>
            </a:r>
            <a:endParaRPr lang="en-US" sz="3200" dirty="0">
              <a:latin typeface="Cambria" panose="02040503050406030204" pitchFamily="18" charset="0"/>
              <a:ea typeface="Cambria" panose="02040503050406030204" pitchFamily="18" charset="0"/>
            </a:endParaRPr>
          </a:p>
          <a:p>
            <a:pPr marL="457200" lvl="0" indent="-457200" algn="just">
              <a:lnSpc>
                <a:spcPct val="15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The top node in the tree is the document node, which represents the entire XML document. </a:t>
            </a:r>
          </a:p>
          <a:p>
            <a:pPr marL="457200" lvl="0" indent="-457200" algn="just">
              <a:lnSpc>
                <a:spcPct val="15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The child nodes of the document node represent the elements, attributes, and text nodes in the XML document.</a:t>
            </a:r>
            <a:endParaRPr sz="3200" b="0" i="0" u="none" strike="noStrike" cap="none" dirty="0">
              <a:solidFill>
                <a:schemeClr val="dk1"/>
              </a:solidFill>
              <a:latin typeface="Cambria" panose="02040503050406030204" pitchFamily="18" charset="0"/>
              <a:ea typeface="Cambria" panose="02040503050406030204" pitchFamily="18" charset="0"/>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800" dirty="0"/>
              <a:t>3/7/2023</a:t>
            </a:r>
            <a:endParaRPr sz="1800" dirty="0"/>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r>
              <a:rPr lang="en-US"/>
              <a:t>/12</a:t>
            </a:r>
            <a:endParaRPr/>
          </a:p>
        </p:txBody>
      </p:sp>
      <p:sp>
        <p:nvSpPr>
          <p:cNvPr id="106" name="Google Shape;106;p2"/>
          <p:cNvSpPr txBox="1">
            <a:spLocks noGrp="1"/>
          </p:cNvSpPr>
          <p:nvPr>
            <p:ph type="ftr" idx="11"/>
          </p:nvPr>
        </p:nvSpPr>
        <p:spPr>
          <a:xfrm>
            <a:off x="3124200" y="9639300"/>
            <a:ext cx="7809689"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800" dirty="0"/>
              <a:t>XML DOM/21UCU403-OBJECT ORIENTED PROGRAMMING</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0"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679938" y="2476500"/>
            <a:ext cx="15283962" cy="6745706"/>
          </a:xfrm>
          <a:prstGeom prst="rect">
            <a:avLst/>
          </a:prstGeom>
          <a:noFill/>
          <a:ln>
            <a:noFill/>
          </a:ln>
        </p:spPr>
        <p:txBody>
          <a:bodyPr spcFirstLastPara="1" wrap="square" lIns="91425" tIns="45700" rIns="91425" bIns="45700" anchor="t" anchorCtr="0">
            <a:noAutofit/>
          </a:bodyPr>
          <a:lstStyle/>
          <a:p>
            <a:pPr marL="457200" lvl="0" indent="-457200">
              <a:lnSpc>
                <a:spcPct val="150000"/>
              </a:lnSpc>
              <a:buClr>
                <a:schemeClr val="dk1"/>
              </a:buClr>
              <a:buSzPts val="35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XML DOM provides methods to create, read, update, and delete XML nodes.</a:t>
            </a:r>
          </a:p>
          <a:p>
            <a:pPr marL="457200" lvl="0" indent="-457200">
              <a:lnSpc>
                <a:spcPct val="150000"/>
              </a:lnSpc>
              <a:buClr>
                <a:schemeClr val="dk1"/>
              </a:buClr>
              <a:buSzPts val="35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These methods can be used to manipulate an XML document according to the requirements of the application.</a:t>
            </a:r>
          </a:p>
          <a:p>
            <a:pPr marL="457200" lvl="0" indent="-457200">
              <a:lnSpc>
                <a:spcPct val="150000"/>
              </a:lnSpc>
              <a:buClr>
                <a:schemeClr val="dk1"/>
              </a:buClr>
              <a:buSzPts val="35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XML DOM can be used with different programming languages such as Java, Python, and JavaScript. In each language, there is a specific implementation of XML DOM.</a:t>
            </a:r>
          </a:p>
          <a:p>
            <a:pPr marL="457200" lvl="0" indent="-457200">
              <a:lnSpc>
                <a:spcPct val="150000"/>
              </a:lnSpc>
              <a:buClr>
                <a:schemeClr val="dk1"/>
              </a:buClr>
              <a:buSzPts val="35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XML DOM also provides methods to navigate the XML document tree. These methods include </a:t>
            </a:r>
            <a:r>
              <a:rPr lang="en-US" sz="3200" b="1" dirty="0" err="1">
                <a:solidFill>
                  <a:schemeClr val="dk1"/>
                </a:solidFill>
                <a:latin typeface="Cambria" panose="02040503050406030204" pitchFamily="18" charset="0"/>
                <a:ea typeface="Cambria" panose="02040503050406030204" pitchFamily="18" charset="0"/>
                <a:cs typeface="Cambria"/>
                <a:sym typeface="Cambria"/>
              </a:rPr>
              <a:t>getElementsByTagName</a:t>
            </a:r>
            <a:r>
              <a:rPr lang="en-US" sz="3200" b="1" dirty="0">
                <a:solidFill>
                  <a:schemeClr val="dk1"/>
                </a:solidFill>
                <a:latin typeface="Cambria" panose="02040503050406030204" pitchFamily="18" charset="0"/>
                <a:ea typeface="Cambria" panose="02040503050406030204" pitchFamily="18" charset="0"/>
                <a:cs typeface="Cambria"/>
                <a:sym typeface="Cambria"/>
              </a:rPr>
              <a:t>(), </a:t>
            </a:r>
            <a:r>
              <a:rPr lang="en-US" sz="3200" b="1" dirty="0" err="1">
                <a:solidFill>
                  <a:schemeClr val="dk1"/>
                </a:solidFill>
                <a:latin typeface="Cambria" panose="02040503050406030204" pitchFamily="18" charset="0"/>
                <a:ea typeface="Cambria" panose="02040503050406030204" pitchFamily="18" charset="0"/>
                <a:cs typeface="Cambria"/>
                <a:sym typeface="Cambria"/>
              </a:rPr>
              <a:t>getAttribute</a:t>
            </a:r>
            <a:r>
              <a:rPr lang="en-US" sz="3200" b="1" dirty="0">
                <a:solidFill>
                  <a:schemeClr val="dk1"/>
                </a:solidFill>
                <a:latin typeface="Cambria" panose="02040503050406030204" pitchFamily="18" charset="0"/>
                <a:ea typeface="Cambria" panose="02040503050406030204" pitchFamily="18" charset="0"/>
                <a:cs typeface="Cambria"/>
                <a:sym typeface="Cambria"/>
              </a:rPr>
              <a:t>(), and </a:t>
            </a:r>
            <a:r>
              <a:rPr lang="en-US" sz="3200" b="1" dirty="0" err="1">
                <a:solidFill>
                  <a:schemeClr val="dk1"/>
                </a:solidFill>
                <a:latin typeface="Cambria" panose="02040503050406030204" pitchFamily="18" charset="0"/>
                <a:ea typeface="Cambria" panose="02040503050406030204" pitchFamily="18" charset="0"/>
                <a:cs typeface="Cambria"/>
                <a:sym typeface="Cambria"/>
              </a:rPr>
              <a:t>getChildNodes</a:t>
            </a:r>
            <a:r>
              <a:rPr lang="en-US" sz="3200" b="1" dirty="0">
                <a:solidFill>
                  <a:schemeClr val="dk1"/>
                </a:solidFill>
                <a:latin typeface="Cambria" panose="02040503050406030204" pitchFamily="18" charset="0"/>
                <a:ea typeface="Cambria" panose="02040503050406030204" pitchFamily="18" charset="0"/>
                <a:cs typeface="Cambria"/>
                <a:sym typeface="Cambria"/>
              </a:rPr>
              <a:t>().</a:t>
            </a:r>
          </a:p>
          <a:p>
            <a:pPr marL="514350" lvl="0" indent="-514350">
              <a:lnSpc>
                <a:spcPct val="150000"/>
              </a:lnSpc>
              <a:buClr>
                <a:schemeClr val="dk1"/>
              </a:buClr>
              <a:buSzPts val="3500"/>
              <a:buFont typeface="+mj-lt"/>
              <a:buAutoNum type="arabicPeriod" startAt="4"/>
            </a:pPr>
            <a:endParaRPr lang="en-US" sz="3500" dirty="0">
              <a:solidFill>
                <a:schemeClr val="dk1"/>
              </a:solidFill>
              <a:latin typeface="Cambria" panose="02040503050406030204" pitchFamily="18" charset="0"/>
              <a:ea typeface="Cambria" panose="02040503050406030204" pitchFamily="18" charset="0"/>
              <a:cs typeface="Cambria"/>
              <a:sym typeface="Cambria"/>
            </a:endParaRPr>
          </a:p>
          <a:p>
            <a:pPr marL="514350" lvl="0" indent="-514350">
              <a:lnSpc>
                <a:spcPct val="150000"/>
              </a:lnSpc>
              <a:buClr>
                <a:schemeClr val="dk1"/>
              </a:buClr>
              <a:buSzPts val="3500"/>
              <a:buFont typeface="+mj-lt"/>
              <a:buAutoNum type="arabicPeriod" startAt="4"/>
            </a:pPr>
            <a:endParaRPr lang="en-US" sz="3500" dirty="0">
              <a:solidFill>
                <a:schemeClr val="dk1"/>
              </a:solidFill>
              <a:latin typeface="Cambria" panose="02040503050406030204" pitchFamily="18" charset="0"/>
              <a:ea typeface="Cambria" panose="02040503050406030204" pitchFamily="18" charset="0"/>
              <a:cs typeface="Cambria"/>
              <a:sym typeface="Cambria"/>
            </a:endParaRPr>
          </a:p>
          <a:p>
            <a:pPr lvl="0" algn="ctr">
              <a:lnSpc>
                <a:spcPct val="150000"/>
              </a:lnSpc>
              <a:buClr>
                <a:schemeClr val="dk1"/>
              </a:buClr>
              <a:buSzPts val="3500"/>
            </a:pPr>
            <a:endParaRPr sz="3500" b="0" i="0" u="none" strike="noStrike" cap="none" dirty="0">
              <a:solidFill>
                <a:schemeClr val="dk1"/>
              </a:solidFill>
              <a:latin typeface="Cambria" panose="02040503050406030204" pitchFamily="18" charset="0"/>
              <a:ea typeface="Cambria" panose="02040503050406030204" pitchFamily="18" charset="0"/>
              <a:cs typeface="Cambria"/>
              <a:sym typeface="Cambria"/>
            </a:endParaRPr>
          </a:p>
        </p:txBody>
      </p:sp>
      <p:sp>
        <p:nvSpPr>
          <p:cNvPr id="116" name="Google Shape;116;p3"/>
          <p:cNvSpPr txBox="1">
            <a:spLocks noGrp="1"/>
          </p:cNvSpPr>
          <p:nvPr>
            <p:ph type="dt" idx="10"/>
          </p:nvPr>
        </p:nvSpPr>
        <p:spPr>
          <a:xfrm>
            <a:off x="376136" y="9821862"/>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3/7/2023</a:t>
            </a:r>
            <a:endParaRPr dirty="0"/>
          </a:p>
        </p:txBody>
      </p:sp>
      <p:sp>
        <p:nvSpPr>
          <p:cNvPr id="117" name="Google Shape;117;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3</a:t>
            </a:fld>
            <a:r>
              <a:rPr lang="en-US" dirty="0"/>
              <a:t>/12</a:t>
            </a:r>
            <a:endParaRPr dirty="0"/>
          </a:p>
        </p:txBody>
      </p:sp>
      <p:sp>
        <p:nvSpPr>
          <p:cNvPr id="118" name="Google Shape;118;p3"/>
          <p:cNvSpPr txBox="1">
            <a:spLocks noGrp="1"/>
          </p:cNvSpPr>
          <p:nvPr>
            <p:ph type="ftr" idx="11"/>
          </p:nvPr>
        </p:nvSpPr>
        <p:spPr>
          <a:xfrm>
            <a:off x="3124200" y="9639300"/>
            <a:ext cx="7440038" cy="647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XML DOM/21UCU403-OBJECT ORIENTED PROGRAMMING </a:t>
            </a:r>
            <a:endParaRPr dirty="0"/>
          </a:p>
        </p:txBody>
      </p:sp>
      <p:sp>
        <p:nvSpPr>
          <p:cNvPr id="8" name="Google Shape;101;p2">
            <a:extLst>
              <a:ext uri="{FF2B5EF4-FFF2-40B4-BE49-F238E27FC236}">
                <a16:creationId xmlns:a16="http://schemas.microsoft.com/office/drawing/2014/main" id="{62EDC120-8D94-4CCD-90EC-29F26185C1FA}"/>
              </a:ext>
            </a:extLst>
          </p:cNvPr>
          <p:cNvSpPr/>
          <p:nvPr/>
        </p:nvSpPr>
        <p:spPr>
          <a:xfrm>
            <a:off x="4559961" y="647700"/>
            <a:ext cx="10451439"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i="0" u="none" strike="noStrike" cap="none" dirty="0">
                <a:solidFill>
                  <a:schemeClr val="dk1"/>
                </a:solidFill>
                <a:latin typeface="Cambria" panose="02040503050406030204" pitchFamily="18" charset="0"/>
                <a:ea typeface="Cambria" panose="02040503050406030204" pitchFamily="18" charset="0"/>
                <a:cs typeface="Cambria"/>
                <a:sym typeface="Cambria"/>
              </a:rPr>
              <a:t>XML DOM(Document Object Model)-Conti……….</a:t>
            </a:r>
            <a:endParaRPr sz="3600" b="1" i="0" u="none" strike="noStrike" cap="none" dirty="0">
              <a:solidFill>
                <a:schemeClr val="dk1"/>
              </a:solidFill>
              <a:latin typeface="Cambria" panose="02040503050406030204" pitchFamily="18" charset="0"/>
              <a:ea typeface="Cambria" panose="02040503050406030204" pitchFamily="18" charset="0"/>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0" name="Freeform 3"/>
          <p:cNvSpPr/>
          <p:nvPr/>
        </p:nvSpPr>
        <p:spPr>
          <a:xfrm>
            <a:off x="-7698"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48" name="Google Shape;148;p5"/>
          <p:cNvSpPr/>
          <p:nvPr/>
        </p:nvSpPr>
        <p:spPr>
          <a:xfrm>
            <a:off x="1768792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txBox="1"/>
          <p:nvPr/>
        </p:nvSpPr>
        <p:spPr>
          <a:xfrm>
            <a:off x="2286000" y="492609"/>
            <a:ext cx="12954000" cy="1143000"/>
          </a:xfrm>
          <a:prstGeom prst="rect">
            <a:avLst/>
          </a:prstGeom>
          <a:noFill/>
          <a:ln>
            <a:noFill/>
          </a:ln>
        </p:spPr>
        <p:txBody>
          <a:bodyPr spcFirstLastPara="1" wrap="square" lIns="91425" tIns="45700" rIns="91425" bIns="45700" anchor="t" anchorCtr="0">
            <a:normAutofit fontScale="92500" lnSpcReduction="20000"/>
          </a:bodyPr>
          <a:lstStyle/>
          <a:p>
            <a:pPr lvl="0" algn="ctr">
              <a:buClr>
                <a:schemeClr val="dk1"/>
              </a:buClr>
              <a:buSzPts val="4500"/>
            </a:pPr>
            <a:r>
              <a:rPr lang="en-US" sz="4500" b="1" dirty="0">
                <a:solidFill>
                  <a:schemeClr val="dk1"/>
                </a:solidFill>
                <a:latin typeface="Cambria"/>
                <a:ea typeface="Cambria"/>
                <a:cs typeface="Cambria"/>
                <a:sym typeface="Cambria"/>
              </a:rPr>
              <a:t> AJAX Enabled Rich Internet Applications with XML and JSON</a:t>
            </a:r>
            <a:endParaRPr sz="4500" b="1" i="0" u="none" strike="noStrike" cap="none" dirty="0">
              <a:solidFill>
                <a:schemeClr val="dk1"/>
              </a:solidFill>
              <a:latin typeface="Cambria"/>
              <a:ea typeface="Cambria"/>
              <a:cs typeface="Cambria"/>
              <a:sym typeface="Cambria"/>
            </a:endParaRPr>
          </a:p>
        </p:txBody>
      </p:sp>
      <p:sp>
        <p:nvSpPr>
          <p:cNvPr id="150" name="Google Shape;150;p5"/>
          <p:cNvSpPr txBox="1"/>
          <p:nvPr/>
        </p:nvSpPr>
        <p:spPr>
          <a:xfrm>
            <a:off x="762000" y="1658009"/>
            <a:ext cx="14211300" cy="7936490"/>
          </a:xfrm>
          <a:prstGeom prst="rect">
            <a:avLst/>
          </a:prstGeom>
          <a:noFill/>
          <a:ln>
            <a:noFill/>
          </a:ln>
        </p:spPr>
        <p:txBody>
          <a:bodyPr spcFirstLastPara="1" wrap="square" lIns="91425" tIns="45700" rIns="91425" bIns="45700" anchor="t" anchorCtr="0">
            <a:noAutofit/>
          </a:bodyPr>
          <a:lstStyle/>
          <a:p>
            <a:pPr marL="457200" lvl="0" indent="-457200">
              <a:lnSpc>
                <a:spcPct val="200000"/>
              </a:lnSpc>
              <a:buClr>
                <a:schemeClr val="dk1"/>
              </a:buClr>
              <a:buSzPts val="3400"/>
              <a:buFont typeface="Wingdings" panose="05000000000000000000" pitchFamily="2" charset="2"/>
              <a:buChar char="Ø"/>
            </a:pPr>
            <a:r>
              <a:rPr lang="en-US" sz="3200" b="1" dirty="0">
                <a:solidFill>
                  <a:schemeClr val="dk1"/>
                </a:solidFill>
                <a:latin typeface="Cambria" panose="02040503050406030204" pitchFamily="18" charset="0"/>
                <a:ea typeface="Cambria" panose="02040503050406030204" pitchFamily="18" charset="0"/>
                <a:cs typeface="Cambria"/>
                <a:sym typeface="Cambria"/>
              </a:rPr>
              <a:t>AJAX (Asynchronous JavaScript and XML)</a:t>
            </a:r>
            <a:r>
              <a:rPr lang="en-US" sz="3200" dirty="0">
                <a:solidFill>
                  <a:schemeClr val="dk1"/>
                </a:solidFill>
                <a:latin typeface="Cambria" panose="02040503050406030204" pitchFamily="18" charset="0"/>
                <a:ea typeface="Cambria" panose="02040503050406030204" pitchFamily="18" charset="0"/>
                <a:cs typeface="Cambria"/>
                <a:sym typeface="Cambria"/>
              </a:rPr>
              <a:t> is a technique used to build rich internet applications that can update parts of a web page without requiring a full page reload. </a:t>
            </a:r>
          </a:p>
          <a:p>
            <a:pPr marL="457200" lvl="0" indent="-457200">
              <a:lnSpc>
                <a:spcPct val="200000"/>
              </a:lnSpc>
              <a:buClr>
                <a:schemeClr val="dk1"/>
              </a:buClr>
              <a:buSzPts val="3400"/>
              <a:buFont typeface="Wingdings" panose="05000000000000000000" pitchFamily="2" charset="2"/>
              <a:buChar char="Ø"/>
            </a:pPr>
            <a:r>
              <a:rPr lang="en-US" sz="3200" dirty="0">
                <a:solidFill>
                  <a:schemeClr val="dk1"/>
                </a:solidFill>
                <a:latin typeface="Cambria" panose="02040503050406030204" pitchFamily="18" charset="0"/>
                <a:ea typeface="Cambria" panose="02040503050406030204" pitchFamily="18" charset="0"/>
                <a:cs typeface="Cambria"/>
                <a:sym typeface="Cambria"/>
              </a:rPr>
              <a:t>AJAX is commonly used with XML and JSON to transfer data between the web server and the client-side JavaScript code. </a:t>
            </a:r>
            <a:endParaRPr lang="en-US" sz="3200" dirty="0">
              <a:latin typeface="Cambria" panose="02040503050406030204" pitchFamily="18" charset="0"/>
              <a:ea typeface="Cambria" panose="02040503050406030204" pitchFamily="18" charset="0"/>
            </a:endParaRPr>
          </a:p>
          <a:p>
            <a:pPr marL="457200" lvl="0" indent="-457200">
              <a:lnSpc>
                <a:spcPct val="200000"/>
              </a:lnSpc>
              <a:buClr>
                <a:schemeClr val="dk1"/>
              </a:buClr>
              <a:buSzPts val="3400"/>
              <a:buFont typeface="Wingdings" panose="05000000000000000000" pitchFamily="2" charset="2"/>
              <a:buChar char="Ø"/>
            </a:pPr>
            <a:r>
              <a:rPr lang="en-US" sz="3200" b="1" dirty="0">
                <a:solidFill>
                  <a:schemeClr val="dk1"/>
                </a:solidFill>
                <a:latin typeface="Cambria" panose="02040503050406030204" pitchFamily="18" charset="0"/>
                <a:ea typeface="Cambria" panose="02040503050406030204" pitchFamily="18" charset="0"/>
                <a:cs typeface="Cambria"/>
                <a:sym typeface="Cambria"/>
              </a:rPr>
              <a:t>XML (Extensible Markup Language)</a:t>
            </a:r>
            <a:r>
              <a:rPr lang="en-US" sz="3200" dirty="0">
                <a:solidFill>
                  <a:schemeClr val="dk1"/>
                </a:solidFill>
                <a:latin typeface="Cambria" panose="02040503050406030204" pitchFamily="18" charset="0"/>
                <a:ea typeface="Cambria" panose="02040503050406030204" pitchFamily="18" charset="0"/>
                <a:cs typeface="Cambria"/>
                <a:sym typeface="Cambria"/>
              </a:rPr>
              <a:t> and </a:t>
            </a:r>
            <a:r>
              <a:rPr lang="en-US" sz="3200" b="1" dirty="0">
                <a:solidFill>
                  <a:schemeClr val="dk1"/>
                </a:solidFill>
                <a:latin typeface="Cambria" panose="02040503050406030204" pitchFamily="18" charset="0"/>
                <a:ea typeface="Cambria" panose="02040503050406030204" pitchFamily="18" charset="0"/>
                <a:cs typeface="Cambria"/>
                <a:sym typeface="Cambria"/>
              </a:rPr>
              <a:t>JSON (JavaScript Object Notation)</a:t>
            </a:r>
            <a:r>
              <a:rPr lang="en-US" sz="3200" dirty="0">
                <a:solidFill>
                  <a:schemeClr val="dk1"/>
                </a:solidFill>
                <a:latin typeface="Cambria" panose="02040503050406030204" pitchFamily="18" charset="0"/>
                <a:ea typeface="Cambria" panose="02040503050406030204" pitchFamily="18" charset="0"/>
                <a:cs typeface="Cambria"/>
                <a:sym typeface="Cambria"/>
              </a:rPr>
              <a:t> are both commonly used formats for exchanging data between web servers and client-side JavaScript code.</a:t>
            </a:r>
            <a:endParaRPr lang="en-US" sz="3200" b="0" i="0" u="none" strike="noStrike" cap="none" dirty="0">
              <a:solidFill>
                <a:schemeClr val="dk1"/>
              </a:solidFill>
              <a:latin typeface="Cambria" panose="02040503050406030204" pitchFamily="18" charset="0"/>
              <a:ea typeface="Cambria" panose="02040503050406030204" pitchFamily="18" charset="0"/>
              <a:cs typeface="Cambria"/>
              <a:sym typeface="Cambria"/>
            </a:endParaRPr>
          </a:p>
        </p:txBody>
      </p:sp>
      <p:sp>
        <p:nvSpPr>
          <p:cNvPr id="152" name="Google Shape;152;p5"/>
          <p:cNvSpPr txBox="1">
            <a:spLocks noGrp="1"/>
          </p:cNvSpPr>
          <p:nvPr>
            <p:ph type="dt" idx="10"/>
          </p:nvPr>
        </p:nvSpPr>
        <p:spPr>
          <a:xfrm>
            <a:off x="201038" y="9747649"/>
            <a:ext cx="8767864" cy="365125"/>
          </a:xfrm>
          <a:prstGeom prst="rect">
            <a:avLst/>
          </a:prstGeom>
          <a:noFill/>
          <a:ln>
            <a:noFill/>
          </a:ln>
        </p:spPr>
        <p:txBody>
          <a:bodyPr spcFirstLastPara="1" wrap="square" lIns="91425" tIns="45700" rIns="91425" bIns="45700" anchor="ctr" anchorCtr="0">
            <a:noAutofit/>
          </a:bodyPr>
          <a:lstStyle/>
          <a:p>
            <a:pPr lvl="0"/>
            <a:r>
              <a:rPr lang="en-US" dirty="0"/>
              <a:t>3/7/2023                                                                                    XML DOM/21UCU403-OBJECT ORIENTED PROGRAMMING</a:t>
            </a:r>
            <a:endParaRPr dirty="0"/>
          </a:p>
        </p:txBody>
      </p:sp>
      <p:sp>
        <p:nvSpPr>
          <p:cNvPr id="153" name="Google Shape;153;p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4</a:t>
            </a:fld>
            <a:r>
              <a:rPr lang="en-US"/>
              <a:t>/12</a:t>
            </a:r>
            <a:endParaRPr/>
          </a:p>
        </p:txBody>
      </p:sp>
      <p:pic>
        <p:nvPicPr>
          <p:cNvPr id="1026" name="Picture 2" descr="What is AJA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44700" y="3181350"/>
            <a:ext cx="2571750" cy="2571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txBody>
          <a:bodyPr/>
          <a:lstStyle/>
          <a:p>
            <a:endParaRPr lang="en-US" dirty="0"/>
          </a:p>
        </p:txBody>
      </p:sp>
      <p:sp>
        <p:nvSpPr>
          <p:cNvPr id="160" name="Google Shape;160;p6"/>
          <p:cNvSpPr/>
          <p:nvPr/>
        </p:nvSpPr>
        <p:spPr>
          <a:xfrm flipH="1">
            <a:off x="847725" y="22860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ctr" rtl="0">
              <a:lnSpc>
                <a:spcPct val="100000"/>
              </a:lnSpc>
              <a:spcBef>
                <a:spcPts val="0"/>
              </a:spcBef>
              <a:spcAft>
                <a:spcPts val="0"/>
              </a:spcAft>
              <a:buClr>
                <a:schemeClr val="dk1"/>
              </a:buClr>
              <a:buSzPts val="4500"/>
              <a:buFont typeface="Cambria"/>
              <a:buNone/>
            </a:pPr>
            <a:r>
              <a:rPr lang="en-US" sz="4500" b="1" dirty="0">
                <a:solidFill>
                  <a:schemeClr val="dk1"/>
                </a:solidFill>
                <a:latin typeface="Cambria"/>
                <a:ea typeface="Cambria"/>
                <a:cs typeface="Cambria"/>
                <a:sym typeface="Cambria"/>
              </a:rPr>
              <a:t>Creating a AJAX Enabled Rich Internet application</a:t>
            </a:r>
          </a:p>
          <a:p>
            <a:pPr marL="0" marR="0" lvl="0" indent="0" algn="ctr" rtl="0">
              <a:lnSpc>
                <a:spcPct val="100000"/>
              </a:lnSpc>
              <a:spcBef>
                <a:spcPts val="0"/>
              </a:spcBef>
              <a:spcAft>
                <a:spcPts val="0"/>
              </a:spcAft>
              <a:buClr>
                <a:schemeClr val="dk1"/>
              </a:buClr>
              <a:buSzPts val="4500"/>
              <a:buFont typeface="Cambria"/>
              <a:buNone/>
            </a:pPr>
            <a:r>
              <a:rPr lang="en-US" sz="4500" b="1" dirty="0">
                <a:solidFill>
                  <a:schemeClr val="dk1"/>
                </a:solidFill>
                <a:latin typeface="Cambria"/>
                <a:ea typeface="Cambria"/>
                <a:cs typeface="Cambria"/>
                <a:sym typeface="Cambria"/>
              </a:rPr>
              <a:t>With application with XML and JSON</a:t>
            </a:r>
            <a:endParaRPr sz="4500" b="1" i="0" u="none" strike="noStrike" cap="none" dirty="0">
              <a:solidFill>
                <a:schemeClr val="dk1"/>
              </a:solidFill>
              <a:latin typeface="Cambria"/>
              <a:ea typeface="Cambria"/>
              <a:cs typeface="Cambria"/>
              <a:sym typeface="Cambria"/>
            </a:endParaRPr>
          </a:p>
        </p:txBody>
      </p:sp>
      <p:sp>
        <p:nvSpPr>
          <p:cNvPr id="162" name="Google Shape;162;p6"/>
          <p:cNvSpPr txBox="1"/>
          <p:nvPr/>
        </p:nvSpPr>
        <p:spPr>
          <a:xfrm>
            <a:off x="1276350" y="1771650"/>
            <a:ext cx="15316200" cy="1638300"/>
          </a:xfrm>
          <a:prstGeom prst="rect">
            <a:avLst/>
          </a:prstGeom>
          <a:noFill/>
          <a:ln>
            <a:noFill/>
          </a:ln>
        </p:spPr>
        <p:txBody>
          <a:bodyPr spcFirstLastPara="1" wrap="square" lIns="91425" tIns="45700" rIns="91425" bIns="45700" anchor="t" anchorCtr="0">
            <a:normAutofit lnSpcReduction="10000"/>
          </a:bodyPr>
          <a:lstStyle/>
          <a:p>
            <a:pPr lvl="0">
              <a:lnSpc>
                <a:spcPct val="150000"/>
              </a:lnSpc>
              <a:buClr>
                <a:schemeClr val="dk1"/>
              </a:buClr>
              <a:buSzPts val="3400"/>
            </a:pPr>
            <a:r>
              <a:rPr lang="en-US" sz="3400" dirty="0">
                <a:solidFill>
                  <a:schemeClr val="dk1"/>
                </a:solidFill>
                <a:latin typeface="Cambria"/>
                <a:ea typeface="Cambria"/>
                <a:cs typeface="Cambria"/>
                <a:sym typeface="Cambria"/>
              </a:rPr>
              <a:t>To create an AJAX-enabled rich internet application with XML and JSON, follow these steps:</a:t>
            </a:r>
            <a:endParaRPr sz="3400" b="0" i="0" u="none" strike="noStrike" cap="none" dirty="0">
              <a:solidFill>
                <a:schemeClr val="dk1"/>
              </a:solidFill>
              <a:latin typeface="Cambria"/>
              <a:ea typeface="Cambria"/>
              <a:cs typeface="Cambria"/>
              <a:sym typeface="Cambria"/>
            </a:endParaRPr>
          </a:p>
        </p:txBody>
      </p:sp>
      <p:sp>
        <p:nvSpPr>
          <p:cNvPr id="164" name="Google Shape;164;p6"/>
          <p:cNvSpPr txBox="1">
            <a:spLocks noGrp="1"/>
          </p:cNvSpPr>
          <p:nvPr>
            <p:ph type="dt" idx="10"/>
          </p:nvPr>
        </p:nvSpPr>
        <p:spPr>
          <a:xfrm>
            <a:off x="609600" y="9697416"/>
            <a:ext cx="9507166" cy="307010"/>
          </a:xfrm>
          <a:prstGeom prst="rect">
            <a:avLst/>
          </a:prstGeom>
          <a:noFill/>
          <a:ln>
            <a:noFill/>
          </a:ln>
        </p:spPr>
        <p:txBody>
          <a:bodyPr spcFirstLastPara="1" wrap="square" lIns="91425" tIns="45700" rIns="91425" bIns="45700" anchor="ctr" anchorCtr="0">
            <a:noAutofit/>
          </a:bodyPr>
          <a:lstStyle/>
          <a:p>
            <a:pPr lvl="0"/>
            <a:r>
              <a:rPr lang="en-US" dirty="0"/>
              <a:t>03/22/2023                                                                                                  XML DOM/21UCU403-OBJECT ORIENTED PROGRAMMING</a:t>
            </a:r>
            <a:endParaRPr dirty="0"/>
          </a:p>
        </p:txBody>
      </p:sp>
      <p:sp>
        <p:nvSpPr>
          <p:cNvPr id="165" name="Google Shape;165;p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5</a:t>
            </a:fld>
            <a:r>
              <a:rPr lang="en-US"/>
              <a:t>/12</a:t>
            </a:r>
            <a:endParaRPr/>
          </a:p>
        </p:txBody>
      </p:sp>
      <p:sp>
        <p:nvSpPr>
          <p:cNvPr id="11" name="Google Shape;162;p6"/>
          <p:cNvSpPr txBox="1"/>
          <p:nvPr/>
        </p:nvSpPr>
        <p:spPr>
          <a:xfrm>
            <a:off x="1676400" y="3657599"/>
            <a:ext cx="14382278" cy="2181622"/>
          </a:xfrm>
          <a:prstGeom prst="rect">
            <a:avLst/>
          </a:prstGeom>
          <a:noFill/>
          <a:ln>
            <a:noFill/>
          </a:ln>
        </p:spPr>
        <p:txBody>
          <a:bodyPr spcFirstLastPara="1" wrap="square" lIns="91425" tIns="45700" rIns="91425" bIns="45700" anchor="t" anchorCtr="0">
            <a:noAutofit/>
          </a:bodyPr>
          <a:lstStyle/>
          <a:p>
            <a:pPr marL="457200" indent="-457200">
              <a:lnSpc>
                <a:spcPct val="150000"/>
              </a:lnSpc>
              <a:buClr>
                <a:schemeClr val="dk1"/>
              </a:buClr>
              <a:buSzPts val="3400"/>
              <a:buFont typeface="Wingdings" panose="05000000000000000000" pitchFamily="2" charset="2"/>
              <a:buChar char="Ø"/>
            </a:pPr>
            <a:r>
              <a:rPr lang="en-GB" sz="3200" b="1" i="0" dirty="0">
                <a:solidFill>
                  <a:schemeClr val="tx1"/>
                </a:solidFill>
                <a:effectLst/>
                <a:latin typeface="Cambria" panose="02040503050406030204" pitchFamily="18" charset="0"/>
                <a:ea typeface="Cambria" panose="02040503050406030204" pitchFamily="18" charset="0"/>
              </a:rPr>
              <a:t>Set up the server-side programming</a:t>
            </a:r>
          </a:p>
          <a:p>
            <a:pPr marL="457200" indent="-457200">
              <a:lnSpc>
                <a:spcPct val="150000"/>
              </a:lnSpc>
              <a:buClr>
                <a:schemeClr val="dk1"/>
              </a:buClr>
              <a:buSzPts val="3400"/>
              <a:buFont typeface="Wingdings" panose="05000000000000000000" pitchFamily="2" charset="2"/>
              <a:buChar char="Ø"/>
            </a:pPr>
            <a:endParaRPr lang="en-GB" sz="3200" b="1" dirty="0">
              <a:solidFill>
                <a:schemeClr val="tx1"/>
              </a:solidFill>
              <a:latin typeface="Cambria" panose="02040503050406030204" pitchFamily="18" charset="0"/>
              <a:ea typeface="Cambria" panose="02040503050406030204" pitchFamily="18" charset="0"/>
              <a:cs typeface="Cambria"/>
              <a:sym typeface="Cambria"/>
            </a:endParaRPr>
          </a:p>
          <a:p>
            <a:pPr marL="457200" indent="-457200">
              <a:lnSpc>
                <a:spcPct val="150000"/>
              </a:lnSpc>
              <a:buClr>
                <a:schemeClr val="dk1"/>
              </a:buClr>
              <a:buSzPts val="3400"/>
              <a:buFont typeface="Wingdings" panose="05000000000000000000" pitchFamily="2" charset="2"/>
              <a:buChar char="Ø"/>
            </a:pPr>
            <a:r>
              <a:rPr lang="en-GB" sz="3200" b="1" dirty="0">
                <a:solidFill>
                  <a:schemeClr val="tx1"/>
                </a:solidFill>
                <a:latin typeface="Cambria" panose="02040503050406030204" pitchFamily="18" charset="0"/>
                <a:ea typeface="Cambria" panose="02040503050406030204" pitchFamily="18" charset="0"/>
              </a:rPr>
              <a:t>Design the user interface</a:t>
            </a:r>
          </a:p>
          <a:p>
            <a:pPr marL="457200" indent="-457200">
              <a:lnSpc>
                <a:spcPct val="150000"/>
              </a:lnSpc>
              <a:buClr>
                <a:schemeClr val="dk1"/>
              </a:buClr>
              <a:buSzPts val="3400"/>
              <a:buFont typeface="Wingdings" panose="05000000000000000000" pitchFamily="2" charset="2"/>
              <a:buChar char="Ø"/>
            </a:pPr>
            <a:endParaRPr lang="en-GB" sz="3200" b="1" dirty="0">
              <a:solidFill>
                <a:schemeClr val="tx1"/>
              </a:solidFill>
              <a:latin typeface="Cambria" panose="02040503050406030204" pitchFamily="18" charset="0"/>
              <a:ea typeface="Cambria" panose="02040503050406030204" pitchFamily="18" charset="0"/>
            </a:endParaRPr>
          </a:p>
          <a:p>
            <a:pPr marL="457200" indent="-457200">
              <a:lnSpc>
                <a:spcPct val="150000"/>
              </a:lnSpc>
              <a:buClr>
                <a:schemeClr val="dk1"/>
              </a:buClr>
              <a:buSzPts val="3400"/>
              <a:buFont typeface="Wingdings" panose="05000000000000000000" pitchFamily="2" charset="2"/>
              <a:buChar char="Ø"/>
            </a:pPr>
            <a:r>
              <a:rPr lang="en-GB" sz="3200" b="1" dirty="0">
                <a:solidFill>
                  <a:schemeClr val="tx1"/>
                </a:solidFill>
                <a:latin typeface="Cambria" panose="02040503050406030204" pitchFamily="18" charset="0"/>
                <a:ea typeface="Cambria" panose="02040503050406030204" pitchFamily="18" charset="0"/>
              </a:rPr>
              <a:t>Write JavaScript code</a:t>
            </a:r>
            <a:endParaRPr lang="en-GB" sz="3200" dirty="0">
              <a:solidFill>
                <a:schemeClr val="tx1"/>
              </a:solidFill>
              <a:latin typeface="Cambria" panose="02040503050406030204" pitchFamily="18" charset="0"/>
              <a:ea typeface="Cambria" panose="02040503050406030204" pitchFamily="18" charset="0"/>
            </a:endParaRPr>
          </a:p>
          <a:p>
            <a:pPr marL="457200" indent="-457200">
              <a:lnSpc>
                <a:spcPct val="150000"/>
              </a:lnSpc>
              <a:buClr>
                <a:schemeClr val="dk1"/>
              </a:buClr>
              <a:buSzPts val="3400"/>
              <a:buFont typeface="Wingdings" panose="05000000000000000000" pitchFamily="2" charset="2"/>
              <a:buChar char="Ø"/>
            </a:pPr>
            <a:endParaRPr lang="en-GB" sz="3200" dirty="0">
              <a:solidFill>
                <a:schemeClr val="tx1"/>
              </a:solidFill>
              <a:latin typeface="Cambria" panose="02040503050406030204" pitchFamily="18" charset="0"/>
              <a:ea typeface="Cambria" panose="02040503050406030204" pitchFamily="18" charset="0"/>
            </a:endParaRPr>
          </a:p>
          <a:p>
            <a:pPr marL="457200" indent="-457200">
              <a:lnSpc>
                <a:spcPct val="150000"/>
              </a:lnSpc>
              <a:buClr>
                <a:schemeClr val="dk1"/>
              </a:buClr>
              <a:buSzPts val="3400"/>
              <a:buFont typeface="Wingdings" panose="05000000000000000000" pitchFamily="2" charset="2"/>
              <a:buChar char="Ø"/>
            </a:pPr>
            <a:endParaRPr lang="en-US" sz="3200" dirty="0">
              <a:solidFill>
                <a:schemeClr val="tx1"/>
              </a:solidFill>
              <a:latin typeface="+mj-lt"/>
              <a:ea typeface="Cambria"/>
              <a:cs typeface="Cambria"/>
              <a:sym typeface="Cambria"/>
            </a:endParaRPr>
          </a:p>
          <a:p>
            <a:pPr lvl="0">
              <a:lnSpc>
                <a:spcPct val="150000"/>
              </a:lnSpc>
              <a:buClr>
                <a:schemeClr val="dk1"/>
              </a:buClr>
              <a:buSzPts val="3400"/>
            </a:pPr>
            <a:endParaRPr sz="3200" b="0" i="0" u="none" strike="noStrike" cap="none" dirty="0">
              <a:solidFill>
                <a:schemeClr val="dk1"/>
              </a:solidFill>
              <a:latin typeface="+mj-lt"/>
              <a:ea typeface="Cambria"/>
              <a:cs typeface="Cambria"/>
              <a:sym typeface="Cambria"/>
            </a:endParaRPr>
          </a:p>
        </p:txBody>
      </p:sp>
      <p:sp>
        <p:nvSpPr>
          <p:cNvPr id="12" name="Google Shape;162;p6"/>
          <p:cNvSpPr txBox="1"/>
          <p:nvPr/>
        </p:nvSpPr>
        <p:spPr>
          <a:xfrm>
            <a:off x="2095500" y="6002169"/>
            <a:ext cx="13830300" cy="1467119"/>
          </a:xfrm>
          <a:prstGeom prst="rect">
            <a:avLst/>
          </a:prstGeom>
          <a:noFill/>
          <a:ln>
            <a:noFill/>
          </a:ln>
        </p:spPr>
        <p:txBody>
          <a:bodyPr spcFirstLastPara="1" wrap="square" lIns="91425" tIns="45700" rIns="91425" bIns="45700" anchor="t" anchorCtr="0">
            <a:noAutofit/>
          </a:bodyPr>
          <a:lstStyle/>
          <a:p>
            <a:endParaRPr lang="en-GB" sz="3200" b="0" i="0" dirty="0">
              <a:solidFill>
                <a:schemeClr val="tx1"/>
              </a:solidFill>
              <a:effectLst/>
              <a:latin typeface="Cambria" panose="02040503050406030204" pitchFamily="18" charset="0"/>
              <a:ea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1" name="Freeform 3"/>
          <p:cNvSpPr/>
          <p:nvPr/>
        </p:nvSpPr>
        <p:spPr>
          <a:xfrm>
            <a:off x="0" y="9594498"/>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txBody>
          <a:bodyPr/>
          <a:lstStyle/>
          <a:p>
            <a:endParaRPr lang="en-US" dirty="0"/>
          </a:p>
        </p:txBody>
      </p:sp>
      <p:sp>
        <p:nvSpPr>
          <p:cNvPr id="172" name="Google Shape;172;p7"/>
          <p:cNvSpPr/>
          <p:nvPr/>
        </p:nvSpPr>
        <p:spPr>
          <a:xfrm>
            <a:off x="17243098" y="2390775"/>
            <a:ext cx="47700" cy="64200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7"/>
          <p:cNvSpPr txBox="1"/>
          <p:nvPr/>
        </p:nvSpPr>
        <p:spPr>
          <a:xfrm>
            <a:off x="787002" y="2100560"/>
            <a:ext cx="14923286" cy="6887797"/>
          </a:xfrm>
          <a:prstGeom prst="rect">
            <a:avLst/>
          </a:prstGeom>
          <a:noFill/>
          <a:ln>
            <a:noFill/>
          </a:ln>
        </p:spPr>
        <p:txBody>
          <a:bodyPr spcFirstLastPara="1" wrap="square" lIns="91425" tIns="45700" rIns="91425" bIns="45700" anchor="t" anchorCtr="0">
            <a:noAutofit/>
          </a:bodyPr>
          <a:lstStyle/>
          <a:p>
            <a:pPr marL="457200" indent="-457200">
              <a:buFont typeface="Wingdings" panose="05000000000000000000" pitchFamily="2" charset="2"/>
              <a:buChar char="Ø"/>
            </a:pPr>
            <a:r>
              <a:rPr lang="en-GB" sz="3200" b="1" i="0" dirty="0">
                <a:solidFill>
                  <a:schemeClr val="tx1"/>
                </a:solidFill>
                <a:effectLst/>
                <a:latin typeface="Cambria" panose="02040503050406030204" pitchFamily="18" charset="0"/>
                <a:ea typeface="Cambria" panose="02040503050406030204" pitchFamily="18" charset="0"/>
              </a:rPr>
              <a:t>Use XML or JSON to transfer data:</a:t>
            </a:r>
            <a:r>
              <a:rPr lang="en-GB" sz="3200" b="0" i="0" dirty="0">
                <a:solidFill>
                  <a:schemeClr val="tx1"/>
                </a:solidFill>
                <a:effectLst/>
                <a:latin typeface="Cambria" panose="02040503050406030204" pitchFamily="18" charset="0"/>
                <a:ea typeface="Cambria" panose="02040503050406030204" pitchFamily="18" charset="0"/>
              </a:rPr>
              <a:t> Decide whether to use XML or JSON to transfer data between the server and the client. You can use XML Http Request (XHR) object to make requests to the server and receive responses in either XML or JSON format.</a:t>
            </a:r>
            <a:endParaRPr lang="en-US" sz="3200" b="0" i="0" dirty="0">
              <a:solidFill>
                <a:schemeClr val="tx1"/>
              </a:solidFill>
              <a:effectLst/>
              <a:latin typeface="Cambria" panose="02040503050406030204" pitchFamily="18" charset="0"/>
              <a:ea typeface="Cambria" panose="02040503050406030204" pitchFamily="18" charset="0"/>
            </a:endParaRPr>
          </a:p>
          <a:p>
            <a:pPr marL="457200" indent="-457200">
              <a:buFont typeface="Wingdings" panose="05000000000000000000" pitchFamily="2" charset="2"/>
              <a:buChar char="Ø"/>
            </a:pPr>
            <a:endParaRPr lang="en-US" sz="3200" dirty="0">
              <a:solidFill>
                <a:schemeClr val="tx1"/>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Ø"/>
            </a:pPr>
            <a:r>
              <a:rPr lang="en-GB" sz="3200" b="1" i="0" dirty="0">
                <a:solidFill>
                  <a:schemeClr val="tx1"/>
                </a:solidFill>
                <a:effectLst/>
                <a:latin typeface="Cambria" panose="02040503050406030204" pitchFamily="18" charset="0"/>
                <a:ea typeface="Cambria" panose="02040503050406030204" pitchFamily="18" charset="0"/>
              </a:rPr>
              <a:t>Handle responses: </a:t>
            </a:r>
            <a:r>
              <a:rPr lang="en-GB" sz="3200" b="0" i="0" dirty="0">
                <a:solidFill>
                  <a:schemeClr val="tx1"/>
                </a:solidFill>
                <a:effectLst/>
                <a:latin typeface="Cambria" panose="02040503050406030204" pitchFamily="18" charset="0"/>
                <a:ea typeface="Cambria" panose="02040503050406030204" pitchFamily="18" charset="0"/>
              </a:rPr>
              <a:t>Handle the server's response by parsing the XML or JSON data and updating the content of your web page accordingly.</a:t>
            </a:r>
          </a:p>
          <a:p>
            <a:endParaRPr lang="en-US" sz="3200" b="0" i="0" dirty="0">
              <a:solidFill>
                <a:schemeClr val="tx1"/>
              </a:solidFill>
              <a:effectLst/>
              <a:latin typeface="Cambria" panose="02040503050406030204" pitchFamily="18" charset="0"/>
              <a:ea typeface="Cambria" panose="02040503050406030204" pitchFamily="18" charset="0"/>
            </a:endParaRPr>
          </a:p>
          <a:p>
            <a:pPr marL="457200" indent="-457200">
              <a:buFont typeface="Wingdings" panose="05000000000000000000" pitchFamily="2" charset="2"/>
              <a:buChar char="Ø"/>
            </a:pPr>
            <a:r>
              <a:rPr lang="en-GB" sz="3200" b="1" i="0" dirty="0">
                <a:solidFill>
                  <a:schemeClr val="tx1"/>
                </a:solidFill>
                <a:effectLst/>
                <a:latin typeface="Cambria" panose="02040503050406030204" pitchFamily="18" charset="0"/>
                <a:ea typeface="Cambria" panose="02040503050406030204" pitchFamily="18" charset="0"/>
              </a:rPr>
              <a:t>Test and debug: </a:t>
            </a:r>
            <a:r>
              <a:rPr lang="en-GB" sz="3200" b="0" i="0" dirty="0">
                <a:solidFill>
                  <a:schemeClr val="tx1"/>
                </a:solidFill>
                <a:effectLst/>
                <a:latin typeface="Cambria" panose="02040503050406030204" pitchFamily="18" charset="0"/>
                <a:ea typeface="Cambria" panose="02040503050406030204" pitchFamily="18" charset="0"/>
              </a:rPr>
              <a:t>Test your application thoroughly and debug any issues that arise.</a:t>
            </a:r>
          </a:p>
          <a:p>
            <a:pPr marL="457200" indent="-457200">
              <a:buFont typeface="Wingdings" panose="05000000000000000000" pitchFamily="2" charset="2"/>
              <a:buChar char="Ø"/>
            </a:pPr>
            <a:endParaRPr lang="en-US" sz="3200" b="0" i="0" dirty="0">
              <a:solidFill>
                <a:schemeClr val="tx1"/>
              </a:solidFill>
              <a:effectLst/>
              <a:latin typeface="Cambria" panose="02040503050406030204" pitchFamily="18" charset="0"/>
              <a:ea typeface="Cambria" panose="02040503050406030204" pitchFamily="18" charset="0"/>
            </a:endParaRPr>
          </a:p>
          <a:p>
            <a:pPr marL="457200" indent="-457200">
              <a:buFont typeface="Wingdings" panose="05000000000000000000" pitchFamily="2" charset="2"/>
              <a:buChar char="Ø"/>
            </a:pPr>
            <a:r>
              <a:rPr lang="en-GB" sz="3200" b="1" i="0" dirty="0">
                <a:solidFill>
                  <a:schemeClr val="tx1"/>
                </a:solidFill>
                <a:effectLst/>
                <a:latin typeface="Cambria" panose="02040503050406030204" pitchFamily="18" charset="0"/>
                <a:ea typeface="Cambria" panose="02040503050406030204" pitchFamily="18" charset="0"/>
              </a:rPr>
              <a:t>Deploy:</a:t>
            </a:r>
            <a:r>
              <a:rPr lang="en-GB" sz="3200" b="0" i="0" dirty="0">
                <a:solidFill>
                  <a:schemeClr val="tx1"/>
                </a:solidFill>
                <a:effectLst/>
                <a:latin typeface="Cambria" panose="02040503050406030204" pitchFamily="18" charset="0"/>
                <a:ea typeface="Cambria" panose="02040503050406030204" pitchFamily="18" charset="0"/>
              </a:rPr>
              <a:t> Once you are satisfied with your application, deploy it on a server for users to access.</a:t>
            </a:r>
          </a:p>
          <a:p>
            <a:pPr marL="571500" indent="-571500">
              <a:buFont typeface="Wingdings" panose="05000000000000000000" pitchFamily="2" charset="2"/>
              <a:buChar char="Ø"/>
            </a:pPr>
            <a:endParaRPr lang="en-GB" sz="4000" b="0" i="0" dirty="0">
              <a:solidFill>
                <a:schemeClr val="tx1"/>
              </a:solidFill>
              <a:effectLst/>
              <a:latin typeface="Cambria" panose="02040503050406030204" pitchFamily="18" charset="0"/>
              <a:ea typeface="Cambria" panose="02040503050406030204" pitchFamily="18" charset="0"/>
            </a:endParaRPr>
          </a:p>
        </p:txBody>
      </p:sp>
      <p:sp>
        <p:nvSpPr>
          <p:cNvPr id="177" name="Google Shape;177;p7"/>
          <p:cNvSpPr txBox="1">
            <a:spLocks noGrp="1"/>
          </p:cNvSpPr>
          <p:nvPr>
            <p:ph type="dt" idx="10"/>
          </p:nvPr>
        </p:nvSpPr>
        <p:spPr>
          <a:xfrm>
            <a:off x="239949" y="9758186"/>
            <a:ext cx="10071370" cy="246239"/>
          </a:xfrm>
          <a:prstGeom prst="rect">
            <a:avLst/>
          </a:prstGeom>
          <a:noFill/>
          <a:ln>
            <a:noFill/>
          </a:ln>
        </p:spPr>
        <p:txBody>
          <a:bodyPr spcFirstLastPara="1" wrap="square" lIns="91425" tIns="45700" rIns="91425" bIns="45700" anchor="ctr" anchorCtr="0">
            <a:noAutofit/>
          </a:bodyPr>
          <a:lstStyle/>
          <a:p>
            <a:pPr lvl="0"/>
            <a:r>
              <a:rPr lang="en-US" dirty="0"/>
              <a:t>3/7/2023                                                                                                                XML DOM/21UCU403-OBJECT ORIENTED PROGRAMMING</a:t>
            </a:r>
            <a:endParaRPr dirty="0"/>
          </a:p>
        </p:txBody>
      </p:sp>
      <p:sp>
        <p:nvSpPr>
          <p:cNvPr id="178" name="Google Shape;178;p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6</a:t>
            </a:fld>
            <a:r>
              <a:rPr lang="en-US" dirty="0"/>
              <a:t>/12</a:t>
            </a:r>
            <a:endParaRPr dirty="0"/>
          </a:p>
        </p:txBody>
      </p:sp>
      <p:sp>
        <p:nvSpPr>
          <p:cNvPr id="7" name="Google Shape;161;p6">
            <a:extLst>
              <a:ext uri="{FF2B5EF4-FFF2-40B4-BE49-F238E27FC236}">
                <a16:creationId xmlns:a16="http://schemas.microsoft.com/office/drawing/2014/main" id="{25DC241E-82CA-4178-8F93-CE63E00F2C30}"/>
              </a:ext>
            </a:extLst>
          </p:cNvPr>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ctr" rtl="0">
              <a:lnSpc>
                <a:spcPct val="100000"/>
              </a:lnSpc>
              <a:spcBef>
                <a:spcPts val="0"/>
              </a:spcBef>
              <a:spcAft>
                <a:spcPts val="0"/>
              </a:spcAft>
              <a:buClr>
                <a:schemeClr val="dk1"/>
              </a:buClr>
              <a:buSzPts val="4500"/>
              <a:buFont typeface="Cambria"/>
              <a:buNone/>
            </a:pPr>
            <a:r>
              <a:rPr lang="en-US" sz="4500" b="1" dirty="0">
                <a:solidFill>
                  <a:schemeClr val="dk1"/>
                </a:solidFill>
                <a:latin typeface="Cambria"/>
                <a:ea typeface="Cambria"/>
                <a:cs typeface="Cambria"/>
                <a:sym typeface="Cambria"/>
              </a:rPr>
              <a:t>Creating a AJAX Enabled Rich Internet application</a:t>
            </a:r>
          </a:p>
          <a:p>
            <a:pPr marL="0" marR="0" lvl="0" indent="0" algn="ctr" rtl="0">
              <a:lnSpc>
                <a:spcPct val="100000"/>
              </a:lnSpc>
              <a:spcBef>
                <a:spcPts val="0"/>
              </a:spcBef>
              <a:spcAft>
                <a:spcPts val="0"/>
              </a:spcAft>
              <a:buClr>
                <a:schemeClr val="dk1"/>
              </a:buClr>
              <a:buSzPts val="4500"/>
              <a:buFont typeface="Cambria"/>
              <a:buNone/>
            </a:pPr>
            <a:r>
              <a:rPr lang="en-US" sz="4500" b="1" dirty="0">
                <a:solidFill>
                  <a:schemeClr val="dk1"/>
                </a:solidFill>
                <a:latin typeface="Cambria"/>
                <a:ea typeface="Cambria"/>
                <a:cs typeface="Cambria"/>
                <a:sym typeface="Cambria"/>
              </a:rPr>
              <a:t>With application with XML and JSON-Conti……..</a:t>
            </a:r>
            <a:endParaRPr sz="4500" b="1" i="0" u="none" strike="noStrike" cap="none" dirty="0">
              <a:solidFill>
                <a:schemeClr val="dk1"/>
              </a:solidFill>
              <a:latin typeface="Cambria"/>
              <a:ea typeface="Cambria"/>
              <a:cs typeface="Cambria"/>
              <a:sym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22" name="Freeform 3"/>
          <p:cNvSpPr/>
          <p:nvPr/>
        </p:nvSpPr>
        <p:spPr>
          <a:xfrm>
            <a:off x="0"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txBody>
          <a:bodyPr/>
          <a:lstStyle/>
          <a:p>
            <a:endParaRPr lang="en-US" dirty="0"/>
          </a:p>
        </p:txBody>
      </p:sp>
      <p:sp>
        <p:nvSpPr>
          <p:cNvPr id="185" name="Google Shape;185;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8"/>
          <p:cNvSpPr txBox="1"/>
          <p:nvPr/>
        </p:nvSpPr>
        <p:spPr>
          <a:xfrm>
            <a:off x="2438401" y="344541"/>
            <a:ext cx="12954000" cy="789013"/>
          </a:xfrm>
          <a:prstGeom prst="rect">
            <a:avLst/>
          </a:prstGeom>
          <a:noFill/>
          <a:ln>
            <a:noFill/>
          </a:ln>
        </p:spPr>
        <p:txBody>
          <a:bodyPr spcFirstLastPara="1" wrap="square" lIns="91425" tIns="45700" rIns="91425" bIns="45700" anchor="t" anchorCtr="0">
            <a:normAutofit/>
          </a:bodyPr>
          <a:lstStyle/>
          <a:p>
            <a:pPr marL="0" marR="0" lvl="0" indent="0" algn="ctr" rtl="0">
              <a:lnSpc>
                <a:spcPct val="100000"/>
              </a:lnSpc>
              <a:spcBef>
                <a:spcPts val="0"/>
              </a:spcBef>
              <a:spcAft>
                <a:spcPts val="0"/>
              </a:spcAft>
              <a:buClr>
                <a:schemeClr val="dk1"/>
              </a:buClr>
              <a:buSzPts val="4500"/>
              <a:buFont typeface="Cambria"/>
              <a:buNone/>
            </a:pPr>
            <a:r>
              <a:rPr lang="en-US" sz="4500" b="1" i="0" u="none" strike="noStrike" cap="none" dirty="0">
                <a:solidFill>
                  <a:schemeClr val="dk1"/>
                </a:solidFill>
                <a:latin typeface="Cambria"/>
                <a:ea typeface="Cambria"/>
                <a:cs typeface="Cambria"/>
                <a:sym typeface="Cambria"/>
              </a:rPr>
              <a:t>Assessment 1</a:t>
            </a:r>
            <a:endParaRPr sz="4500" b="1" i="0" u="none" strike="noStrike" cap="none" dirty="0">
              <a:solidFill>
                <a:schemeClr val="dk1"/>
              </a:solidFill>
              <a:latin typeface="Cambria"/>
              <a:ea typeface="Cambria"/>
              <a:cs typeface="Cambria"/>
              <a:sym typeface="Cambria"/>
            </a:endParaRPr>
          </a:p>
        </p:txBody>
      </p:sp>
      <p:sp>
        <p:nvSpPr>
          <p:cNvPr id="187" name="Google Shape;187;p8"/>
          <p:cNvSpPr txBox="1"/>
          <p:nvPr/>
        </p:nvSpPr>
        <p:spPr>
          <a:xfrm>
            <a:off x="1676400" y="1881227"/>
            <a:ext cx="13792201" cy="7010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400"/>
              <a:buFont typeface="Arial"/>
              <a:buNone/>
            </a:pPr>
            <a:r>
              <a:rPr lang="en-US" sz="3400" b="0" i="0" u="none" strike="noStrike" cap="none" dirty="0">
                <a:solidFill>
                  <a:schemeClr val="dk1"/>
                </a:solidFill>
                <a:latin typeface="Cambria"/>
                <a:ea typeface="Cambria"/>
                <a:cs typeface="Cambria"/>
                <a:sym typeface="Cambria"/>
              </a:rPr>
              <a:t>1. Define Ajax Enabled rich Internet Application with XML and JSON</a:t>
            </a:r>
            <a:endParaRPr dirty="0"/>
          </a:p>
          <a:p>
            <a:pPr marL="342900" marR="0" lvl="0" indent="-342900" algn="l" rtl="0">
              <a:lnSpc>
                <a:spcPct val="100000"/>
              </a:lnSpc>
              <a:spcBef>
                <a:spcPts val="680"/>
              </a:spcBef>
              <a:spcAft>
                <a:spcPts val="0"/>
              </a:spcAft>
              <a:buClr>
                <a:schemeClr val="dk1"/>
              </a:buClr>
              <a:buSzPts val="3400"/>
              <a:buFont typeface="Arial"/>
              <a:buNone/>
            </a:pPr>
            <a:r>
              <a:rPr lang="en-US" sz="3400" b="0" i="0" u="none" strike="noStrike" cap="none" dirty="0">
                <a:solidFill>
                  <a:schemeClr val="dk1"/>
                </a:solidFill>
                <a:latin typeface="Cambria"/>
                <a:ea typeface="Cambria"/>
                <a:cs typeface="Cambria"/>
                <a:sym typeface="Cambria"/>
              </a:rPr>
              <a:t>   </a:t>
            </a:r>
            <a:endParaRPr lang="en-US" sz="3400" dirty="0">
              <a:solidFill>
                <a:schemeClr val="dk1"/>
              </a:solidFill>
              <a:latin typeface="Cambria"/>
              <a:ea typeface="Cambria"/>
              <a:sym typeface="Cambria"/>
            </a:endParaRPr>
          </a:p>
          <a:p>
            <a:pPr marL="342900" marR="0" lvl="0" indent="-342900" algn="l" rtl="0">
              <a:lnSpc>
                <a:spcPct val="100000"/>
              </a:lnSpc>
              <a:spcBef>
                <a:spcPts val="680"/>
              </a:spcBef>
              <a:spcAft>
                <a:spcPts val="0"/>
              </a:spcAft>
              <a:buClr>
                <a:schemeClr val="dk1"/>
              </a:buClr>
              <a:buSzPts val="3400"/>
              <a:buFont typeface="Arial"/>
              <a:buNone/>
            </a:pPr>
            <a:endParaRPr sz="3400" b="0" i="0" u="none" strike="noStrike" cap="none" dirty="0">
              <a:solidFill>
                <a:schemeClr val="dk1"/>
              </a:solidFill>
              <a:latin typeface="Cambria"/>
              <a:ea typeface="Cambria"/>
              <a:cs typeface="Cambria"/>
              <a:sym typeface="Cambria"/>
            </a:endParaRPr>
          </a:p>
          <a:p>
            <a:pPr marL="342900" marR="0" lvl="0" indent="-342900" algn="l" rtl="0">
              <a:lnSpc>
                <a:spcPct val="100000"/>
              </a:lnSpc>
              <a:spcBef>
                <a:spcPts val="680"/>
              </a:spcBef>
              <a:spcAft>
                <a:spcPts val="0"/>
              </a:spcAft>
              <a:buClr>
                <a:schemeClr val="dk1"/>
              </a:buClr>
              <a:buSzPts val="3400"/>
              <a:buFont typeface="Arial"/>
              <a:buNone/>
            </a:pPr>
            <a:r>
              <a:rPr lang="en-US" sz="3400" b="0" i="0" u="none" strike="noStrike" cap="none" dirty="0">
                <a:solidFill>
                  <a:schemeClr val="dk1"/>
                </a:solidFill>
                <a:latin typeface="Cambria"/>
                <a:ea typeface="Cambria"/>
                <a:cs typeface="Cambria"/>
                <a:sym typeface="Cambria"/>
              </a:rPr>
              <a:t>2. </a:t>
            </a:r>
            <a:r>
              <a:rPr lang="en-US" sz="3400" dirty="0">
                <a:solidFill>
                  <a:schemeClr val="dk1"/>
                </a:solidFill>
                <a:latin typeface="Cambria"/>
                <a:ea typeface="Cambria"/>
                <a:cs typeface="Cambria"/>
                <a:sym typeface="Cambria"/>
              </a:rPr>
              <a:t>How to create Ajax Enabled rich internet Application with XML  and JSON?</a:t>
            </a:r>
          </a:p>
          <a:p>
            <a:pPr marL="342900" marR="0" lvl="0" indent="-342900" algn="l" rtl="0">
              <a:lnSpc>
                <a:spcPct val="100000"/>
              </a:lnSpc>
              <a:spcBef>
                <a:spcPts val="680"/>
              </a:spcBef>
              <a:spcAft>
                <a:spcPts val="0"/>
              </a:spcAft>
              <a:buClr>
                <a:schemeClr val="dk1"/>
              </a:buClr>
              <a:buSzPts val="3400"/>
              <a:buFont typeface="Arial"/>
              <a:buNone/>
            </a:pPr>
            <a:endParaRPr lang="en-US" sz="3400" dirty="0">
              <a:solidFill>
                <a:schemeClr val="dk1"/>
              </a:solidFill>
              <a:latin typeface="Cambria"/>
              <a:ea typeface="Cambria"/>
              <a:sym typeface="Cambria"/>
            </a:endParaRPr>
          </a:p>
          <a:p>
            <a:pPr marL="342900" marR="0" lvl="0" indent="-342900" algn="l" rtl="0">
              <a:lnSpc>
                <a:spcPct val="100000"/>
              </a:lnSpc>
              <a:spcBef>
                <a:spcPts val="680"/>
              </a:spcBef>
              <a:spcAft>
                <a:spcPts val="0"/>
              </a:spcAft>
              <a:buClr>
                <a:schemeClr val="dk1"/>
              </a:buClr>
              <a:buSzPts val="3400"/>
              <a:buFont typeface="Arial"/>
              <a:buNone/>
            </a:pPr>
            <a:endParaRPr lang="en-US" sz="3400" dirty="0">
              <a:solidFill>
                <a:schemeClr val="dk1"/>
              </a:solidFill>
              <a:latin typeface="Cambria"/>
              <a:ea typeface="Cambria"/>
              <a:sym typeface="Cambria"/>
            </a:endParaRPr>
          </a:p>
          <a:p>
            <a:pPr marL="342900" marR="0" lvl="0" indent="-342900" algn="l" rtl="0">
              <a:lnSpc>
                <a:spcPct val="100000"/>
              </a:lnSpc>
              <a:spcBef>
                <a:spcPts val="680"/>
              </a:spcBef>
              <a:spcAft>
                <a:spcPts val="0"/>
              </a:spcAft>
              <a:buClr>
                <a:schemeClr val="dk1"/>
              </a:buClr>
              <a:buSzPts val="3400"/>
              <a:buFont typeface="Arial"/>
              <a:buNone/>
            </a:pPr>
            <a:r>
              <a:rPr lang="en-US" sz="3400" dirty="0">
                <a:solidFill>
                  <a:schemeClr val="dk1"/>
                </a:solidFill>
                <a:latin typeface="Cambria"/>
                <a:ea typeface="Cambria"/>
                <a:sym typeface="Cambria"/>
              </a:rPr>
              <a:t>3. </a:t>
            </a:r>
            <a:r>
              <a:rPr lang="en-US" sz="3200" dirty="0">
                <a:latin typeface="Cambria" panose="02040503050406030204" pitchFamily="18" charset="0"/>
                <a:ea typeface="Cambria" panose="02040503050406030204" pitchFamily="18" charset="0"/>
              </a:rPr>
              <a:t>What is XML DOM </a:t>
            </a:r>
            <a:endParaRPr sz="3200" dirty="0">
              <a:latin typeface="Cambria" panose="02040503050406030204" pitchFamily="18" charset="0"/>
              <a:ea typeface="Cambria" panose="02040503050406030204" pitchFamily="18" charset="0"/>
            </a:endParaRPr>
          </a:p>
          <a:p>
            <a:pPr marL="342900" marR="0" lvl="0" indent="-342900" algn="l" rtl="0">
              <a:lnSpc>
                <a:spcPct val="100000"/>
              </a:lnSpc>
              <a:spcBef>
                <a:spcPts val="680"/>
              </a:spcBef>
              <a:spcAft>
                <a:spcPts val="0"/>
              </a:spcAft>
              <a:buClr>
                <a:schemeClr val="dk1"/>
              </a:buClr>
              <a:buSzPts val="3400"/>
              <a:buFont typeface="Arial"/>
              <a:buNone/>
            </a:pPr>
            <a:r>
              <a:rPr lang="en-US" sz="3400" b="0" i="0" u="none" strike="noStrike" cap="none" dirty="0">
                <a:solidFill>
                  <a:schemeClr val="dk1"/>
                </a:solidFill>
                <a:latin typeface="Cambria"/>
                <a:ea typeface="Cambria"/>
                <a:cs typeface="Cambria"/>
                <a:sym typeface="Cambria"/>
              </a:rPr>
              <a:t> </a:t>
            </a:r>
            <a:endParaRPr dirty="0"/>
          </a:p>
        </p:txBody>
      </p:sp>
      <p:pic>
        <p:nvPicPr>
          <p:cNvPr id="200" name="Google Shape;200;p8" descr="D:\beee notes\unnamed.jpg"/>
          <p:cNvPicPr preferRelativeResize="0"/>
          <p:nvPr/>
        </p:nvPicPr>
        <p:blipFill rotWithShape="1">
          <a:blip r:embed="rId3">
            <a:alphaModFix/>
          </a:blip>
          <a:srcRect/>
          <a:stretch/>
        </p:blipFill>
        <p:spPr>
          <a:xfrm>
            <a:off x="14133489" y="2409567"/>
            <a:ext cx="3715358" cy="2976860"/>
          </a:xfrm>
          <a:prstGeom prst="rect">
            <a:avLst/>
          </a:prstGeom>
          <a:noFill/>
          <a:ln>
            <a:noFill/>
          </a:ln>
        </p:spPr>
      </p:pic>
      <p:sp>
        <p:nvSpPr>
          <p:cNvPr id="201" name="Google Shape;201;p8"/>
          <p:cNvSpPr txBox="1">
            <a:spLocks noGrp="1"/>
          </p:cNvSpPr>
          <p:nvPr>
            <p:ph type="dt" idx="10"/>
          </p:nvPr>
        </p:nvSpPr>
        <p:spPr>
          <a:xfrm>
            <a:off x="622570" y="9708204"/>
            <a:ext cx="8929992" cy="296221"/>
          </a:xfrm>
          <a:prstGeom prst="rect">
            <a:avLst/>
          </a:prstGeom>
          <a:noFill/>
          <a:ln>
            <a:noFill/>
          </a:ln>
        </p:spPr>
        <p:txBody>
          <a:bodyPr spcFirstLastPara="1" wrap="square" lIns="91425" tIns="45700" rIns="91425" bIns="45700" anchor="ctr" anchorCtr="0">
            <a:noAutofit/>
          </a:bodyPr>
          <a:lstStyle/>
          <a:p>
            <a:pPr lvl="0"/>
            <a:r>
              <a:rPr lang="en-US" dirty="0"/>
              <a:t>3/07/2023                                                                                  XML DOM/21UCU403-OBJECT ORIENTED PROGRAMMING</a:t>
            </a:r>
            <a:endParaRPr dirty="0"/>
          </a:p>
        </p:txBody>
      </p:sp>
      <p:sp>
        <p:nvSpPr>
          <p:cNvPr id="202" name="Google Shape;202;p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7</a:t>
            </a:fld>
            <a:r>
              <a:rPr lang="en-US"/>
              <a:t>/12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2"/>
          <p:cNvSpPr txBox="1"/>
          <p:nvPr/>
        </p:nvSpPr>
        <p:spPr>
          <a:xfrm>
            <a:off x="2514600" y="571500"/>
            <a:ext cx="12954000" cy="1143000"/>
          </a:xfrm>
          <a:prstGeom prst="rect">
            <a:avLst/>
          </a:prstGeom>
          <a:noFill/>
          <a:ln>
            <a:noFill/>
          </a:ln>
        </p:spPr>
        <p:txBody>
          <a:bodyPr spcFirstLastPara="1" wrap="square" lIns="91425" tIns="45700" rIns="91425" bIns="45700" anchor="t" anchorCtr="0">
            <a:normAutofit/>
          </a:bodyPr>
          <a:lstStyle/>
          <a:p>
            <a:pPr marL="0" marR="0" lvl="0" indent="0" algn="ctr" rtl="0">
              <a:lnSpc>
                <a:spcPct val="100000"/>
              </a:lnSpc>
              <a:spcBef>
                <a:spcPts val="0"/>
              </a:spcBef>
              <a:spcAft>
                <a:spcPts val="0"/>
              </a:spcAft>
              <a:buClr>
                <a:schemeClr val="dk1"/>
              </a:buClr>
              <a:buSzPts val="4500"/>
              <a:buFont typeface="Cambria"/>
              <a:buNone/>
            </a:pPr>
            <a:r>
              <a:rPr lang="en-US" sz="4500" b="1" i="0" u="none" strike="noStrike" cap="none">
                <a:solidFill>
                  <a:schemeClr val="dk1"/>
                </a:solidFill>
                <a:latin typeface="Cambria"/>
                <a:ea typeface="Cambria"/>
                <a:cs typeface="Cambria"/>
                <a:sym typeface="Cambria"/>
              </a:rPr>
              <a:t>References</a:t>
            </a:r>
            <a:endParaRPr sz="4500" b="1" i="0" u="none" strike="noStrike" cap="none">
              <a:solidFill>
                <a:schemeClr val="dk1"/>
              </a:solidFill>
              <a:latin typeface="Cambria"/>
              <a:ea typeface="Cambria"/>
              <a:cs typeface="Cambria"/>
              <a:sym typeface="Cambria"/>
            </a:endParaRPr>
          </a:p>
        </p:txBody>
      </p:sp>
      <p:sp>
        <p:nvSpPr>
          <p:cNvPr id="247" name="Google Shape;247;p12"/>
          <p:cNvSpPr txBox="1"/>
          <p:nvPr/>
        </p:nvSpPr>
        <p:spPr>
          <a:xfrm>
            <a:off x="4419600" y="6508092"/>
            <a:ext cx="9144000" cy="2750208"/>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500"/>
              <a:buFont typeface="Arial"/>
              <a:buNone/>
            </a:pPr>
            <a:endParaRPr sz="35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700"/>
              </a:spcBef>
              <a:spcAft>
                <a:spcPts val="0"/>
              </a:spcAft>
              <a:buClr>
                <a:schemeClr val="dk1"/>
              </a:buClr>
              <a:buSzPts val="3500"/>
              <a:buFont typeface="Arial"/>
              <a:buNone/>
            </a:pPr>
            <a:endParaRPr sz="35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700"/>
              </a:spcBef>
              <a:spcAft>
                <a:spcPts val="0"/>
              </a:spcAft>
              <a:buClr>
                <a:schemeClr val="dk1"/>
              </a:buClr>
              <a:buSzPts val="3500"/>
              <a:buFont typeface="Arial"/>
              <a:buNone/>
            </a:pPr>
            <a:endParaRPr sz="35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900"/>
              </a:spcBef>
              <a:spcAft>
                <a:spcPts val="0"/>
              </a:spcAft>
              <a:buClr>
                <a:schemeClr val="dk1"/>
              </a:buClr>
              <a:buSzPts val="4500"/>
              <a:buFont typeface="Arial"/>
              <a:buNone/>
            </a:pPr>
            <a:r>
              <a:rPr lang="en-US" sz="4500" b="1" i="0" u="none" strike="noStrike" cap="none">
                <a:solidFill>
                  <a:schemeClr val="dk1"/>
                </a:solidFill>
                <a:latin typeface="Cambria"/>
                <a:ea typeface="Cambria"/>
                <a:cs typeface="Cambria"/>
                <a:sym typeface="Cambria"/>
              </a:rPr>
              <a:t>Thank You</a:t>
            </a:r>
            <a:endParaRPr sz="4500" b="1" i="0" u="none" strike="noStrike" cap="none">
              <a:solidFill>
                <a:schemeClr val="dk1"/>
              </a:solidFill>
              <a:latin typeface="Cambria"/>
              <a:ea typeface="Cambria"/>
              <a:cs typeface="Cambria"/>
              <a:sym typeface="Cambria"/>
            </a:endParaRPr>
          </a:p>
        </p:txBody>
      </p:sp>
      <p:sp>
        <p:nvSpPr>
          <p:cNvPr id="248" name="Google Shape;248;p12"/>
          <p:cNvSpPr txBox="1"/>
          <p:nvPr/>
        </p:nvSpPr>
        <p:spPr>
          <a:xfrm>
            <a:off x="2136749" y="2607121"/>
            <a:ext cx="14859000" cy="3970277"/>
          </a:xfrm>
          <a:prstGeom prst="rect">
            <a:avLst/>
          </a:prstGeom>
          <a:noFill/>
          <a:ln>
            <a:noFill/>
          </a:ln>
        </p:spPr>
        <p:txBody>
          <a:bodyPr spcFirstLastPara="1" wrap="square" lIns="91425" tIns="45700" rIns="91425" bIns="45700" anchor="t" anchorCtr="0">
            <a:spAutoFit/>
          </a:bodyPr>
          <a:lstStyle/>
          <a:p>
            <a:r>
              <a:rPr lang="en-GB" sz="3600" dirty="0">
                <a:solidFill>
                  <a:schemeClr val="tx1"/>
                </a:solidFill>
                <a:effectLst/>
                <a:latin typeface="Cambria" panose="02040503050406030204" pitchFamily="18" charset="0"/>
                <a:ea typeface="Cambria" panose="02040503050406030204" pitchFamily="18" charset="0"/>
              </a:rPr>
              <a:t>The Complete Reference, JAVA, McGraw-Hill Education; Tenth Edition, ISBN 10: 1259589331,9781259589331</a:t>
            </a:r>
          </a:p>
          <a:p>
            <a:endParaRPr lang="en-GB" sz="3600" dirty="0">
              <a:solidFill>
                <a:schemeClr val="tx1"/>
              </a:solidFill>
              <a:effectLst/>
              <a:latin typeface="Cambria" panose="02040503050406030204" pitchFamily="18" charset="0"/>
              <a:ea typeface="Cambria" panose="02040503050406030204" pitchFamily="18" charset="0"/>
            </a:endParaRPr>
          </a:p>
          <a:p>
            <a:r>
              <a:rPr lang="en-GB" sz="3600" b="1" dirty="0">
                <a:solidFill>
                  <a:schemeClr val="tx1"/>
                </a:solidFill>
                <a:effectLst/>
                <a:latin typeface="Cambria" panose="02040503050406030204" pitchFamily="18" charset="0"/>
                <a:ea typeface="Cambria" panose="02040503050406030204" pitchFamily="18" charset="0"/>
              </a:rPr>
              <a:t>Text Book:</a:t>
            </a:r>
          </a:p>
          <a:p>
            <a:endParaRPr lang="en-GB" sz="3600" dirty="0">
              <a:solidFill>
                <a:schemeClr val="tx1"/>
              </a:solidFill>
              <a:effectLst/>
              <a:latin typeface="Cambria" panose="02040503050406030204" pitchFamily="18" charset="0"/>
              <a:ea typeface="Cambria" panose="02040503050406030204" pitchFamily="18" charset="0"/>
            </a:endParaRPr>
          </a:p>
          <a:p>
            <a:r>
              <a:rPr lang="en-GB" sz="3600" dirty="0">
                <a:solidFill>
                  <a:schemeClr val="tx1"/>
                </a:solidFill>
                <a:effectLst/>
                <a:latin typeface="Cambria" panose="02040503050406030204" pitchFamily="18" charset="0"/>
                <a:ea typeface="Cambria" panose="02040503050406030204" pitchFamily="18" charset="0"/>
              </a:rPr>
              <a:t>1. C++ The Complete Reference, 5th Edition, Herbert </a:t>
            </a:r>
            <a:r>
              <a:rPr lang="en-GB" sz="3600" dirty="0" err="1">
                <a:solidFill>
                  <a:schemeClr val="tx1"/>
                </a:solidFill>
                <a:effectLst/>
                <a:latin typeface="Cambria" panose="02040503050406030204" pitchFamily="18" charset="0"/>
                <a:ea typeface="Cambria" panose="02040503050406030204" pitchFamily="18" charset="0"/>
              </a:rPr>
              <a:t>Schildt</a:t>
            </a:r>
            <a:r>
              <a:rPr lang="en-GB" sz="3600" dirty="0">
                <a:solidFill>
                  <a:schemeClr val="tx1"/>
                </a:solidFill>
                <a:effectLst/>
                <a:latin typeface="Cambria" panose="02040503050406030204" pitchFamily="18" charset="0"/>
                <a:ea typeface="Cambria" panose="02040503050406030204" pitchFamily="18" charset="0"/>
              </a:rPr>
              <a:t>, McGraw-Hill Education, ISBN:0071634800, 9780071634809</a:t>
            </a:r>
          </a:p>
        </p:txBody>
      </p:sp>
      <p:sp>
        <p:nvSpPr>
          <p:cNvPr id="249" name="Google Shape;249;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3/07/2023</a:t>
            </a:r>
            <a:endParaRPr dirty="0"/>
          </a:p>
        </p:txBody>
      </p:sp>
      <p:sp>
        <p:nvSpPr>
          <p:cNvPr id="250" name="Google Shape;25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8</a:t>
            </a:fld>
            <a:r>
              <a:rPr lang="en-US"/>
              <a:t>/12</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669</Words>
  <Application>Microsoft Office PowerPoint</Application>
  <PresentationFormat>Custom</PresentationFormat>
  <Paragraphs>87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Nandhini Baskar</cp:lastModifiedBy>
  <cp:revision>43</cp:revision>
  <dcterms:created xsi:type="dcterms:W3CDTF">2006-08-16T00:00:00Z</dcterms:created>
  <dcterms:modified xsi:type="dcterms:W3CDTF">2023-03-26T06:04:46Z</dcterms:modified>
</cp:coreProperties>
</file>