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4" r:id="rId8"/>
    <p:sldId id="265" r:id="rId9"/>
    <p:sldId id="267" r:id="rId10"/>
    <p:sldId id="268"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Cambria" panose="02040503050406030204" pitchFamily="18" charset="0"/>
      <p:regular r:id="rId17"/>
      <p:bold r:id="rId18"/>
      <p:italic r:id="rId19"/>
      <p:boldItalic r:id="rId20"/>
    </p:embeddedFont>
    <p:embeddedFont>
      <p:font typeface="Cambria Bold" panose="02040803050406030204" pitchFamily="18" charset="0"/>
      <p:regular r:id="rId21"/>
      <p:bold r:id="rId22"/>
    </p:embeddedFont>
    <p:embeddedFont>
      <p:font typeface="Cambria Italics" panose="020B0604020202020204" charset="0"/>
      <p:regular r:id="rId23"/>
    </p:embeddedFont>
    <p:embeddedFont>
      <p:font typeface="Canva Sans Bold" panose="020B0604020202020204" charset="0"/>
      <p:regular r:id="rId24"/>
    </p:embeddedFont>
    <p:embeddedFont>
      <p:font typeface="Lora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2F7D3-550C-FF49-92B0-AD17BAEA34BE}" type="datetimeFigureOut">
              <a:rPr lang="en-US" smtClean="0"/>
              <a:t>3/26/2023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833F6-10F0-4D48-A356-CFAC334192AF}" type="slidenum">
              <a:rPr lang="en-US" smtClean="0"/>
              <a:t>‹#›</a:t>
            </a:fld>
            <a:endParaRPr lang="en-US"/>
          </a:p>
        </p:txBody>
      </p:sp>
    </p:spTree>
    <p:extLst>
      <p:ext uri="{BB962C8B-B14F-4D97-AF65-F5344CB8AC3E}">
        <p14:creationId xmlns:p14="http://schemas.microsoft.com/office/powerpoint/2010/main" val="2109628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833F6-10F0-4D48-A356-CFAC334192AF}" type="slidenum">
              <a:rPr lang="en-US" smtClean="0"/>
              <a:t>2</a:t>
            </a:fld>
            <a:endParaRPr lang="en-US"/>
          </a:p>
        </p:txBody>
      </p:sp>
    </p:spTree>
    <p:extLst>
      <p:ext uri="{BB962C8B-B14F-4D97-AF65-F5344CB8AC3E}">
        <p14:creationId xmlns:p14="http://schemas.microsoft.com/office/powerpoint/2010/main" val="382995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5.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76250" y="409575"/>
            <a:ext cx="1590675" cy="933450"/>
            <a:chOff x="0" y="0"/>
            <a:chExt cx="2120900" cy="1244600"/>
          </a:xfrm>
        </p:grpSpPr>
        <p:sp>
          <p:nvSpPr>
            <p:cNvPr id="3" name="Freeform 3"/>
            <p:cNvSpPr/>
            <p:nvPr/>
          </p:nvSpPr>
          <p:spPr>
            <a:xfrm>
              <a:off x="0" y="0"/>
              <a:ext cx="2120900" cy="1244600"/>
            </a:xfrm>
            <a:custGeom>
              <a:avLst/>
              <a:gdLst/>
              <a:ahLst/>
              <a:cxnLst/>
              <a:rect l="l" t="t" r="r" b="b"/>
              <a:pathLst>
                <a:path w="2120900" h="1244600">
                  <a:moveTo>
                    <a:pt x="0" y="0"/>
                  </a:moveTo>
                  <a:lnTo>
                    <a:pt x="0" y="1244600"/>
                  </a:lnTo>
                  <a:lnTo>
                    <a:pt x="2120900" y="1244600"/>
                  </a:lnTo>
                  <a:lnTo>
                    <a:pt x="2120900" y="0"/>
                  </a:lnTo>
                  <a:close/>
                </a:path>
              </a:pathLst>
            </a:custGeom>
            <a:blipFill>
              <a:blip r:embed="rId2"/>
              <a:stretch>
                <a:fillRect/>
              </a:stretch>
            </a:blipFill>
          </p:spPr>
        </p:sp>
      </p:grpSp>
      <p:grpSp>
        <p:nvGrpSpPr>
          <p:cNvPr id="4" name="Group 4"/>
          <p:cNvGrpSpPr>
            <a:grpSpLocks noChangeAspect="1"/>
          </p:cNvGrpSpPr>
          <p:nvPr/>
        </p:nvGrpSpPr>
        <p:grpSpPr>
          <a:xfrm>
            <a:off x="16706850" y="276225"/>
            <a:ext cx="1323975" cy="1257300"/>
            <a:chOff x="0" y="0"/>
            <a:chExt cx="1765300" cy="1676400"/>
          </a:xfrm>
        </p:grpSpPr>
        <p:sp>
          <p:nvSpPr>
            <p:cNvPr id="5" name="Freeform 5"/>
            <p:cNvSpPr/>
            <p:nvPr/>
          </p:nvSpPr>
          <p:spPr>
            <a:xfrm>
              <a:off x="0" y="0"/>
              <a:ext cx="1765300" cy="1676400"/>
            </a:xfrm>
            <a:custGeom>
              <a:avLst/>
              <a:gdLst/>
              <a:ahLst/>
              <a:cxnLst/>
              <a:rect l="l" t="t" r="r" b="b"/>
              <a:pathLst>
                <a:path w="1765300" h="1676400">
                  <a:moveTo>
                    <a:pt x="0" y="0"/>
                  </a:moveTo>
                  <a:lnTo>
                    <a:pt x="0" y="1676400"/>
                  </a:lnTo>
                  <a:lnTo>
                    <a:pt x="1765300" y="1676400"/>
                  </a:lnTo>
                  <a:lnTo>
                    <a:pt x="1765300" y="0"/>
                  </a:lnTo>
                  <a:close/>
                </a:path>
              </a:pathLst>
            </a:custGeom>
            <a:blipFill>
              <a:blip r:embed="rId3"/>
              <a:stretch>
                <a:fillRect/>
              </a:stretch>
            </a:blip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15611475" cy="10287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25925" y="1905000"/>
            <a:ext cx="47625" cy="8382000"/>
          </a:xfrm>
          <a:prstGeom prst="rect">
            <a:avLst/>
          </a:prstGeom>
        </p:spPr>
      </p:pic>
      <p:grpSp>
        <p:nvGrpSpPr>
          <p:cNvPr id="8" name="Group 8"/>
          <p:cNvGrpSpPr>
            <a:grpSpLocks noChangeAspect="1"/>
          </p:cNvGrpSpPr>
          <p:nvPr/>
        </p:nvGrpSpPr>
        <p:grpSpPr>
          <a:xfrm>
            <a:off x="0" y="428625"/>
            <a:ext cx="1552575" cy="933450"/>
            <a:chOff x="0" y="0"/>
            <a:chExt cx="2070100" cy="1244600"/>
          </a:xfrm>
        </p:grpSpPr>
        <p:sp>
          <p:nvSpPr>
            <p:cNvPr id="9" name="Freeform 9"/>
            <p:cNvSpPr/>
            <p:nvPr/>
          </p:nvSpPr>
          <p:spPr>
            <a:xfrm>
              <a:off x="0" y="0"/>
              <a:ext cx="2070100" cy="1244600"/>
            </a:xfrm>
            <a:custGeom>
              <a:avLst/>
              <a:gdLst/>
              <a:ahLst/>
              <a:cxnLst/>
              <a:rect l="l" t="t" r="r" b="b"/>
              <a:pathLst>
                <a:path w="2070100" h="1244600">
                  <a:moveTo>
                    <a:pt x="0" y="0"/>
                  </a:moveTo>
                  <a:lnTo>
                    <a:pt x="0" y="1244600"/>
                  </a:lnTo>
                  <a:lnTo>
                    <a:pt x="2070100" y="1244600"/>
                  </a:lnTo>
                  <a:lnTo>
                    <a:pt x="2070100" y="0"/>
                  </a:lnTo>
                  <a:close/>
                </a:path>
              </a:pathLst>
            </a:custGeom>
            <a:blipFill>
              <a:blip r:embed="rId8"/>
              <a:stretch>
                <a:fillRect/>
              </a:stretch>
            </a:blipFill>
          </p:spPr>
        </p:sp>
      </p:grpSp>
      <p:sp>
        <p:nvSpPr>
          <p:cNvPr id="10" name="TextBox 10"/>
          <p:cNvSpPr txBox="1"/>
          <p:nvPr/>
        </p:nvSpPr>
        <p:spPr>
          <a:xfrm>
            <a:off x="1986029" y="287417"/>
            <a:ext cx="13203974" cy="587969"/>
          </a:xfrm>
          <a:prstGeom prst="rect">
            <a:avLst/>
          </a:prstGeom>
        </p:spPr>
        <p:txBody>
          <a:bodyPr lIns="0" tIns="0" rIns="0" bIns="0" rtlCol="0" anchor="t">
            <a:spAutoFit/>
          </a:bodyPr>
          <a:lstStyle/>
          <a:p>
            <a:pPr algn="l">
              <a:lnSpc>
                <a:spcPts val="4728"/>
              </a:lnSpc>
            </a:pPr>
            <a:r>
              <a:rPr lang="en-US" sz="3377" spc="10">
                <a:solidFill>
                  <a:srgbClr val="000000"/>
                </a:solidFill>
                <a:latin typeface="Cambria Bold"/>
              </a:rPr>
              <a:t>Dr.SNS RAJALAKSHMI COLLEGE OF ARTS &amp; SCIENCE (Autonomous)</a:t>
            </a:r>
          </a:p>
        </p:txBody>
      </p:sp>
      <p:sp>
        <p:nvSpPr>
          <p:cNvPr id="11" name="TextBox 11"/>
          <p:cNvSpPr txBox="1"/>
          <p:nvPr/>
        </p:nvSpPr>
        <p:spPr>
          <a:xfrm>
            <a:off x="6903463" y="827608"/>
            <a:ext cx="3372012" cy="478003"/>
          </a:xfrm>
          <a:prstGeom prst="rect">
            <a:avLst/>
          </a:prstGeom>
        </p:spPr>
        <p:txBody>
          <a:bodyPr lIns="0" tIns="0" rIns="0" bIns="0" rtlCol="0" anchor="t">
            <a:spAutoFit/>
          </a:bodyPr>
          <a:lstStyle/>
          <a:p>
            <a:pPr algn="l">
              <a:lnSpc>
                <a:spcPts val="3888"/>
              </a:lnSpc>
            </a:pPr>
            <a:r>
              <a:rPr lang="en-US" sz="2777" spc="8">
                <a:solidFill>
                  <a:srgbClr val="000000"/>
                </a:solidFill>
                <a:latin typeface="Cambria Bold"/>
              </a:rPr>
              <a:t>Coimbatore -641049</a:t>
            </a:r>
          </a:p>
        </p:txBody>
      </p:sp>
      <p:sp>
        <p:nvSpPr>
          <p:cNvPr id="12" name="TextBox 12"/>
          <p:cNvSpPr txBox="1"/>
          <p:nvPr/>
        </p:nvSpPr>
        <p:spPr>
          <a:xfrm>
            <a:off x="4920872" y="1712195"/>
            <a:ext cx="7482707" cy="754809"/>
          </a:xfrm>
          <a:prstGeom prst="rect">
            <a:avLst/>
          </a:prstGeom>
        </p:spPr>
        <p:txBody>
          <a:bodyPr lIns="0" tIns="0" rIns="0" bIns="0" rtlCol="0" anchor="t">
            <a:spAutoFit/>
          </a:bodyPr>
          <a:lstStyle/>
          <a:p>
            <a:pPr algn="ctr">
              <a:lnSpc>
                <a:spcPts val="2926"/>
              </a:lnSpc>
            </a:pPr>
            <a:r>
              <a:rPr lang="en-US" sz="2402">
                <a:solidFill>
                  <a:srgbClr val="000000"/>
                </a:solidFill>
                <a:latin typeface="Cambria"/>
              </a:rPr>
              <a:t>Accredited by NAAC(Cycle–III) with ‘A+’ Grade (Recognized by UGC, Approved by AICTE, New Delhi and </a:t>
            </a:r>
          </a:p>
        </p:txBody>
      </p:sp>
      <p:sp>
        <p:nvSpPr>
          <p:cNvPr id="13" name="TextBox 13"/>
          <p:cNvSpPr txBox="1"/>
          <p:nvPr/>
        </p:nvSpPr>
        <p:spPr>
          <a:xfrm>
            <a:off x="5483228" y="2408711"/>
            <a:ext cx="6270031" cy="420805"/>
          </a:xfrm>
          <a:prstGeom prst="rect">
            <a:avLst/>
          </a:prstGeom>
        </p:spPr>
        <p:txBody>
          <a:bodyPr lIns="0" tIns="0" rIns="0" bIns="0" rtlCol="0" anchor="t">
            <a:spAutoFit/>
          </a:bodyPr>
          <a:lstStyle/>
          <a:p>
            <a:pPr algn="l">
              <a:lnSpc>
                <a:spcPts val="3359"/>
              </a:lnSpc>
            </a:pPr>
            <a:r>
              <a:rPr lang="en-US" sz="2400">
                <a:solidFill>
                  <a:srgbClr val="000000"/>
                </a:solidFill>
                <a:latin typeface="Cambria"/>
              </a:rPr>
              <a:t>Affiliated to Bharathiar University, Coimbatore) </a:t>
            </a:r>
          </a:p>
        </p:txBody>
      </p:sp>
      <p:sp>
        <p:nvSpPr>
          <p:cNvPr id="14" name="TextBox 14"/>
          <p:cNvSpPr txBox="1"/>
          <p:nvPr/>
        </p:nvSpPr>
        <p:spPr>
          <a:xfrm>
            <a:off x="6757035" y="5753681"/>
            <a:ext cx="3444754" cy="622440"/>
          </a:xfrm>
          <a:prstGeom prst="rect">
            <a:avLst/>
          </a:prstGeom>
        </p:spPr>
        <p:txBody>
          <a:bodyPr lIns="0" tIns="0" rIns="0" bIns="0" rtlCol="0" anchor="t">
            <a:spAutoFit/>
          </a:bodyPr>
          <a:lstStyle/>
          <a:p>
            <a:pPr algn="l">
              <a:lnSpc>
                <a:spcPts val="5046"/>
              </a:lnSpc>
            </a:pPr>
            <a:r>
              <a:rPr lang="en-US" sz="3604" spc="3">
                <a:solidFill>
                  <a:srgbClr val="000000"/>
                </a:solidFill>
                <a:latin typeface="Cambria Bold"/>
              </a:rPr>
              <a:t>PROGRAMMING </a:t>
            </a:r>
          </a:p>
        </p:txBody>
      </p:sp>
      <p:sp>
        <p:nvSpPr>
          <p:cNvPr id="15" name="TextBox 15"/>
          <p:cNvSpPr txBox="1"/>
          <p:nvPr/>
        </p:nvSpPr>
        <p:spPr>
          <a:xfrm>
            <a:off x="4549397" y="3491427"/>
            <a:ext cx="8176851" cy="622440"/>
          </a:xfrm>
          <a:prstGeom prst="rect">
            <a:avLst/>
          </a:prstGeom>
        </p:spPr>
        <p:txBody>
          <a:bodyPr lIns="0" tIns="0" rIns="0" bIns="0" rtlCol="0" anchor="t">
            <a:spAutoFit/>
          </a:bodyPr>
          <a:lstStyle/>
          <a:p>
            <a:pPr algn="l">
              <a:lnSpc>
                <a:spcPts val="5046"/>
              </a:lnSpc>
            </a:pPr>
            <a:r>
              <a:rPr lang="en-US" sz="3604">
                <a:solidFill>
                  <a:srgbClr val="000000"/>
                </a:solidFill>
                <a:latin typeface="Cambria Bold"/>
              </a:rPr>
              <a:t>DEPARTMENT OF COMPUTER SCIENCE </a:t>
            </a:r>
          </a:p>
        </p:txBody>
      </p:sp>
      <p:sp>
        <p:nvSpPr>
          <p:cNvPr id="16" name="TextBox 16"/>
          <p:cNvSpPr txBox="1"/>
          <p:nvPr/>
        </p:nvSpPr>
        <p:spPr>
          <a:xfrm>
            <a:off x="3602612" y="5210680"/>
            <a:ext cx="9753876" cy="612534"/>
          </a:xfrm>
          <a:prstGeom prst="rect">
            <a:avLst/>
          </a:prstGeom>
        </p:spPr>
        <p:txBody>
          <a:bodyPr lIns="0" tIns="0" rIns="0" bIns="0" rtlCol="0" anchor="t">
            <a:spAutoFit/>
          </a:bodyPr>
          <a:lstStyle/>
          <a:p>
            <a:pPr algn="l">
              <a:lnSpc>
                <a:spcPts val="5043"/>
              </a:lnSpc>
            </a:pPr>
            <a:r>
              <a:rPr lang="en-US" sz="3602">
                <a:solidFill>
                  <a:srgbClr val="000000"/>
                </a:solidFill>
                <a:latin typeface="Cambria Bold"/>
              </a:rPr>
              <a:t>COURSE NAME :21UCU403 OBJECT ORIENTED </a:t>
            </a:r>
          </a:p>
        </p:txBody>
      </p:sp>
      <p:sp>
        <p:nvSpPr>
          <p:cNvPr id="17" name="TextBox 17"/>
          <p:cNvSpPr txBox="1"/>
          <p:nvPr/>
        </p:nvSpPr>
        <p:spPr>
          <a:xfrm>
            <a:off x="2354323" y="7556373"/>
            <a:ext cx="12234662" cy="2483885"/>
          </a:xfrm>
          <a:prstGeom prst="rect">
            <a:avLst/>
          </a:prstGeom>
        </p:spPr>
        <p:txBody>
          <a:bodyPr lIns="0" tIns="0" rIns="0" bIns="0" rtlCol="0" anchor="t">
            <a:spAutoFit/>
          </a:bodyPr>
          <a:lstStyle/>
          <a:p>
            <a:pPr algn="ctr">
              <a:lnSpc>
                <a:spcPts val="8631"/>
              </a:lnSpc>
            </a:pPr>
            <a:r>
              <a:rPr lang="en-US" sz="3602" dirty="0">
                <a:solidFill>
                  <a:srgbClr val="000000"/>
                </a:solidFill>
                <a:latin typeface="Cambria"/>
              </a:rPr>
              <a:t>Unit 5-CLIENT SIDE ESSENTIALS </a:t>
            </a:r>
          </a:p>
          <a:p>
            <a:pPr algn="l">
              <a:lnSpc>
                <a:spcPts val="8631"/>
              </a:lnSpc>
            </a:pPr>
            <a:r>
              <a:rPr lang="en-US" sz="3602" dirty="0">
                <a:solidFill>
                  <a:srgbClr val="000000"/>
                </a:solidFill>
                <a:latin typeface="Cambria"/>
              </a:rPr>
              <a:t>Topic 2:Accessing DOM Elements using JavaScript and jQuery </a:t>
            </a:r>
          </a:p>
          <a:p>
            <a:pPr algn="ctr">
              <a:lnSpc>
                <a:spcPts val="1801"/>
              </a:lnSpc>
            </a:pPr>
            <a:r>
              <a:rPr lang="en-US" sz="3602" dirty="0">
                <a:solidFill>
                  <a:srgbClr val="000000"/>
                </a:solidFill>
                <a:latin typeface="Cambria"/>
              </a:rPr>
              <a:t>Objects ,Java Script Event Handling </a:t>
            </a:r>
          </a:p>
        </p:txBody>
      </p:sp>
      <p:sp>
        <p:nvSpPr>
          <p:cNvPr id="18" name="TextBox 18"/>
          <p:cNvSpPr txBox="1"/>
          <p:nvPr/>
        </p:nvSpPr>
        <p:spPr>
          <a:xfrm>
            <a:off x="6528435" y="6848075"/>
            <a:ext cx="3814086" cy="527004"/>
          </a:xfrm>
          <a:prstGeom prst="rect">
            <a:avLst/>
          </a:prstGeom>
        </p:spPr>
        <p:txBody>
          <a:bodyPr lIns="0" tIns="0" rIns="0" bIns="0" rtlCol="0" anchor="t">
            <a:spAutoFit/>
          </a:bodyPr>
          <a:lstStyle/>
          <a:p>
            <a:pPr algn="l">
              <a:lnSpc>
                <a:spcPts val="4521"/>
              </a:lnSpc>
            </a:pPr>
            <a:r>
              <a:rPr lang="en-US" sz="3229" dirty="0">
                <a:solidFill>
                  <a:srgbClr val="000000"/>
                </a:solidFill>
                <a:latin typeface="Cambria"/>
              </a:rPr>
              <a:t>I</a:t>
            </a:r>
            <a:r>
              <a:rPr lang="en-GB" sz="3229" dirty="0">
                <a:solidFill>
                  <a:srgbClr val="000000"/>
                </a:solidFill>
                <a:latin typeface="Cambria"/>
              </a:rPr>
              <a:t> </a:t>
            </a:r>
            <a:r>
              <a:rPr lang="en-US" sz="3229" dirty="0">
                <a:solidFill>
                  <a:srgbClr val="000000"/>
                </a:solidFill>
                <a:latin typeface="Cambria"/>
              </a:rPr>
              <a:t>YEAR /II </a:t>
            </a:r>
            <a:r>
              <a:rPr lang="en-US" sz="3229" dirty="0">
                <a:solidFill>
                  <a:srgbClr val="000000"/>
                </a:solidFill>
                <a:latin typeface="Cambria Italics"/>
              </a:rPr>
              <a:t>SEMESTER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9591675"/>
            <a:ext cx="10896600" cy="695325"/>
          </a:xfrm>
          <a:prstGeom prst="rect">
            <a:avLst/>
          </a:prstGeom>
        </p:spPr>
      </p:pic>
      <p:grpSp>
        <p:nvGrpSpPr>
          <p:cNvPr id="3" name="Group 3"/>
          <p:cNvGrpSpPr>
            <a:grpSpLocks noChangeAspect="1"/>
          </p:cNvGrpSpPr>
          <p:nvPr/>
        </p:nvGrpSpPr>
        <p:grpSpPr>
          <a:xfrm>
            <a:off x="1028700" y="671176"/>
            <a:ext cx="1796305" cy="1054119"/>
            <a:chOff x="0" y="0"/>
            <a:chExt cx="2120900" cy="1244600"/>
          </a:xfrm>
        </p:grpSpPr>
        <p:sp>
          <p:nvSpPr>
            <p:cNvPr id="4" name="Freeform 4"/>
            <p:cNvSpPr/>
            <p:nvPr/>
          </p:nvSpPr>
          <p:spPr>
            <a:xfrm>
              <a:off x="0" y="0"/>
              <a:ext cx="2120900" cy="1244600"/>
            </a:xfrm>
            <a:custGeom>
              <a:avLst/>
              <a:gdLst/>
              <a:ahLst/>
              <a:cxnLst/>
              <a:rect l="l" t="t" r="r" b="b"/>
              <a:pathLst>
                <a:path w="2120900" h="1244600">
                  <a:moveTo>
                    <a:pt x="0" y="0"/>
                  </a:moveTo>
                  <a:lnTo>
                    <a:pt x="0" y="1244600"/>
                  </a:lnTo>
                  <a:lnTo>
                    <a:pt x="2120900" y="1244600"/>
                  </a:lnTo>
                  <a:lnTo>
                    <a:pt x="2120900" y="0"/>
                  </a:lnTo>
                  <a:close/>
                </a:path>
              </a:pathLst>
            </a:custGeom>
            <a:blipFill>
              <a:blip r:embed="rId4"/>
              <a:stretch>
                <a:fillRect/>
              </a:stretch>
            </a:blipFill>
          </p:spPr>
        </p:sp>
      </p:grpSp>
      <p:grpSp>
        <p:nvGrpSpPr>
          <p:cNvPr id="5" name="Group 5"/>
          <p:cNvGrpSpPr>
            <a:grpSpLocks noChangeAspect="1"/>
          </p:cNvGrpSpPr>
          <p:nvPr/>
        </p:nvGrpSpPr>
        <p:grpSpPr>
          <a:xfrm>
            <a:off x="15907170" y="671176"/>
            <a:ext cx="1352130" cy="1284038"/>
            <a:chOff x="0" y="0"/>
            <a:chExt cx="1765300" cy="1676400"/>
          </a:xfrm>
        </p:grpSpPr>
        <p:sp>
          <p:nvSpPr>
            <p:cNvPr id="6" name="Freeform 6"/>
            <p:cNvSpPr/>
            <p:nvPr/>
          </p:nvSpPr>
          <p:spPr>
            <a:xfrm>
              <a:off x="0" y="0"/>
              <a:ext cx="1765300" cy="1676400"/>
            </a:xfrm>
            <a:custGeom>
              <a:avLst/>
              <a:gdLst/>
              <a:ahLst/>
              <a:cxnLst/>
              <a:rect l="l" t="t" r="r" b="b"/>
              <a:pathLst>
                <a:path w="1765300" h="1676400">
                  <a:moveTo>
                    <a:pt x="0" y="0"/>
                  </a:moveTo>
                  <a:lnTo>
                    <a:pt x="0" y="1676400"/>
                  </a:lnTo>
                  <a:lnTo>
                    <a:pt x="1765300" y="1676400"/>
                  </a:lnTo>
                  <a:lnTo>
                    <a:pt x="1765300" y="0"/>
                  </a:lnTo>
                  <a:close/>
                </a:path>
              </a:pathLst>
            </a:custGeom>
            <a:blipFill>
              <a:blip r:embed="rId5"/>
              <a:stretch>
                <a:fillRect/>
              </a:stretch>
            </a:blip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81075" y="3324225"/>
            <a:ext cx="47625" cy="6419850"/>
          </a:xfrm>
          <a:prstGeom prst="rect">
            <a:avLst/>
          </a:prstGeom>
        </p:spPr>
      </p:pic>
      <p:sp>
        <p:nvSpPr>
          <p:cNvPr id="8" name="TextBox 8"/>
          <p:cNvSpPr txBox="1"/>
          <p:nvPr/>
        </p:nvSpPr>
        <p:spPr>
          <a:xfrm>
            <a:off x="6887804" y="7905762"/>
            <a:ext cx="3671658" cy="905312"/>
          </a:xfrm>
          <a:prstGeom prst="rect">
            <a:avLst/>
          </a:prstGeom>
        </p:spPr>
        <p:txBody>
          <a:bodyPr lIns="0" tIns="0" rIns="0" bIns="0" rtlCol="0" anchor="t">
            <a:spAutoFit/>
          </a:bodyPr>
          <a:lstStyle/>
          <a:p>
            <a:pPr algn="l">
              <a:lnSpc>
                <a:spcPts val="8180"/>
              </a:lnSpc>
            </a:pPr>
            <a:r>
              <a:rPr lang="en-US" sz="4000" b="1" dirty="0">
                <a:solidFill>
                  <a:srgbClr val="000000"/>
                </a:solidFill>
                <a:latin typeface="Cambria" panose="02040503050406030204" pitchFamily="18" charset="0"/>
                <a:ea typeface="Cambria" panose="02040503050406030204" pitchFamily="18" charset="0"/>
              </a:rPr>
              <a:t>Thank You</a:t>
            </a:r>
          </a:p>
        </p:txBody>
      </p:sp>
      <p:sp>
        <p:nvSpPr>
          <p:cNvPr id="9" name="TextBox 9"/>
          <p:cNvSpPr txBox="1"/>
          <p:nvPr/>
        </p:nvSpPr>
        <p:spPr>
          <a:xfrm>
            <a:off x="6887804" y="746751"/>
            <a:ext cx="3671658" cy="979413"/>
          </a:xfrm>
          <a:prstGeom prst="rect">
            <a:avLst/>
          </a:prstGeom>
        </p:spPr>
        <p:txBody>
          <a:bodyPr lIns="0" tIns="0" rIns="0" bIns="0" rtlCol="0" anchor="t">
            <a:spAutoFit/>
          </a:bodyPr>
          <a:lstStyle/>
          <a:p>
            <a:pPr algn="l">
              <a:lnSpc>
                <a:spcPts val="7905"/>
              </a:lnSpc>
            </a:pPr>
            <a:r>
              <a:rPr lang="en-US" sz="5646" spc="11">
                <a:solidFill>
                  <a:srgbClr val="000000"/>
                </a:solidFill>
                <a:latin typeface="Cambria Bold"/>
              </a:rPr>
              <a:t>References</a:t>
            </a:r>
          </a:p>
        </p:txBody>
      </p:sp>
      <p:sp>
        <p:nvSpPr>
          <p:cNvPr id="10" name="TextBox 10"/>
          <p:cNvSpPr txBox="1"/>
          <p:nvPr/>
        </p:nvSpPr>
        <p:spPr>
          <a:xfrm>
            <a:off x="1543053" y="3335890"/>
            <a:ext cx="12927310" cy="1529650"/>
          </a:xfrm>
          <a:prstGeom prst="rect">
            <a:avLst/>
          </a:prstGeom>
        </p:spPr>
        <p:txBody>
          <a:bodyPr wrap="square" lIns="0" tIns="0" rIns="0" bIns="0" rtlCol="0" anchor="t">
            <a:spAutoFit/>
          </a:bodyPr>
          <a:lstStyle/>
          <a:p>
            <a:pPr algn="just">
              <a:lnSpc>
                <a:spcPts val="6379"/>
              </a:lnSpc>
            </a:pPr>
            <a:r>
              <a:rPr lang="en-US" sz="3200" dirty="0">
                <a:solidFill>
                  <a:srgbClr val="000000"/>
                </a:solidFill>
                <a:latin typeface="Cambria" panose="02040503050406030204" pitchFamily="18" charset="0"/>
                <a:ea typeface="Cambria" panose="02040503050406030204" pitchFamily="18" charset="0"/>
              </a:rPr>
              <a:t>The Complete Reference ,JAVA, McGraw-Hill education ;Tenth edition ,ISBN 10;1259589331,9781259589331.</a:t>
            </a:r>
          </a:p>
        </p:txBody>
      </p:sp>
      <p:sp>
        <p:nvSpPr>
          <p:cNvPr id="11" name="TextBox 11"/>
          <p:cNvSpPr txBox="1"/>
          <p:nvPr/>
        </p:nvSpPr>
        <p:spPr>
          <a:xfrm>
            <a:off x="142878" y="9688082"/>
            <a:ext cx="2800349" cy="456472"/>
          </a:xfrm>
          <a:prstGeom prst="rect">
            <a:avLst/>
          </a:prstGeom>
        </p:spPr>
        <p:txBody>
          <a:bodyPr wrap="square" lIns="0" tIns="0" rIns="0" bIns="0" rtlCol="0" anchor="t">
            <a:spAutoFit/>
          </a:bodyPr>
          <a:lstStyle/>
          <a:p>
            <a:pPr algn="ctr">
              <a:lnSpc>
                <a:spcPts val="4168"/>
              </a:lnSpc>
            </a:pPr>
            <a:r>
              <a:rPr lang="en-US" dirty="0">
                <a:solidFill>
                  <a:srgbClr val="000000"/>
                </a:solidFill>
                <a:latin typeface="Cambria" panose="02040503050406030204" pitchFamily="18" charset="0"/>
                <a:ea typeface="Cambria" panose="02040503050406030204" pitchFamily="18" charset="0"/>
              </a:rPr>
              <a:t>5/3/2023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76250" y="409575"/>
            <a:ext cx="1590675" cy="933450"/>
            <a:chOff x="0" y="0"/>
            <a:chExt cx="2120900" cy="1244600"/>
          </a:xfrm>
        </p:grpSpPr>
        <p:sp>
          <p:nvSpPr>
            <p:cNvPr id="3" name="Freeform 3"/>
            <p:cNvSpPr/>
            <p:nvPr/>
          </p:nvSpPr>
          <p:spPr>
            <a:xfrm>
              <a:off x="0" y="0"/>
              <a:ext cx="2120900" cy="1244600"/>
            </a:xfrm>
            <a:custGeom>
              <a:avLst/>
              <a:gdLst/>
              <a:ahLst/>
              <a:cxnLst/>
              <a:rect l="l" t="t" r="r" b="b"/>
              <a:pathLst>
                <a:path w="2120900" h="1244600">
                  <a:moveTo>
                    <a:pt x="0" y="0"/>
                  </a:moveTo>
                  <a:lnTo>
                    <a:pt x="0" y="1244600"/>
                  </a:lnTo>
                  <a:lnTo>
                    <a:pt x="2120900" y="1244600"/>
                  </a:lnTo>
                  <a:lnTo>
                    <a:pt x="2120900" y="0"/>
                  </a:lnTo>
                  <a:close/>
                </a:path>
              </a:pathLst>
            </a:custGeom>
            <a:blipFill>
              <a:blip r:embed="rId3"/>
              <a:stretch>
                <a:fillRect/>
              </a:stretch>
            </a:blipFill>
          </p:spPr>
        </p:sp>
      </p:grpSp>
      <p:grpSp>
        <p:nvGrpSpPr>
          <p:cNvPr id="4" name="Group 4"/>
          <p:cNvGrpSpPr>
            <a:grpSpLocks noChangeAspect="1"/>
          </p:cNvGrpSpPr>
          <p:nvPr/>
        </p:nvGrpSpPr>
        <p:grpSpPr>
          <a:xfrm>
            <a:off x="16706850" y="276225"/>
            <a:ext cx="1323975" cy="1257300"/>
            <a:chOff x="0" y="0"/>
            <a:chExt cx="1765300" cy="1676400"/>
          </a:xfrm>
        </p:grpSpPr>
        <p:sp>
          <p:nvSpPr>
            <p:cNvPr id="5" name="Freeform 5"/>
            <p:cNvSpPr/>
            <p:nvPr/>
          </p:nvSpPr>
          <p:spPr>
            <a:xfrm>
              <a:off x="0" y="0"/>
              <a:ext cx="1765300" cy="1676400"/>
            </a:xfrm>
            <a:custGeom>
              <a:avLst/>
              <a:gdLst/>
              <a:ahLst/>
              <a:cxnLst/>
              <a:rect l="l" t="t" r="r" b="b"/>
              <a:pathLst>
                <a:path w="1765300" h="1676400">
                  <a:moveTo>
                    <a:pt x="0" y="0"/>
                  </a:moveTo>
                  <a:lnTo>
                    <a:pt x="0" y="1676400"/>
                  </a:lnTo>
                  <a:lnTo>
                    <a:pt x="1765300" y="1676400"/>
                  </a:lnTo>
                  <a:lnTo>
                    <a:pt x="1765300" y="0"/>
                  </a:lnTo>
                  <a:close/>
                </a:path>
              </a:pathLst>
            </a:custGeom>
            <a:blipFill>
              <a:blip r:embed="rId4"/>
              <a:stretch>
                <a:fillRect/>
              </a:stretch>
            </a:blipFill>
          </p:spPr>
        </p:sp>
      </p:gr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9639300"/>
            <a:ext cx="10487025" cy="64770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47725" y="2324100"/>
            <a:ext cx="66675" cy="7162800"/>
          </a:xfrm>
          <a:prstGeom prst="rect">
            <a:avLst/>
          </a:prstGeom>
        </p:spPr>
      </p:pic>
      <p:sp>
        <p:nvSpPr>
          <p:cNvPr id="8" name="TextBox 8"/>
          <p:cNvSpPr txBox="1"/>
          <p:nvPr/>
        </p:nvSpPr>
        <p:spPr>
          <a:xfrm>
            <a:off x="3423333" y="761656"/>
            <a:ext cx="11927109" cy="770895"/>
          </a:xfrm>
          <a:prstGeom prst="rect">
            <a:avLst/>
          </a:prstGeom>
        </p:spPr>
        <p:txBody>
          <a:bodyPr lIns="0" tIns="0" rIns="0" bIns="0" rtlCol="0" anchor="t">
            <a:spAutoFit/>
          </a:bodyPr>
          <a:lstStyle/>
          <a:p>
            <a:pPr algn="ctr">
              <a:lnSpc>
                <a:spcPts val="6334"/>
              </a:lnSpc>
            </a:pPr>
            <a:r>
              <a:rPr lang="en-US" sz="4524" dirty="0">
                <a:solidFill>
                  <a:srgbClr val="000000"/>
                </a:solidFill>
                <a:latin typeface="Lora Bold"/>
              </a:rPr>
              <a:t>Accessing DOM Elements using JavaScript </a:t>
            </a:r>
          </a:p>
        </p:txBody>
      </p:sp>
      <p:sp>
        <p:nvSpPr>
          <p:cNvPr id="12" name="TextBox 12"/>
          <p:cNvSpPr txBox="1"/>
          <p:nvPr/>
        </p:nvSpPr>
        <p:spPr>
          <a:xfrm>
            <a:off x="351034" y="9801235"/>
            <a:ext cx="993381" cy="297213"/>
          </a:xfrm>
          <a:prstGeom prst="rect">
            <a:avLst/>
          </a:prstGeom>
        </p:spPr>
        <p:txBody>
          <a:bodyPr lIns="0" tIns="0" rIns="0" bIns="0" rtlCol="0" anchor="t">
            <a:spAutoFit/>
          </a:bodyPr>
          <a:lstStyle/>
          <a:p>
            <a:pPr algn="ctr">
              <a:lnSpc>
                <a:spcPts val="2469"/>
              </a:lnSpc>
            </a:pPr>
            <a:r>
              <a:rPr lang="en-US" sz="1764" dirty="0">
                <a:solidFill>
                  <a:srgbClr val="000000"/>
                </a:solidFill>
                <a:latin typeface="Canva Sans Bold"/>
              </a:rPr>
              <a:t>5/3/2023</a:t>
            </a:r>
          </a:p>
        </p:txBody>
      </p:sp>
      <p:sp>
        <p:nvSpPr>
          <p:cNvPr id="13" name="TextBox 12">
            <a:extLst>
              <a:ext uri="{FF2B5EF4-FFF2-40B4-BE49-F238E27FC236}">
                <a16:creationId xmlns:a16="http://schemas.microsoft.com/office/drawing/2014/main" id="{DA3F1415-2B62-C379-A6E3-828FC932A27E}"/>
              </a:ext>
            </a:extLst>
          </p:cNvPr>
          <p:cNvSpPr txBox="1"/>
          <p:nvPr/>
        </p:nvSpPr>
        <p:spPr>
          <a:xfrm>
            <a:off x="5544817" y="7734300"/>
            <a:ext cx="1828800" cy="1828800"/>
          </a:xfrm>
          <a:prstGeom prst="rect">
            <a:avLst/>
          </a:prstGeom>
          <a:noFill/>
        </p:spPr>
        <p:txBody>
          <a:bodyPr wrap="square" rtlCol="0">
            <a:spAutoFit/>
          </a:bodyPr>
          <a:lstStyle/>
          <a:p>
            <a:pPr algn="l"/>
            <a:endParaRPr lang="en-US" dirty="0"/>
          </a:p>
        </p:txBody>
      </p:sp>
      <p:sp>
        <p:nvSpPr>
          <p:cNvPr id="15" name="TextBox 14">
            <a:extLst>
              <a:ext uri="{FF2B5EF4-FFF2-40B4-BE49-F238E27FC236}">
                <a16:creationId xmlns:a16="http://schemas.microsoft.com/office/drawing/2014/main" id="{63EB1E77-6DE7-D0C4-B52B-F4A2A5218C11}"/>
              </a:ext>
            </a:extLst>
          </p:cNvPr>
          <p:cNvSpPr txBox="1"/>
          <p:nvPr/>
        </p:nvSpPr>
        <p:spPr>
          <a:xfrm>
            <a:off x="2161126" y="9729116"/>
            <a:ext cx="8535261" cy="369332"/>
          </a:xfrm>
          <a:prstGeom prst="rect">
            <a:avLst/>
          </a:prstGeom>
          <a:noFill/>
        </p:spPr>
        <p:txBody>
          <a:bodyPr wrap="square" rtlCol="0">
            <a:spAutoFit/>
          </a:bodyPr>
          <a:lstStyle/>
          <a:p>
            <a:pPr algn="l"/>
            <a:r>
              <a:rPr lang="en-GB" dirty="0">
                <a:latin typeface="Cambria" panose="02040503050406030204" pitchFamily="18" charset="0"/>
                <a:ea typeface="Cambria" panose="02040503050406030204" pitchFamily="18" charset="0"/>
              </a:rPr>
              <a:t>Accessing DOM Elements using JavaScript/21UCU403-Object oriented programming </a:t>
            </a:r>
            <a:endParaRPr lang="en-US" dirty="0">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CD3321DF-7CC0-48D5-B6EE-C78A74B98AEA}"/>
              </a:ext>
            </a:extLst>
          </p:cNvPr>
          <p:cNvSpPr/>
          <p:nvPr/>
        </p:nvSpPr>
        <p:spPr>
          <a:xfrm>
            <a:off x="1498044" y="2324100"/>
            <a:ext cx="2800767" cy="584775"/>
          </a:xfrm>
          <a:prstGeom prst="rect">
            <a:avLst/>
          </a:prstGeom>
        </p:spPr>
        <p:txBody>
          <a:bodyPr wrap="none">
            <a:spAutoFit/>
          </a:bodyPr>
          <a:lstStyle/>
          <a:p>
            <a:r>
              <a:rPr lang="en-US" sz="3200" b="1" dirty="0">
                <a:latin typeface="Cambria" panose="02040503050406030204" pitchFamily="18" charset="0"/>
                <a:ea typeface="Cambria" panose="02040503050406030204" pitchFamily="18" charset="0"/>
              </a:rPr>
              <a:t>What is DOM?</a:t>
            </a:r>
            <a:endParaRPr lang="en-US" sz="3200" b="1" i="0" dirty="0">
              <a:effectLst/>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id="{295B83A8-9B33-4C5E-8576-5D8B79A222E5}"/>
              </a:ext>
            </a:extLst>
          </p:cNvPr>
          <p:cNvSpPr/>
          <p:nvPr/>
        </p:nvSpPr>
        <p:spPr>
          <a:xfrm>
            <a:off x="1271586" y="3289785"/>
            <a:ext cx="6967727" cy="6001643"/>
          </a:xfrm>
          <a:prstGeom prst="rect">
            <a:avLst/>
          </a:prstGeom>
        </p:spPr>
        <p:txBody>
          <a:bodyPr wrap="square">
            <a:spAutoFit/>
          </a:bodyPr>
          <a:lstStyle/>
          <a:p>
            <a:pPr marL="457200" indent="-457200">
              <a:buFont typeface="Arial" panose="020B0604020202020204" pitchFamily="34" charset="0"/>
              <a:buChar char="•"/>
            </a:pPr>
            <a:r>
              <a:rPr lang="en-US" sz="3200" dirty="0">
                <a:latin typeface="Cambria" panose="02040503050406030204" pitchFamily="18" charset="0"/>
                <a:ea typeface="Cambria" panose="02040503050406030204" pitchFamily="18" charset="0"/>
              </a:rPr>
              <a:t>DOM is a data representation of the objects in the HTML and XML pages. </a:t>
            </a:r>
          </a:p>
          <a:p>
            <a:pPr marL="457200" indent="-457200">
              <a:buFont typeface="Arial" panose="020B0604020202020204" pitchFamily="34" charset="0"/>
              <a:buChar char="•"/>
            </a:pPr>
            <a:r>
              <a:rPr lang="en-US" sz="3200" dirty="0">
                <a:latin typeface="Cambria" panose="02040503050406030204" pitchFamily="18" charset="0"/>
                <a:ea typeface="Cambria" panose="02040503050406030204" pitchFamily="18" charset="0"/>
              </a:rPr>
              <a:t>The document loaded in your browser is represented by a document object model. </a:t>
            </a:r>
          </a:p>
          <a:p>
            <a:pPr marL="457200" indent="-457200">
              <a:buFont typeface="Arial" panose="020B0604020202020204" pitchFamily="34" charset="0"/>
              <a:buChar char="•"/>
            </a:pPr>
            <a:r>
              <a:rPr lang="en-US" sz="3200" dirty="0">
                <a:latin typeface="Cambria" panose="02040503050406030204" pitchFamily="18" charset="0"/>
                <a:ea typeface="Cambria" panose="02040503050406030204" pitchFamily="18" charset="0"/>
              </a:rPr>
              <a:t>It is a "tree structure" representation created by the browser that enables the HTML structure to be easily accessed by programming languages. </a:t>
            </a:r>
          </a:p>
          <a:p>
            <a:pPr marL="457200" indent="-457200">
              <a:buFont typeface="Arial" panose="020B0604020202020204" pitchFamily="34" charset="0"/>
              <a:buChar char="•"/>
            </a:pPr>
            <a:r>
              <a:rPr lang="en-US" sz="3200" dirty="0">
                <a:latin typeface="Cambria" panose="02040503050406030204" pitchFamily="18" charset="0"/>
                <a:ea typeface="Cambria" panose="02040503050406030204" pitchFamily="18" charset="0"/>
              </a:rPr>
              <a:t>The DOM represents the document as nodes and objects.</a:t>
            </a:r>
          </a:p>
        </p:txBody>
      </p:sp>
      <p:pic>
        <p:nvPicPr>
          <p:cNvPr id="1028" name="Picture 4" descr="Sample DOM structure">
            <a:extLst>
              <a:ext uri="{FF2B5EF4-FFF2-40B4-BE49-F238E27FC236}">
                <a16:creationId xmlns:a16="http://schemas.microsoft.com/office/drawing/2014/main" id="{7FBB9D78-4C1E-4B3F-A72E-7B062AB193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48675" y="2636380"/>
            <a:ext cx="9229725" cy="6850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76250" y="409575"/>
            <a:ext cx="1590675" cy="933450"/>
            <a:chOff x="0" y="0"/>
            <a:chExt cx="2120900" cy="1244600"/>
          </a:xfrm>
        </p:grpSpPr>
        <p:sp>
          <p:nvSpPr>
            <p:cNvPr id="3" name="Freeform 3"/>
            <p:cNvSpPr/>
            <p:nvPr/>
          </p:nvSpPr>
          <p:spPr>
            <a:xfrm>
              <a:off x="0" y="0"/>
              <a:ext cx="2120900" cy="1244600"/>
            </a:xfrm>
            <a:custGeom>
              <a:avLst/>
              <a:gdLst/>
              <a:ahLst/>
              <a:cxnLst/>
              <a:rect l="l" t="t" r="r" b="b"/>
              <a:pathLst>
                <a:path w="2120900" h="1244600">
                  <a:moveTo>
                    <a:pt x="0" y="0"/>
                  </a:moveTo>
                  <a:lnTo>
                    <a:pt x="0" y="1244600"/>
                  </a:lnTo>
                  <a:lnTo>
                    <a:pt x="2120900" y="1244600"/>
                  </a:lnTo>
                  <a:lnTo>
                    <a:pt x="2120900" y="0"/>
                  </a:lnTo>
                  <a:close/>
                </a:path>
              </a:pathLst>
            </a:custGeom>
            <a:blipFill>
              <a:blip r:embed="rId2"/>
              <a:stretch>
                <a:fillRect/>
              </a:stretch>
            </a:blipFill>
          </p:spPr>
        </p:sp>
      </p:grpSp>
      <p:grpSp>
        <p:nvGrpSpPr>
          <p:cNvPr id="4" name="Group 4"/>
          <p:cNvGrpSpPr>
            <a:grpSpLocks noChangeAspect="1"/>
          </p:cNvGrpSpPr>
          <p:nvPr/>
        </p:nvGrpSpPr>
        <p:grpSpPr>
          <a:xfrm>
            <a:off x="16706850" y="276225"/>
            <a:ext cx="1323975" cy="1257300"/>
            <a:chOff x="0" y="0"/>
            <a:chExt cx="1765300" cy="1676400"/>
          </a:xfrm>
        </p:grpSpPr>
        <p:sp>
          <p:nvSpPr>
            <p:cNvPr id="5" name="Freeform 5"/>
            <p:cNvSpPr/>
            <p:nvPr/>
          </p:nvSpPr>
          <p:spPr>
            <a:xfrm>
              <a:off x="0" y="0"/>
              <a:ext cx="1765300" cy="1676400"/>
            </a:xfrm>
            <a:custGeom>
              <a:avLst/>
              <a:gdLst/>
              <a:ahLst/>
              <a:cxnLst/>
              <a:rect l="l" t="t" r="r" b="b"/>
              <a:pathLst>
                <a:path w="1765300" h="1676400">
                  <a:moveTo>
                    <a:pt x="0" y="0"/>
                  </a:moveTo>
                  <a:lnTo>
                    <a:pt x="0" y="1676400"/>
                  </a:lnTo>
                  <a:lnTo>
                    <a:pt x="1765300" y="1676400"/>
                  </a:lnTo>
                  <a:lnTo>
                    <a:pt x="1765300" y="0"/>
                  </a:lnTo>
                  <a:close/>
                </a:path>
              </a:pathLst>
            </a:custGeom>
            <a:blipFill>
              <a:blip r:embed="rId3"/>
              <a:stretch>
                <a:fillRect/>
              </a:stretch>
            </a:blip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9601750"/>
            <a:ext cx="10896600" cy="69532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630775" y="2476500"/>
            <a:ext cx="47625" cy="6553200"/>
          </a:xfrm>
          <a:prstGeom prst="rect">
            <a:avLst/>
          </a:prstGeom>
        </p:spPr>
      </p:pic>
      <p:sp>
        <p:nvSpPr>
          <p:cNvPr id="9" name="TextBox 9"/>
          <p:cNvSpPr txBox="1"/>
          <p:nvPr/>
        </p:nvSpPr>
        <p:spPr>
          <a:xfrm>
            <a:off x="3298143" y="675423"/>
            <a:ext cx="12177489" cy="704593"/>
          </a:xfrm>
          <a:prstGeom prst="rect">
            <a:avLst/>
          </a:prstGeom>
        </p:spPr>
        <p:txBody>
          <a:bodyPr lIns="0" tIns="0" rIns="0" bIns="0" rtlCol="0" anchor="t">
            <a:spAutoFit/>
          </a:bodyPr>
          <a:lstStyle/>
          <a:p>
            <a:pPr algn="ctr">
              <a:lnSpc>
                <a:spcPts val="5789"/>
              </a:lnSpc>
            </a:pPr>
            <a:r>
              <a:rPr lang="en-US" sz="4135" dirty="0">
                <a:solidFill>
                  <a:srgbClr val="000000"/>
                </a:solidFill>
                <a:latin typeface="Lora Bold"/>
              </a:rPr>
              <a:t>DOM- Conti……</a:t>
            </a:r>
          </a:p>
        </p:txBody>
      </p:sp>
      <p:sp>
        <p:nvSpPr>
          <p:cNvPr id="10" name="TextBox 10"/>
          <p:cNvSpPr txBox="1"/>
          <p:nvPr/>
        </p:nvSpPr>
        <p:spPr>
          <a:xfrm>
            <a:off x="854079" y="2182053"/>
            <a:ext cx="15753037" cy="550664"/>
          </a:xfrm>
          <a:prstGeom prst="rect">
            <a:avLst/>
          </a:prstGeom>
        </p:spPr>
        <p:txBody>
          <a:bodyPr lIns="0" tIns="0" rIns="0" bIns="0" rtlCol="0" anchor="t">
            <a:spAutoFit/>
          </a:bodyPr>
          <a:lstStyle/>
          <a:p>
            <a:pPr marL="709421" lvl="1" indent="-354710" algn="just">
              <a:lnSpc>
                <a:spcPts val="4600"/>
              </a:lnSpc>
              <a:buFont typeface="Arial"/>
              <a:buChar char="•"/>
            </a:pPr>
            <a:endParaRPr lang="en-US" sz="3285" dirty="0">
              <a:solidFill>
                <a:srgbClr val="000000"/>
              </a:solidFill>
              <a:latin typeface="Lora Bold"/>
            </a:endParaRPr>
          </a:p>
        </p:txBody>
      </p:sp>
      <p:sp>
        <p:nvSpPr>
          <p:cNvPr id="17" name="TextBox 17"/>
          <p:cNvSpPr txBox="1"/>
          <p:nvPr/>
        </p:nvSpPr>
        <p:spPr>
          <a:xfrm flipH="1">
            <a:off x="-1388542" y="9807484"/>
            <a:ext cx="4975638" cy="298864"/>
          </a:xfrm>
          <a:prstGeom prst="rect">
            <a:avLst/>
          </a:prstGeom>
        </p:spPr>
        <p:txBody>
          <a:bodyPr wrap="square" lIns="0" tIns="0" rIns="0" bIns="0" rtlCol="0" anchor="t">
            <a:spAutoFit/>
          </a:bodyPr>
          <a:lstStyle/>
          <a:p>
            <a:pPr algn="ctr">
              <a:lnSpc>
                <a:spcPts val="2469"/>
              </a:lnSpc>
            </a:pPr>
            <a:r>
              <a:rPr lang="en-US" sz="1764" dirty="0">
                <a:solidFill>
                  <a:srgbClr val="000000"/>
                </a:solidFill>
                <a:latin typeface="Canva Sans Bold"/>
              </a:rPr>
              <a:t>5/3/2023</a:t>
            </a:r>
          </a:p>
        </p:txBody>
      </p:sp>
      <p:sp>
        <p:nvSpPr>
          <p:cNvPr id="18" name="TextBox 17">
            <a:extLst>
              <a:ext uri="{FF2B5EF4-FFF2-40B4-BE49-F238E27FC236}">
                <a16:creationId xmlns:a16="http://schemas.microsoft.com/office/drawing/2014/main" id="{844DC03B-F0CA-D088-5A1E-6BEFF7325AFA}"/>
              </a:ext>
            </a:extLst>
          </p:cNvPr>
          <p:cNvSpPr txBox="1"/>
          <p:nvPr/>
        </p:nvSpPr>
        <p:spPr>
          <a:xfrm>
            <a:off x="8229600" y="4343400"/>
            <a:ext cx="1828800" cy="1828800"/>
          </a:xfrm>
          <a:prstGeom prst="rect">
            <a:avLst/>
          </a:prstGeom>
          <a:noFill/>
        </p:spPr>
        <p:txBody>
          <a:bodyPr wrap="square" rtlCol="0">
            <a:spAutoFit/>
          </a:bodyPr>
          <a:lstStyle/>
          <a:p>
            <a:pPr algn="l"/>
            <a:endParaRPr lang="en-US" dirty="0"/>
          </a:p>
        </p:txBody>
      </p:sp>
      <p:sp>
        <p:nvSpPr>
          <p:cNvPr id="19" name="TextBox 18">
            <a:extLst>
              <a:ext uri="{FF2B5EF4-FFF2-40B4-BE49-F238E27FC236}">
                <a16:creationId xmlns:a16="http://schemas.microsoft.com/office/drawing/2014/main" id="{49CA6B55-AD3C-79A4-1C95-0537C5F41FD4}"/>
              </a:ext>
            </a:extLst>
          </p:cNvPr>
          <p:cNvSpPr txBox="1"/>
          <p:nvPr/>
        </p:nvSpPr>
        <p:spPr>
          <a:xfrm>
            <a:off x="8229600" y="4343400"/>
            <a:ext cx="1828800" cy="1828800"/>
          </a:xfrm>
          <a:prstGeom prst="rect">
            <a:avLst/>
          </a:prstGeom>
          <a:noFill/>
        </p:spPr>
        <p:txBody>
          <a:bodyPr wrap="square" rtlCol="0">
            <a:spAutoFit/>
          </a:bodyPr>
          <a:lstStyle/>
          <a:p>
            <a:pPr algn="l"/>
            <a:endParaRPr lang="en-US" dirty="0"/>
          </a:p>
        </p:txBody>
      </p:sp>
      <p:sp>
        <p:nvSpPr>
          <p:cNvPr id="21" name="TextBox 20">
            <a:extLst>
              <a:ext uri="{FF2B5EF4-FFF2-40B4-BE49-F238E27FC236}">
                <a16:creationId xmlns:a16="http://schemas.microsoft.com/office/drawing/2014/main" id="{861480F7-D8D8-9EA3-E24D-D114099F1719}"/>
              </a:ext>
            </a:extLst>
          </p:cNvPr>
          <p:cNvSpPr txBox="1"/>
          <p:nvPr/>
        </p:nvSpPr>
        <p:spPr>
          <a:xfrm>
            <a:off x="2362201" y="9732395"/>
            <a:ext cx="8534400" cy="369332"/>
          </a:xfrm>
          <a:prstGeom prst="rect">
            <a:avLst/>
          </a:prstGeom>
          <a:noFill/>
        </p:spPr>
        <p:txBody>
          <a:bodyPr wrap="square" rtlCol="0">
            <a:spAutoFit/>
          </a:bodyPr>
          <a:lstStyle/>
          <a:p>
            <a:pPr algn="l"/>
            <a:r>
              <a:rPr lang="en-GB" dirty="0">
                <a:latin typeface="Cambria" panose="02040503050406030204" pitchFamily="18" charset="0"/>
                <a:ea typeface="Cambria" panose="02040503050406030204" pitchFamily="18" charset="0"/>
              </a:rPr>
              <a:t>Accessing DOM Elements using </a:t>
            </a:r>
            <a:r>
              <a:rPr lang="en-GB" dirty="0" err="1">
                <a:latin typeface="Cambria" panose="02040503050406030204" pitchFamily="18" charset="0"/>
                <a:ea typeface="Cambria" panose="02040503050406030204" pitchFamily="18" charset="0"/>
              </a:rPr>
              <a:t>Javascript</a:t>
            </a:r>
            <a:r>
              <a:rPr lang="en-GB" dirty="0">
                <a:latin typeface="Cambria" panose="02040503050406030204" pitchFamily="18" charset="0"/>
                <a:ea typeface="Cambria" panose="02040503050406030204" pitchFamily="18" charset="0"/>
              </a:rPr>
              <a:t>/21UCU403-Object oriented programming </a:t>
            </a:r>
            <a:endParaRPr lang="en-US" dirty="0">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61D7A15F-9E47-443B-B195-85E773ADBA47}"/>
              </a:ext>
            </a:extLst>
          </p:cNvPr>
          <p:cNvSpPr/>
          <p:nvPr/>
        </p:nvSpPr>
        <p:spPr>
          <a:xfrm>
            <a:off x="476250" y="1931572"/>
            <a:ext cx="6663427" cy="646331"/>
          </a:xfrm>
          <a:prstGeom prst="rect">
            <a:avLst/>
          </a:prstGeom>
        </p:spPr>
        <p:txBody>
          <a:bodyPr wrap="none">
            <a:spAutoFit/>
          </a:bodyPr>
          <a:lstStyle/>
          <a:p>
            <a:r>
              <a:rPr lang="en-US" sz="3600" b="1" dirty="0">
                <a:solidFill>
                  <a:srgbClr val="212529"/>
                </a:solidFill>
                <a:latin typeface="Cambria" panose="02040503050406030204" pitchFamily="18" charset="0"/>
                <a:ea typeface="Cambria" panose="02040503050406030204" pitchFamily="18" charset="0"/>
              </a:rPr>
              <a:t>Terminologies related to DOM:</a:t>
            </a:r>
            <a:endParaRPr lang="en-US" sz="3600" b="1" dirty="0">
              <a:latin typeface="Cambria" panose="02040503050406030204" pitchFamily="18" charset="0"/>
              <a:ea typeface="Cambria" panose="02040503050406030204" pitchFamily="18" charset="0"/>
            </a:endParaRPr>
          </a:p>
        </p:txBody>
      </p:sp>
      <p:sp>
        <p:nvSpPr>
          <p:cNvPr id="20" name="Rectangle 19">
            <a:extLst>
              <a:ext uri="{FF2B5EF4-FFF2-40B4-BE49-F238E27FC236}">
                <a16:creationId xmlns:a16="http://schemas.microsoft.com/office/drawing/2014/main" id="{1745917B-08EF-4615-9E75-F12DF9E1FE04}"/>
              </a:ext>
            </a:extLst>
          </p:cNvPr>
          <p:cNvSpPr/>
          <p:nvPr/>
        </p:nvSpPr>
        <p:spPr>
          <a:xfrm>
            <a:off x="982882" y="2970388"/>
            <a:ext cx="8168045" cy="6986528"/>
          </a:xfrm>
          <a:prstGeom prst="rect">
            <a:avLst/>
          </a:prstGeom>
        </p:spPr>
        <p:txBody>
          <a:bodyPr wrap="square">
            <a:spAutoFit/>
          </a:bodyPr>
          <a:lstStyle/>
          <a:p>
            <a:pPr marL="457200" indent="-457200">
              <a:buFont typeface="Arial" panose="020B0604020202020204" pitchFamily="34" charset="0"/>
              <a:buChar char="•"/>
            </a:pPr>
            <a:r>
              <a:rPr lang="en-US" sz="3200" dirty="0">
                <a:solidFill>
                  <a:srgbClr val="212529"/>
                </a:solidFill>
                <a:latin typeface="Cambria" panose="02040503050406030204" pitchFamily="18" charset="0"/>
                <a:ea typeface="Cambria" panose="02040503050406030204" pitchFamily="18" charset="0"/>
              </a:rPr>
              <a:t>Element node</a:t>
            </a:r>
          </a:p>
          <a:p>
            <a:pPr marL="457200" indent="-457200">
              <a:buFont typeface="Arial" panose="020B0604020202020204" pitchFamily="34" charset="0"/>
              <a:buChar char="•"/>
            </a:pPr>
            <a:endParaRPr lang="en-US" sz="3200" dirty="0">
              <a:solidFill>
                <a:srgbClr val="212529"/>
              </a:solidFill>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3200" dirty="0">
                <a:latin typeface="Cambria" panose="02040503050406030204" pitchFamily="18" charset="0"/>
                <a:ea typeface="Cambria" panose="02040503050406030204" pitchFamily="18" charset="0"/>
              </a:rPr>
              <a:t>Root node</a:t>
            </a:r>
          </a:p>
          <a:p>
            <a:pPr marL="457200" indent="-457200">
              <a:buFont typeface="Arial" panose="020B0604020202020204" pitchFamily="34" charset="0"/>
              <a:buChar char="•"/>
            </a:pPr>
            <a:endParaRPr lang="en-US" sz="32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3200" dirty="0">
                <a:latin typeface="Cambria" panose="02040503050406030204" pitchFamily="18" charset="0"/>
                <a:ea typeface="Cambria" panose="02040503050406030204" pitchFamily="18" charset="0"/>
              </a:rPr>
              <a:t>Child node</a:t>
            </a:r>
          </a:p>
          <a:p>
            <a:pPr marL="457200" indent="-457200">
              <a:buFont typeface="Arial" panose="020B0604020202020204" pitchFamily="34" charset="0"/>
              <a:buChar char="•"/>
            </a:pPr>
            <a:endParaRPr lang="en-US" sz="32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3200" dirty="0">
                <a:latin typeface="Cambria" panose="02040503050406030204" pitchFamily="18" charset="0"/>
                <a:ea typeface="Cambria" panose="02040503050406030204" pitchFamily="18" charset="0"/>
              </a:rPr>
              <a:t>Descendant node</a:t>
            </a:r>
          </a:p>
          <a:p>
            <a:pPr marL="457200" indent="-457200">
              <a:buFont typeface="Arial" panose="020B0604020202020204" pitchFamily="34" charset="0"/>
              <a:buChar char="•"/>
            </a:pPr>
            <a:endParaRPr lang="en-US" sz="32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3200" dirty="0">
                <a:latin typeface="Cambria" panose="02040503050406030204" pitchFamily="18" charset="0"/>
                <a:ea typeface="Cambria" panose="02040503050406030204" pitchFamily="18" charset="0"/>
              </a:rPr>
              <a:t>Parent node</a:t>
            </a:r>
          </a:p>
          <a:p>
            <a:pPr marL="457200" indent="-457200">
              <a:buFont typeface="Arial" panose="020B0604020202020204" pitchFamily="34" charset="0"/>
              <a:buChar char="•"/>
            </a:pPr>
            <a:endParaRPr lang="en-US" sz="32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3200" dirty="0">
                <a:latin typeface="Cambria" panose="02040503050406030204" pitchFamily="18" charset="0"/>
                <a:ea typeface="Cambria" panose="02040503050406030204" pitchFamily="18" charset="0"/>
              </a:rPr>
              <a:t>Sibling nodes</a:t>
            </a:r>
          </a:p>
          <a:p>
            <a:pPr marL="457200" indent="-457200">
              <a:buFont typeface="Arial" panose="020B0604020202020204" pitchFamily="34" charset="0"/>
              <a:buChar char="•"/>
            </a:pPr>
            <a:endParaRPr lang="en-US" sz="32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3200" dirty="0">
                <a:latin typeface="Cambria" panose="02040503050406030204" pitchFamily="18" charset="0"/>
                <a:ea typeface="Cambria" panose="02040503050406030204" pitchFamily="18" charset="0"/>
              </a:rPr>
              <a:t>Text node</a:t>
            </a:r>
          </a:p>
          <a:p>
            <a:pPr marL="457200" indent="-457200">
              <a:buFont typeface="Arial" panose="020B0604020202020204" pitchFamily="34" charset="0"/>
              <a:buChar char="•"/>
            </a:pPr>
            <a:endParaRPr lang="en-US" sz="3200" dirty="0">
              <a:latin typeface="Cambria" panose="02040503050406030204" pitchFamily="18" charset="0"/>
              <a:ea typeface="Cambria" panose="020405030504060302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76250" y="409575"/>
            <a:ext cx="1590675" cy="933450"/>
            <a:chOff x="0" y="0"/>
            <a:chExt cx="2120900" cy="1244600"/>
          </a:xfrm>
        </p:grpSpPr>
        <p:sp>
          <p:nvSpPr>
            <p:cNvPr id="3" name="Freeform 3"/>
            <p:cNvSpPr/>
            <p:nvPr/>
          </p:nvSpPr>
          <p:spPr>
            <a:xfrm>
              <a:off x="0" y="0"/>
              <a:ext cx="2120900" cy="1244600"/>
            </a:xfrm>
            <a:custGeom>
              <a:avLst/>
              <a:gdLst/>
              <a:ahLst/>
              <a:cxnLst/>
              <a:rect l="l" t="t" r="r" b="b"/>
              <a:pathLst>
                <a:path w="2120900" h="1244600">
                  <a:moveTo>
                    <a:pt x="0" y="0"/>
                  </a:moveTo>
                  <a:lnTo>
                    <a:pt x="0" y="1244600"/>
                  </a:lnTo>
                  <a:lnTo>
                    <a:pt x="2120900" y="1244600"/>
                  </a:lnTo>
                  <a:lnTo>
                    <a:pt x="2120900" y="0"/>
                  </a:lnTo>
                  <a:close/>
                </a:path>
              </a:pathLst>
            </a:custGeom>
            <a:blipFill>
              <a:blip r:embed="rId2"/>
              <a:stretch>
                <a:fillRect/>
              </a:stretch>
            </a:blipFill>
          </p:spPr>
        </p:sp>
      </p:grpSp>
      <p:grpSp>
        <p:nvGrpSpPr>
          <p:cNvPr id="4" name="Group 4"/>
          <p:cNvGrpSpPr>
            <a:grpSpLocks noChangeAspect="1"/>
          </p:cNvGrpSpPr>
          <p:nvPr/>
        </p:nvGrpSpPr>
        <p:grpSpPr>
          <a:xfrm>
            <a:off x="16706850" y="276225"/>
            <a:ext cx="1323975" cy="1257300"/>
            <a:chOff x="0" y="0"/>
            <a:chExt cx="1765300" cy="1676400"/>
          </a:xfrm>
        </p:grpSpPr>
        <p:sp>
          <p:nvSpPr>
            <p:cNvPr id="5" name="Freeform 5"/>
            <p:cNvSpPr/>
            <p:nvPr/>
          </p:nvSpPr>
          <p:spPr>
            <a:xfrm>
              <a:off x="0" y="0"/>
              <a:ext cx="1765300" cy="1676400"/>
            </a:xfrm>
            <a:custGeom>
              <a:avLst/>
              <a:gdLst/>
              <a:ahLst/>
              <a:cxnLst/>
              <a:rect l="l" t="t" r="r" b="b"/>
              <a:pathLst>
                <a:path w="1765300" h="1676400">
                  <a:moveTo>
                    <a:pt x="0" y="0"/>
                  </a:moveTo>
                  <a:lnTo>
                    <a:pt x="0" y="1676400"/>
                  </a:lnTo>
                  <a:lnTo>
                    <a:pt x="1765300" y="1676400"/>
                  </a:lnTo>
                  <a:lnTo>
                    <a:pt x="1765300" y="0"/>
                  </a:lnTo>
                  <a:close/>
                </a:path>
              </a:pathLst>
            </a:custGeom>
            <a:blipFill>
              <a:blip r:embed="rId3"/>
              <a:stretch>
                <a:fillRect/>
              </a:stretch>
            </a:blip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324100"/>
            <a:ext cx="12607687" cy="7962900"/>
          </a:xfrm>
          <a:prstGeom prst="rect">
            <a:avLst/>
          </a:prstGeom>
        </p:spPr>
      </p:pic>
      <p:sp>
        <p:nvSpPr>
          <p:cNvPr id="10" name="TextBox 10"/>
          <p:cNvSpPr txBox="1"/>
          <p:nvPr/>
        </p:nvSpPr>
        <p:spPr>
          <a:xfrm>
            <a:off x="914516" y="9722630"/>
            <a:ext cx="993381" cy="297213"/>
          </a:xfrm>
          <a:prstGeom prst="rect">
            <a:avLst/>
          </a:prstGeom>
        </p:spPr>
        <p:txBody>
          <a:bodyPr lIns="0" tIns="0" rIns="0" bIns="0" rtlCol="0" anchor="t">
            <a:spAutoFit/>
          </a:bodyPr>
          <a:lstStyle/>
          <a:p>
            <a:pPr algn="ctr">
              <a:lnSpc>
                <a:spcPts val="2469"/>
              </a:lnSpc>
            </a:pPr>
            <a:r>
              <a:rPr lang="en-US" sz="1764" dirty="0">
                <a:solidFill>
                  <a:srgbClr val="000000"/>
                </a:solidFill>
                <a:latin typeface="Canva Sans Bold"/>
              </a:rPr>
              <a:t>5/3/2023</a:t>
            </a:r>
          </a:p>
        </p:txBody>
      </p:sp>
      <p:sp>
        <p:nvSpPr>
          <p:cNvPr id="11" name="TextBox 10">
            <a:extLst>
              <a:ext uri="{FF2B5EF4-FFF2-40B4-BE49-F238E27FC236}">
                <a16:creationId xmlns:a16="http://schemas.microsoft.com/office/drawing/2014/main" id="{96B894AB-CC64-922F-61B9-6D837BF0A681}"/>
              </a:ext>
            </a:extLst>
          </p:cNvPr>
          <p:cNvSpPr txBox="1"/>
          <p:nvPr/>
        </p:nvSpPr>
        <p:spPr>
          <a:xfrm>
            <a:off x="10109197" y="3707774"/>
            <a:ext cx="1828800" cy="1828800"/>
          </a:xfrm>
          <a:prstGeom prst="rect">
            <a:avLst/>
          </a:prstGeom>
          <a:noFill/>
        </p:spPr>
        <p:txBody>
          <a:bodyPr wrap="square" rtlCol="0">
            <a:spAutoFit/>
          </a:bodyPr>
          <a:lstStyle/>
          <a:p>
            <a:pPr algn="l"/>
            <a:endParaRPr lang="en-US" dirty="0"/>
          </a:p>
        </p:txBody>
      </p:sp>
      <p:sp>
        <p:nvSpPr>
          <p:cNvPr id="13" name="TextBox 12">
            <a:extLst>
              <a:ext uri="{FF2B5EF4-FFF2-40B4-BE49-F238E27FC236}">
                <a16:creationId xmlns:a16="http://schemas.microsoft.com/office/drawing/2014/main" id="{EE270A4B-ABBD-0336-C3AE-53F4E046681B}"/>
              </a:ext>
            </a:extLst>
          </p:cNvPr>
          <p:cNvSpPr txBox="1"/>
          <p:nvPr/>
        </p:nvSpPr>
        <p:spPr>
          <a:xfrm>
            <a:off x="2995297" y="9657028"/>
            <a:ext cx="9612390" cy="369332"/>
          </a:xfrm>
          <a:prstGeom prst="rect">
            <a:avLst/>
          </a:prstGeom>
          <a:noFill/>
        </p:spPr>
        <p:txBody>
          <a:bodyPr wrap="square" rtlCol="0">
            <a:spAutoFit/>
          </a:bodyPr>
          <a:lstStyle/>
          <a:p>
            <a:pPr algn="l"/>
            <a:r>
              <a:rPr lang="en-GB" dirty="0">
                <a:latin typeface="Cambria" panose="02040503050406030204" pitchFamily="18" charset="0"/>
                <a:ea typeface="Cambria" panose="02040503050406030204" pitchFamily="18" charset="0"/>
              </a:rPr>
              <a:t>Accessing DOM Elements using JavaScript/21UCU403-Object oriented programming </a:t>
            </a:r>
            <a:endParaRPr lang="en-US" dirty="0">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7EBB51EF-A655-485E-8105-C9F0D4CA0621}"/>
              </a:ext>
            </a:extLst>
          </p:cNvPr>
          <p:cNvSpPr/>
          <p:nvPr/>
        </p:nvSpPr>
        <p:spPr>
          <a:xfrm>
            <a:off x="3853547" y="708235"/>
            <a:ext cx="11080534" cy="707886"/>
          </a:xfrm>
          <a:prstGeom prst="rect">
            <a:avLst/>
          </a:prstGeom>
        </p:spPr>
        <p:txBody>
          <a:bodyPr wrap="none">
            <a:spAutoFit/>
          </a:bodyPr>
          <a:lstStyle/>
          <a:p>
            <a:r>
              <a:rPr lang="en-US" sz="4000" b="1" dirty="0">
                <a:solidFill>
                  <a:srgbClr val="4A4A4A"/>
                </a:solidFill>
                <a:latin typeface="Cambria" panose="02040503050406030204" pitchFamily="18" charset="0"/>
                <a:ea typeface="Cambria" panose="02040503050406030204" pitchFamily="18" charset="0"/>
              </a:rPr>
              <a:t>How to access DOM elements using JavaScript?</a:t>
            </a:r>
            <a:endParaRPr lang="en-US" sz="4000" b="1" i="0" dirty="0">
              <a:solidFill>
                <a:srgbClr val="4A4A4A"/>
              </a:solidFill>
              <a:effectLst/>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826F6E42-EADD-4C15-986C-14DF46899725}"/>
              </a:ext>
            </a:extLst>
          </p:cNvPr>
          <p:cNvSpPr/>
          <p:nvPr/>
        </p:nvSpPr>
        <p:spPr>
          <a:xfrm>
            <a:off x="1411206" y="2507445"/>
            <a:ext cx="13676394" cy="4524315"/>
          </a:xfrm>
          <a:prstGeom prst="rect">
            <a:avLst/>
          </a:prstGeom>
        </p:spPr>
        <p:txBody>
          <a:bodyPr wrap="square">
            <a:spAutoFit/>
          </a:bodyPr>
          <a:lstStyle/>
          <a:p>
            <a:r>
              <a:rPr lang="en-US" sz="3200" b="1" dirty="0">
                <a:solidFill>
                  <a:srgbClr val="212529"/>
                </a:solidFill>
                <a:latin typeface="Cambria" panose="02040503050406030204" pitchFamily="18" charset="0"/>
                <a:ea typeface="Cambria" panose="02040503050406030204" pitchFamily="18" charset="0"/>
              </a:rPr>
              <a:t>To access the DOM elements, JavaScript uses three ways:</a:t>
            </a:r>
          </a:p>
          <a:p>
            <a:endParaRPr lang="en-US" sz="3200" dirty="0">
              <a:solidFill>
                <a:srgbClr val="212529"/>
              </a:solidFill>
              <a:latin typeface="Cambria" panose="02040503050406030204" pitchFamily="18" charset="0"/>
              <a:ea typeface="Cambria" panose="02040503050406030204" pitchFamily="18" charset="0"/>
            </a:endParaRPr>
          </a:p>
          <a:p>
            <a:endParaRPr lang="en-US" sz="3200" dirty="0">
              <a:solidFill>
                <a:srgbClr val="212529"/>
              </a:solidFill>
              <a:latin typeface="Cambria" panose="02040503050406030204" pitchFamily="18" charset="0"/>
              <a:ea typeface="Cambria" panose="02040503050406030204" pitchFamily="18" charset="0"/>
            </a:endParaRPr>
          </a:p>
          <a:p>
            <a:endParaRPr lang="en-US" sz="3200" dirty="0">
              <a:solidFill>
                <a:srgbClr val="212529"/>
              </a:solidFill>
              <a:latin typeface="Cambria" panose="02040503050406030204" pitchFamily="18" charset="0"/>
              <a:ea typeface="Cambria" panose="02040503050406030204" pitchFamily="18" charset="0"/>
            </a:endParaRPr>
          </a:p>
          <a:p>
            <a:pPr>
              <a:buFont typeface="Arial" panose="020B0604020202020204" pitchFamily="34" charset="0"/>
              <a:buChar char="•"/>
            </a:pPr>
            <a:r>
              <a:rPr lang="en-US" sz="3200" dirty="0">
                <a:solidFill>
                  <a:srgbClr val="212529"/>
                </a:solidFill>
                <a:latin typeface="Cambria" panose="02040503050406030204" pitchFamily="18" charset="0"/>
                <a:ea typeface="Cambria" panose="02040503050406030204" pitchFamily="18" charset="0"/>
              </a:rPr>
              <a:t>First, Accessing elements </a:t>
            </a:r>
            <a:r>
              <a:rPr lang="en-US" sz="3200" b="1" dirty="0">
                <a:solidFill>
                  <a:srgbClr val="212529"/>
                </a:solidFill>
                <a:latin typeface="Cambria" panose="02040503050406030204" pitchFamily="18" charset="0"/>
                <a:ea typeface="Cambria" panose="02040503050406030204" pitchFamily="18" charset="0"/>
              </a:rPr>
              <a:t>By ID-       "</a:t>
            </a:r>
            <a:r>
              <a:rPr lang="en-US" sz="3200" b="1" dirty="0" err="1">
                <a:solidFill>
                  <a:srgbClr val="212529"/>
                </a:solidFill>
                <a:latin typeface="Cambria" panose="02040503050406030204" pitchFamily="18" charset="0"/>
                <a:ea typeface="Cambria" panose="02040503050406030204" pitchFamily="18" charset="0"/>
              </a:rPr>
              <a:t>getElementById</a:t>
            </a:r>
            <a:r>
              <a:rPr lang="en-US" sz="3200" b="1" dirty="0">
                <a:solidFill>
                  <a:srgbClr val="212529"/>
                </a:solidFill>
                <a:latin typeface="Cambria" panose="02040503050406030204" pitchFamily="18" charset="0"/>
                <a:ea typeface="Cambria" panose="02040503050406030204" pitchFamily="18" charset="0"/>
              </a:rPr>
              <a:t>()" </a:t>
            </a:r>
          </a:p>
          <a:p>
            <a:pPr>
              <a:buFont typeface="Arial" panose="020B0604020202020204" pitchFamily="34" charset="0"/>
              <a:buChar char="•"/>
            </a:pPr>
            <a:endParaRPr lang="en-US" sz="3200" dirty="0">
              <a:solidFill>
                <a:srgbClr val="212529"/>
              </a:solidFill>
              <a:latin typeface="Cambria" panose="02040503050406030204" pitchFamily="18" charset="0"/>
              <a:ea typeface="Cambria" panose="02040503050406030204" pitchFamily="18" charset="0"/>
            </a:endParaRPr>
          </a:p>
          <a:p>
            <a:pPr>
              <a:buFont typeface="Arial" panose="020B0604020202020204" pitchFamily="34" charset="0"/>
              <a:buChar char="•"/>
            </a:pPr>
            <a:r>
              <a:rPr lang="en-US" sz="3200" dirty="0">
                <a:solidFill>
                  <a:srgbClr val="212529"/>
                </a:solidFill>
                <a:latin typeface="Cambria" panose="02040503050406030204" pitchFamily="18" charset="0"/>
                <a:ea typeface="Cambria" panose="02040503050406030204" pitchFamily="18" charset="0"/>
              </a:rPr>
              <a:t>Second, Accessing elements </a:t>
            </a:r>
            <a:r>
              <a:rPr lang="en-US" sz="3200" b="1" dirty="0">
                <a:solidFill>
                  <a:srgbClr val="212529"/>
                </a:solidFill>
                <a:latin typeface="Cambria" panose="02040503050406030204" pitchFamily="18" charset="0"/>
                <a:ea typeface="Cambria" panose="02040503050406030204" pitchFamily="18" charset="0"/>
              </a:rPr>
              <a:t>By </a:t>
            </a:r>
            <a:r>
              <a:rPr lang="en-US" sz="3200" b="1" dirty="0" err="1">
                <a:solidFill>
                  <a:srgbClr val="212529"/>
                </a:solidFill>
                <a:latin typeface="Cambria" panose="02040503050406030204" pitchFamily="18" charset="0"/>
                <a:ea typeface="Cambria" panose="02040503050406030204" pitchFamily="18" charset="0"/>
              </a:rPr>
              <a:t>TagName</a:t>
            </a:r>
            <a:r>
              <a:rPr lang="en-US" sz="3200" b="1" dirty="0">
                <a:solidFill>
                  <a:srgbClr val="212529"/>
                </a:solidFill>
                <a:latin typeface="Cambria" panose="02040503050406030204" pitchFamily="18" charset="0"/>
                <a:ea typeface="Cambria" panose="02040503050406030204" pitchFamily="18" charset="0"/>
              </a:rPr>
              <a:t>-         </a:t>
            </a:r>
            <a:r>
              <a:rPr lang="en-US" sz="3200" b="1" dirty="0" err="1">
                <a:solidFill>
                  <a:srgbClr val="212529"/>
                </a:solidFill>
                <a:latin typeface="Cambria" panose="02040503050406030204" pitchFamily="18" charset="0"/>
                <a:ea typeface="Cambria" panose="02040503050406030204" pitchFamily="18" charset="0"/>
              </a:rPr>
              <a:t>getElementByTagName</a:t>
            </a:r>
            <a:r>
              <a:rPr lang="en-US" sz="3200" b="1" dirty="0">
                <a:solidFill>
                  <a:srgbClr val="212529"/>
                </a:solidFill>
                <a:latin typeface="Cambria" panose="02040503050406030204" pitchFamily="18" charset="0"/>
                <a:ea typeface="Cambria" panose="02040503050406030204" pitchFamily="18" charset="0"/>
              </a:rPr>
              <a:t>()</a:t>
            </a:r>
          </a:p>
          <a:p>
            <a:pPr>
              <a:buFont typeface="Arial" panose="020B0604020202020204" pitchFamily="34" charset="0"/>
              <a:buChar char="•"/>
            </a:pPr>
            <a:endParaRPr lang="en-US" sz="3200" dirty="0">
              <a:solidFill>
                <a:srgbClr val="212529"/>
              </a:solidFill>
              <a:latin typeface="Cambria" panose="02040503050406030204" pitchFamily="18" charset="0"/>
              <a:ea typeface="Cambria" panose="02040503050406030204" pitchFamily="18" charset="0"/>
            </a:endParaRPr>
          </a:p>
          <a:p>
            <a:pPr>
              <a:buFont typeface="Arial" panose="020B0604020202020204" pitchFamily="34" charset="0"/>
              <a:buChar char="•"/>
            </a:pPr>
            <a:r>
              <a:rPr lang="en-US" sz="3200" dirty="0">
                <a:solidFill>
                  <a:srgbClr val="212529"/>
                </a:solidFill>
                <a:latin typeface="Cambria" panose="02040503050406030204" pitchFamily="18" charset="0"/>
                <a:ea typeface="Cambria" panose="02040503050406030204" pitchFamily="18" charset="0"/>
              </a:rPr>
              <a:t>Third, Accessing elements </a:t>
            </a:r>
            <a:r>
              <a:rPr lang="en-US" sz="3200" b="1" dirty="0">
                <a:solidFill>
                  <a:srgbClr val="212529"/>
                </a:solidFill>
                <a:latin typeface="Cambria" panose="02040503050406030204" pitchFamily="18" charset="0"/>
                <a:ea typeface="Cambria" panose="02040503050406030204" pitchFamily="18" charset="0"/>
              </a:rPr>
              <a:t>By </a:t>
            </a:r>
            <a:r>
              <a:rPr lang="en-US" sz="3200" b="1" dirty="0" err="1">
                <a:solidFill>
                  <a:srgbClr val="212529"/>
                </a:solidFill>
                <a:latin typeface="Cambria" panose="02040503050406030204" pitchFamily="18" charset="0"/>
                <a:ea typeface="Cambria" panose="02040503050406030204" pitchFamily="18" charset="0"/>
              </a:rPr>
              <a:t>className</a:t>
            </a:r>
            <a:r>
              <a:rPr lang="en-US" sz="3200" b="1" dirty="0">
                <a:solidFill>
                  <a:srgbClr val="212529"/>
                </a:solidFill>
                <a:latin typeface="Cambria" panose="02040503050406030204" pitchFamily="18" charset="0"/>
                <a:ea typeface="Cambria" panose="02040503050406030204" pitchFamily="18" charset="0"/>
              </a:rPr>
              <a:t>-           </a:t>
            </a:r>
            <a:r>
              <a:rPr lang="en-US" sz="3200" b="1" dirty="0" err="1">
                <a:solidFill>
                  <a:srgbClr val="212529"/>
                </a:solidFill>
                <a:latin typeface="Cambria" panose="02040503050406030204" pitchFamily="18" charset="0"/>
                <a:ea typeface="Cambria" panose="02040503050406030204" pitchFamily="18" charset="0"/>
              </a:rPr>
              <a:t>getElementByClassName</a:t>
            </a:r>
            <a:r>
              <a:rPr lang="en-US" sz="3200" b="1" dirty="0">
                <a:solidFill>
                  <a:srgbClr val="212529"/>
                </a:solidFill>
                <a:latin typeface="Cambria" panose="02040503050406030204" pitchFamily="18" charset="0"/>
                <a:ea typeface="Cambria" panose="02040503050406030204" pitchFamily="18" charset="0"/>
              </a:rPr>
              <a:t>()</a:t>
            </a:r>
            <a:endParaRPr lang="en-US" sz="3200" b="1" dirty="0">
              <a:solidFill>
                <a:srgbClr val="212529"/>
              </a:solidFill>
              <a:effectLst/>
              <a:latin typeface="Cambria" panose="02040503050406030204" pitchFamily="18" charset="0"/>
              <a:ea typeface="Cambria" panose="020405030504060302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76250" y="409575"/>
            <a:ext cx="1590675" cy="933450"/>
            <a:chOff x="0" y="0"/>
            <a:chExt cx="2120900" cy="1244600"/>
          </a:xfrm>
        </p:grpSpPr>
        <p:sp>
          <p:nvSpPr>
            <p:cNvPr id="3" name="Freeform 3"/>
            <p:cNvSpPr/>
            <p:nvPr/>
          </p:nvSpPr>
          <p:spPr>
            <a:xfrm>
              <a:off x="0" y="0"/>
              <a:ext cx="2120900" cy="1244600"/>
            </a:xfrm>
            <a:custGeom>
              <a:avLst/>
              <a:gdLst/>
              <a:ahLst/>
              <a:cxnLst/>
              <a:rect l="l" t="t" r="r" b="b"/>
              <a:pathLst>
                <a:path w="2120900" h="1244600">
                  <a:moveTo>
                    <a:pt x="0" y="0"/>
                  </a:moveTo>
                  <a:lnTo>
                    <a:pt x="0" y="1244600"/>
                  </a:lnTo>
                  <a:lnTo>
                    <a:pt x="2120900" y="1244600"/>
                  </a:lnTo>
                  <a:lnTo>
                    <a:pt x="2120900" y="0"/>
                  </a:lnTo>
                  <a:close/>
                </a:path>
              </a:pathLst>
            </a:custGeom>
            <a:blipFill>
              <a:blip r:embed="rId2"/>
              <a:stretch>
                <a:fillRect/>
              </a:stretch>
            </a:blipFill>
          </p:spPr>
        </p:sp>
      </p:grpSp>
      <p:grpSp>
        <p:nvGrpSpPr>
          <p:cNvPr id="4" name="Group 4"/>
          <p:cNvGrpSpPr>
            <a:grpSpLocks noChangeAspect="1"/>
          </p:cNvGrpSpPr>
          <p:nvPr/>
        </p:nvGrpSpPr>
        <p:grpSpPr>
          <a:xfrm>
            <a:off x="16706850" y="276225"/>
            <a:ext cx="1323975" cy="1257300"/>
            <a:chOff x="0" y="0"/>
            <a:chExt cx="1765300" cy="1676400"/>
          </a:xfrm>
        </p:grpSpPr>
        <p:sp>
          <p:nvSpPr>
            <p:cNvPr id="5" name="Freeform 5"/>
            <p:cNvSpPr/>
            <p:nvPr/>
          </p:nvSpPr>
          <p:spPr>
            <a:xfrm>
              <a:off x="0" y="0"/>
              <a:ext cx="1765300" cy="1676400"/>
            </a:xfrm>
            <a:custGeom>
              <a:avLst/>
              <a:gdLst/>
              <a:ahLst/>
              <a:cxnLst/>
              <a:rect l="l" t="t" r="r" b="b"/>
              <a:pathLst>
                <a:path w="1765300" h="1676400">
                  <a:moveTo>
                    <a:pt x="0" y="0"/>
                  </a:moveTo>
                  <a:lnTo>
                    <a:pt x="0" y="1676400"/>
                  </a:lnTo>
                  <a:lnTo>
                    <a:pt x="1765300" y="1676400"/>
                  </a:lnTo>
                  <a:lnTo>
                    <a:pt x="1765300" y="0"/>
                  </a:lnTo>
                  <a:close/>
                </a:path>
              </a:pathLst>
            </a:custGeom>
            <a:blipFill>
              <a:blip r:embed="rId3"/>
              <a:stretch>
                <a:fillRect/>
              </a:stretch>
            </a:blip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854" y="9591675"/>
            <a:ext cx="11797145" cy="69532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630775" y="2476500"/>
            <a:ext cx="47625" cy="6553200"/>
          </a:xfrm>
          <a:prstGeom prst="rect">
            <a:avLst/>
          </a:prstGeom>
        </p:spPr>
      </p:pic>
      <p:sp>
        <p:nvSpPr>
          <p:cNvPr id="8" name="TextBox 8"/>
          <p:cNvSpPr txBox="1"/>
          <p:nvPr/>
        </p:nvSpPr>
        <p:spPr>
          <a:xfrm>
            <a:off x="1028700" y="809625"/>
            <a:ext cx="16416652" cy="1788951"/>
          </a:xfrm>
          <a:prstGeom prst="rect">
            <a:avLst/>
          </a:prstGeom>
        </p:spPr>
        <p:txBody>
          <a:bodyPr lIns="0" tIns="0" rIns="0" bIns="0" rtlCol="0" anchor="t">
            <a:spAutoFit/>
          </a:bodyPr>
          <a:lstStyle/>
          <a:p>
            <a:pPr marL="756729" lvl="1" indent="-378364" algn="just">
              <a:lnSpc>
                <a:spcPts val="4906"/>
              </a:lnSpc>
              <a:buFont typeface="Arial"/>
              <a:buChar char="•"/>
            </a:pPr>
            <a:endParaRPr dirty="0"/>
          </a:p>
          <a:p>
            <a:pPr marL="756729" lvl="1" indent="-378364" algn="just">
              <a:lnSpc>
                <a:spcPts val="4906"/>
              </a:lnSpc>
              <a:buFont typeface="Arial"/>
              <a:buChar char="•"/>
            </a:pPr>
            <a:endParaRPr dirty="0"/>
          </a:p>
          <a:p>
            <a:pPr marL="756729" lvl="1" indent="-378364" algn="just">
              <a:lnSpc>
                <a:spcPts val="4906"/>
              </a:lnSpc>
              <a:buFont typeface="Arial"/>
              <a:buChar char="•"/>
            </a:pPr>
            <a:endParaRPr dirty="0"/>
          </a:p>
        </p:txBody>
      </p:sp>
      <p:sp>
        <p:nvSpPr>
          <p:cNvPr id="9" name="TextBox 9"/>
          <p:cNvSpPr txBox="1"/>
          <p:nvPr/>
        </p:nvSpPr>
        <p:spPr>
          <a:xfrm>
            <a:off x="3012266" y="836434"/>
            <a:ext cx="12263468" cy="697091"/>
          </a:xfrm>
          <a:prstGeom prst="rect">
            <a:avLst/>
          </a:prstGeom>
        </p:spPr>
        <p:txBody>
          <a:bodyPr lIns="0" tIns="0" rIns="0" bIns="0" rtlCol="0" anchor="t">
            <a:spAutoFit/>
          </a:bodyPr>
          <a:lstStyle/>
          <a:p>
            <a:pPr algn="ctr">
              <a:lnSpc>
                <a:spcPts val="5708"/>
              </a:lnSpc>
            </a:pPr>
            <a:r>
              <a:rPr lang="en-US" sz="4077" dirty="0">
                <a:solidFill>
                  <a:srgbClr val="000000"/>
                </a:solidFill>
                <a:latin typeface="Lora Bold"/>
              </a:rPr>
              <a:t>Accessing DOM elements using jQuery Objects </a:t>
            </a:r>
          </a:p>
        </p:txBody>
      </p:sp>
      <p:sp>
        <p:nvSpPr>
          <p:cNvPr id="10" name="TextBox 10"/>
          <p:cNvSpPr txBox="1"/>
          <p:nvPr/>
        </p:nvSpPr>
        <p:spPr>
          <a:xfrm flipH="1">
            <a:off x="357187" y="9741814"/>
            <a:ext cx="1828799" cy="377026"/>
          </a:xfrm>
          <a:prstGeom prst="rect">
            <a:avLst/>
          </a:prstGeom>
        </p:spPr>
        <p:txBody>
          <a:bodyPr wrap="square" lIns="0" tIns="0" rIns="0" bIns="0" rtlCol="0" anchor="t">
            <a:spAutoFit/>
          </a:bodyPr>
          <a:lstStyle/>
          <a:p>
            <a:pPr algn="ctr">
              <a:lnSpc>
                <a:spcPts val="3283"/>
              </a:lnSpc>
            </a:pPr>
            <a:r>
              <a:rPr lang="en-US" dirty="0">
                <a:solidFill>
                  <a:srgbClr val="000000"/>
                </a:solidFill>
                <a:latin typeface="Canva Sans Bold"/>
              </a:rPr>
              <a:t>5/3/2023</a:t>
            </a:r>
          </a:p>
        </p:txBody>
      </p:sp>
      <p:sp>
        <p:nvSpPr>
          <p:cNvPr id="11" name="TextBox 10">
            <a:extLst>
              <a:ext uri="{FF2B5EF4-FFF2-40B4-BE49-F238E27FC236}">
                <a16:creationId xmlns:a16="http://schemas.microsoft.com/office/drawing/2014/main" id="{15AF1D94-9681-44F6-3300-BE3EFB161A33}"/>
              </a:ext>
            </a:extLst>
          </p:cNvPr>
          <p:cNvSpPr txBox="1"/>
          <p:nvPr/>
        </p:nvSpPr>
        <p:spPr>
          <a:xfrm flipH="1">
            <a:off x="2765914" y="9735753"/>
            <a:ext cx="9079721" cy="369332"/>
          </a:xfrm>
          <a:prstGeom prst="rect">
            <a:avLst/>
          </a:prstGeom>
          <a:noFill/>
        </p:spPr>
        <p:txBody>
          <a:bodyPr wrap="square" rtlCol="0">
            <a:spAutoFit/>
          </a:bodyPr>
          <a:lstStyle/>
          <a:p>
            <a:pPr algn="l"/>
            <a:r>
              <a:rPr lang="en-GB" dirty="0">
                <a:latin typeface="Cambria" panose="02040503050406030204" pitchFamily="18" charset="0"/>
                <a:ea typeface="Cambria" panose="02040503050406030204" pitchFamily="18" charset="0"/>
              </a:rPr>
              <a:t>Accessing DOM Elements using </a:t>
            </a:r>
            <a:r>
              <a:rPr lang="en-GB" dirty="0" err="1">
                <a:latin typeface="Cambria" panose="02040503050406030204" pitchFamily="18" charset="0"/>
                <a:ea typeface="Cambria" panose="02040503050406030204" pitchFamily="18" charset="0"/>
              </a:rPr>
              <a:t>Jquery</a:t>
            </a:r>
            <a:r>
              <a:rPr lang="en-GB" dirty="0">
                <a:latin typeface="Cambria" panose="02040503050406030204" pitchFamily="18" charset="0"/>
                <a:ea typeface="Cambria" panose="02040503050406030204" pitchFamily="18" charset="0"/>
              </a:rPr>
              <a:t> Objects/21UCU403-Object oriented programming </a:t>
            </a:r>
            <a:endParaRPr lang="en-US" dirty="0">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367C2ABC-09EF-4832-A74B-4F15D9AEB94C}"/>
              </a:ext>
            </a:extLst>
          </p:cNvPr>
          <p:cNvSpPr/>
          <p:nvPr/>
        </p:nvSpPr>
        <p:spPr>
          <a:xfrm>
            <a:off x="1028699" y="2753045"/>
            <a:ext cx="14151783" cy="5509200"/>
          </a:xfrm>
          <a:prstGeom prst="rect">
            <a:avLst/>
          </a:prstGeom>
        </p:spPr>
        <p:txBody>
          <a:bodyPr wrap="square">
            <a:spAutoFit/>
          </a:bodyPr>
          <a:lstStyle/>
          <a:p>
            <a:pPr marL="457200" indent="-457200">
              <a:buFont typeface="Arial" panose="020B0604020202020204" pitchFamily="34" charset="0"/>
              <a:buChar char="•"/>
            </a:pPr>
            <a:r>
              <a:rPr lang="en-US" sz="3200" dirty="0">
                <a:solidFill>
                  <a:srgbClr val="333333"/>
                </a:solidFill>
                <a:latin typeface="Cambria" panose="02040503050406030204" pitchFamily="18" charset="0"/>
                <a:ea typeface="Cambria" panose="02040503050406030204" pitchFamily="18" charset="0"/>
              </a:rPr>
              <a:t>A jQuery object is an array-like wrapper around one or more DOM elements.</a:t>
            </a:r>
          </a:p>
          <a:p>
            <a:pPr marL="457200" indent="-457200">
              <a:buFont typeface="Arial" panose="020B0604020202020204" pitchFamily="34" charset="0"/>
              <a:buChar char="•"/>
            </a:pPr>
            <a:endParaRPr lang="en-US" sz="3200" dirty="0">
              <a:solidFill>
                <a:srgbClr val="333333"/>
              </a:solidFill>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3200" dirty="0">
                <a:solidFill>
                  <a:srgbClr val="333333"/>
                </a:solidFill>
                <a:latin typeface="Cambria" panose="02040503050406030204" pitchFamily="18" charset="0"/>
                <a:ea typeface="Cambria" panose="02040503050406030204" pitchFamily="18" charset="0"/>
              </a:rPr>
              <a:t>The $ Symbol  is used to access jQuery methods and functions.</a:t>
            </a:r>
          </a:p>
          <a:p>
            <a:pPr marL="457200" indent="-457200">
              <a:buFont typeface="Arial" panose="020B0604020202020204" pitchFamily="34" charset="0"/>
              <a:buChar char="•"/>
            </a:pPr>
            <a:endParaRPr lang="en-US" sz="3200" dirty="0">
              <a:solidFill>
                <a:srgbClr val="333333"/>
              </a:solidFill>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3200" dirty="0">
                <a:solidFill>
                  <a:srgbClr val="333333"/>
                </a:solidFill>
                <a:latin typeface="Cambria" panose="02040503050406030204" pitchFamily="18" charset="0"/>
                <a:ea typeface="Cambria" panose="02040503050406030204" pitchFamily="18" charset="0"/>
              </a:rPr>
              <a:t>jQuery provides several methods for  accessing DOM elements, including $(), find(), children(), parent().</a:t>
            </a:r>
          </a:p>
          <a:p>
            <a:pPr marL="457200" indent="-457200">
              <a:buFont typeface="Arial" panose="020B0604020202020204" pitchFamily="34" charset="0"/>
              <a:buChar char="•"/>
            </a:pPr>
            <a:endParaRPr lang="en-US" sz="3200" dirty="0">
              <a:solidFill>
                <a:srgbClr val="333333"/>
              </a:solidFill>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3200" dirty="0">
                <a:solidFill>
                  <a:srgbClr val="333333"/>
                </a:solidFill>
                <a:latin typeface="Cambria" panose="02040503050406030204" pitchFamily="18" charset="0"/>
                <a:ea typeface="Cambria" panose="02040503050406030204" pitchFamily="18" charset="0"/>
              </a:rPr>
              <a:t>The $(document).ready() function is used to ensure that the DOM is fully loaded before executing jQuery code.</a:t>
            </a:r>
          </a:p>
          <a:p>
            <a:pPr marL="457200" indent="-457200">
              <a:buFont typeface="Arial" panose="020B0604020202020204" pitchFamily="34" charset="0"/>
              <a:buChar char="•"/>
            </a:pPr>
            <a:endParaRPr lang="en-US" sz="3200" dirty="0">
              <a:solidFill>
                <a:srgbClr val="333333"/>
              </a:solidFill>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endParaRPr lang="en-US" sz="3200" dirty="0">
              <a:solidFill>
                <a:srgbClr val="333333"/>
              </a:solidFill>
              <a:latin typeface="Cambria" panose="02040503050406030204" pitchFamily="18" charset="0"/>
              <a:ea typeface="Cambria" panose="020405030504060302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76250" y="409575"/>
            <a:ext cx="1590675" cy="933450"/>
            <a:chOff x="0" y="0"/>
            <a:chExt cx="2120900" cy="1244600"/>
          </a:xfrm>
        </p:grpSpPr>
        <p:sp>
          <p:nvSpPr>
            <p:cNvPr id="3" name="Freeform 3"/>
            <p:cNvSpPr/>
            <p:nvPr/>
          </p:nvSpPr>
          <p:spPr>
            <a:xfrm>
              <a:off x="0" y="0"/>
              <a:ext cx="2120900" cy="1244600"/>
            </a:xfrm>
            <a:custGeom>
              <a:avLst/>
              <a:gdLst/>
              <a:ahLst/>
              <a:cxnLst/>
              <a:rect l="l" t="t" r="r" b="b"/>
              <a:pathLst>
                <a:path w="2120900" h="1244600">
                  <a:moveTo>
                    <a:pt x="0" y="0"/>
                  </a:moveTo>
                  <a:lnTo>
                    <a:pt x="0" y="1244600"/>
                  </a:lnTo>
                  <a:lnTo>
                    <a:pt x="2120900" y="1244600"/>
                  </a:lnTo>
                  <a:lnTo>
                    <a:pt x="2120900" y="0"/>
                  </a:lnTo>
                  <a:close/>
                </a:path>
              </a:pathLst>
            </a:custGeom>
            <a:blipFill>
              <a:blip r:embed="rId2"/>
              <a:stretch>
                <a:fillRect/>
              </a:stretch>
            </a:blipFill>
          </p:spPr>
        </p:sp>
      </p:grpSp>
      <p:grpSp>
        <p:nvGrpSpPr>
          <p:cNvPr id="4" name="Group 4"/>
          <p:cNvGrpSpPr>
            <a:grpSpLocks noChangeAspect="1"/>
          </p:cNvGrpSpPr>
          <p:nvPr/>
        </p:nvGrpSpPr>
        <p:grpSpPr>
          <a:xfrm>
            <a:off x="16706850" y="276225"/>
            <a:ext cx="1323975" cy="1257300"/>
            <a:chOff x="0" y="0"/>
            <a:chExt cx="1765300" cy="1676400"/>
          </a:xfrm>
        </p:grpSpPr>
        <p:sp>
          <p:nvSpPr>
            <p:cNvPr id="5" name="Freeform 5"/>
            <p:cNvSpPr/>
            <p:nvPr/>
          </p:nvSpPr>
          <p:spPr>
            <a:xfrm>
              <a:off x="0" y="0"/>
              <a:ext cx="1765300" cy="1676400"/>
            </a:xfrm>
            <a:custGeom>
              <a:avLst/>
              <a:gdLst/>
              <a:ahLst/>
              <a:cxnLst/>
              <a:rect l="l" t="t" r="r" b="b"/>
              <a:pathLst>
                <a:path w="1765300" h="1676400">
                  <a:moveTo>
                    <a:pt x="0" y="0"/>
                  </a:moveTo>
                  <a:lnTo>
                    <a:pt x="0" y="1676400"/>
                  </a:lnTo>
                  <a:lnTo>
                    <a:pt x="1765300" y="1676400"/>
                  </a:lnTo>
                  <a:lnTo>
                    <a:pt x="1765300" y="0"/>
                  </a:lnTo>
                  <a:close/>
                </a:path>
              </a:pathLst>
            </a:custGeom>
            <a:blipFill>
              <a:blip r:embed="rId3"/>
              <a:stretch>
                <a:fillRect/>
              </a:stretch>
            </a:blip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3503" y="2260597"/>
            <a:ext cx="11023597" cy="8089897"/>
          </a:xfrm>
          <a:prstGeom prst="rect">
            <a:avLst/>
          </a:prstGeom>
        </p:spPr>
      </p:pic>
      <p:sp>
        <p:nvSpPr>
          <p:cNvPr id="8" name="TextBox 8"/>
          <p:cNvSpPr txBox="1"/>
          <p:nvPr/>
        </p:nvSpPr>
        <p:spPr>
          <a:xfrm>
            <a:off x="1234452" y="2193922"/>
            <a:ext cx="15819096" cy="8909875"/>
          </a:xfrm>
          <a:prstGeom prst="rect">
            <a:avLst/>
          </a:prstGeom>
        </p:spPr>
        <p:txBody>
          <a:bodyPr lIns="0" tIns="0" rIns="0" bIns="0" rtlCol="0" anchor="t">
            <a:spAutoFit/>
          </a:bodyPr>
          <a:lstStyle/>
          <a:p>
            <a:pPr marL="766785" lvl="1" indent="-383392" algn="just">
              <a:lnSpc>
                <a:spcPts val="4972"/>
              </a:lnSpc>
              <a:buFont typeface="Arial"/>
              <a:buChar char="•"/>
            </a:pPr>
            <a:r>
              <a:rPr lang="en-US" sz="3200" dirty="0">
                <a:solidFill>
                  <a:srgbClr val="000000"/>
                </a:solidFill>
                <a:latin typeface="Cambria" panose="02040503050406030204" pitchFamily="18" charset="0"/>
                <a:ea typeface="Cambria" panose="02040503050406030204" pitchFamily="18" charset="0"/>
              </a:rPr>
              <a:t>jQuery objects are created using the $ function followed by the selector string. </a:t>
            </a:r>
          </a:p>
          <a:p>
            <a:pPr marL="383393" lvl="1" algn="just">
              <a:lnSpc>
                <a:spcPts val="4972"/>
              </a:lnSpc>
            </a:pPr>
            <a:r>
              <a:rPr lang="en-US" sz="3200" dirty="0">
                <a:solidFill>
                  <a:srgbClr val="000000"/>
                </a:solidFill>
                <a:latin typeface="Cambria" panose="02040503050406030204" pitchFamily="18" charset="0"/>
                <a:ea typeface="Cambria" panose="02040503050406030204" pitchFamily="18" charset="0"/>
              </a:rPr>
              <a:t>		</a:t>
            </a:r>
          </a:p>
          <a:p>
            <a:pPr marL="383393" lvl="1" algn="just">
              <a:lnSpc>
                <a:spcPts val="4972"/>
              </a:lnSpc>
            </a:pPr>
            <a:r>
              <a:rPr lang="en-US" sz="3200" dirty="0">
                <a:solidFill>
                  <a:srgbClr val="000000"/>
                </a:solidFill>
                <a:latin typeface="Cambria" panose="02040503050406030204" pitchFamily="18" charset="0"/>
                <a:ea typeface="Cambria" panose="02040503050406030204" pitchFamily="18" charset="0"/>
              </a:rPr>
              <a:t>		</a:t>
            </a:r>
            <a:r>
              <a:rPr lang="en-US" sz="3200" b="1" dirty="0">
                <a:solidFill>
                  <a:srgbClr val="000000"/>
                </a:solidFill>
                <a:latin typeface="Cambria" panose="02040503050406030204" pitchFamily="18" charset="0"/>
                <a:ea typeface="Cambria" panose="02040503050406030204" pitchFamily="18" charset="0"/>
              </a:rPr>
              <a:t>For example: </a:t>
            </a:r>
            <a:r>
              <a:rPr lang="en-US" sz="3200" dirty="0">
                <a:solidFill>
                  <a:srgbClr val="000000"/>
                </a:solidFill>
                <a:latin typeface="Cambria" panose="02040503050406030204" pitchFamily="18" charset="0"/>
                <a:ea typeface="Cambria" panose="02040503050406030204" pitchFamily="18" charset="0"/>
              </a:rPr>
              <a:t>var $</a:t>
            </a:r>
            <a:r>
              <a:rPr lang="en-US" sz="3200" dirty="0" err="1">
                <a:solidFill>
                  <a:srgbClr val="000000"/>
                </a:solidFill>
                <a:latin typeface="Cambria" panose="02040503050406030204" pitchFamily="18" charset="0"/>
                <a:ea typeface="Cambria" panose="02040503050406030204" pitchFamily="18" charset="0"/>
              </a:rPr>
              <a:t>myElement</a:t>
            </a:r>
            <a:r>
              <a:rPr lang="en-US" sz="3200" dirty="0">
                <a:solidFill>
                  <a:srgbClr val="000000"/>
                </a:solidFill>
                <a:latin typeface="Cambria" panose="02040503050406030204" pitchFamily="18" charset="0"/>
                <a:ea typeface="Cambria" panose="02040503050406030204" pitchFamily="18" charset="0"/>
              </a:rPr>
              <a:t> = $('#my-element');</a:t>
            </a:r>
          </a:p>
          <a:p>
            <a:pPr marL="766785" lvl="1" indent="-383392" algn="just">
              <a:lnSpc>
                <a:spcPts val="4972"/>
              </a:lnSpc>
              <a:buFont typeface="Arial"/>
              <a:buChar char="•"/>
            </a:pPr>
            <a:endParaRPr lang="en-US" sz="3200" dirty="0">
              <a:solidFill>
                <a:srgbClr val="000000"/>
              </a:solidFill>
              <a:latin typeface="Cambria" panose="02040503050406030204" pitchFamily="18" charset="0"/>
              <a:ea typeface="Cambria" panose="02040503050406030204" pitchFamily="18" charset="0"/>
            </a:endParaRPr>
          </a:p>
          <a:p>
            <a:pPr marL="766785" lvl="1" indent="-383392" algn="just">
              <a:lnSpc>
                <a:spcPts val="4972"/>
              </a:lnSpc>
              <a:buFont typeface="Arial"/>
              <a:buChar char="•"/>
            </a:pPr>
            <a:r>
              <a:rPr lang="en-US" sz="3200" dirty="0">
                <a:solidFill>
                  <a:srgbClr val="000000"/>
                </a:solidFill>
                <a:latin typeface="Cambria" panose="02040503050406030204" pitchFamily="18" charset="0"/>
                <a:ea typeface="Cambria" panose="02040503050406030204" pitchFamily="18" charset="0"/>
              </a:rPr>
              <a:t>To access the first element within a jQuery object, you can use the </a:t>
            </a:r>
            <a:r>
              <a:rPr lang="en-US" sz="3200" b="1" dirty="0">
                <a:solidFill>
                  <a:srgbClr val="000000"/>
                </a:solidFill>
                <a:latin typeface="Cambria" panose="02040503050406030204" pitchFamily="18" charset="0"/>
                <a:ea typeface="Cambria" panose="02040503050406030204" pitchFamily="18" charset="0"/>
              </a:rPr>
              <a:t>.first() method</a:t>
            </a:r>
            <a:r>
              <a:rPr lang="en-US" sz="3200" dirty="0">
                <a:solidFill>
                  <a:srgbClr val="000000"/>
                </a:solidFill>
                <a:latin typeface="Cambria" panose="02040503050406030204" pitchFamily="18" charset="0"/>
                <a:ea typeface="Cambria" panose="02040503050406030204" pitchFamily="18" charset="0"/>
              </a:rPr>
              <a:t>. </a:t>
            </a:r>
          </a:p>
          <a:p>
            <a:pPr marL="383393" lvl="1" algn="just">
              <a:lnSpc>
                <a:spcPts val="4972"/>
              </a:lnSpc>
            </a:pPr>
            <a:r>
              <a:rPr lang="en-US" sz="3200" dirty="0">
                <a:solidFill>
                  <a:srgbClr val="000000"/>
                </a:solidFill>
                <a:latin typeface="Cambria" panose="02040503050406030204" pitchFamily="18" charset="0"/>
                <a:ea typeface="Cambria" panose="02040503050406030204" pitchFamily="18" charset="0"/>
              </a:rPr>
              <a:t>		</a:t>
            </a:r>
          </a:p>
          <a:p>
            <a:pPr marL="383393" lvl="1" algn="just">
              <a:lnSpc>
                <a:spcPts val="4972"/>
              </a:lnSpc>
            </a:pPr>
            <a:r>
              <a:rPr lang="en-US" sz="3200" dirty="0">
                <a:solidFill>
                  <a:srgbClr val="000000"/>
                </a:solidFill>
                <a:latin typeface="Cambria" panose="02040503050406030204" pitchFamily="18" charset="0"/>
                <a:ea typeface="Cambria" panose="02040503050406030204" pitchFamily="18" charset="0"/>
              </a:rPr>
              <a:t>		</a:t>
            </a:r>
            <a:r>
              <a:rPr lang="en-US" sz="3200" b="1" dirty="0">
                <a:solidFill>
                  <a:srgbClr val="000000"/>
                </a:solidFill>
                <a:latin typeface="Cambria" panose="02040503050406030204" pitchFamily="18" charset="0"/>
                <a:ea typeface="Cambria" panose="02040503050406030204" pitchFamily="18" charset="0"/>
              </a:rPr>
              <a:t>For example: </a:t>
            </a:r>
            <a:r>
              <a:rPr lang="en-US" sz="3200" dirty="0">
                <a:solidFill>
                  <a:srgbClr val="000000"/>
                </a:solidFill>
                <a:latin typeface="Cambria" panose="02040503050406030204" pitchFamily="18" charset="0"/>
                <a:ea typeface="Cambria" panose="02040503050406030204" pitchFamily="18" charset="0"/>
              </a:rPr>
              <a:t>$</a:t>
            </a:r>
            <a:r>
              <a:rPr lang="en-US" sz="3200" dirty="0" err="1">
                <a:solidFill>
                  <a:srgbClr val="000000"/>
                </a:solidFill>
                <a:latin typeface="Cambria" panose="02040503050406030204" pitchFamily="18" charset="0"/>
                <a:ea typeface="Cambria" panose="02040503050406030204" pitchFamily="18" charset="0"/>
              </a:rPr>
              <a:t>myElement.first</a:t>
            </a:r>
            <a:r>
              <a:rPr lang="en-US" sz="3200" dirty="0">
                <a:solidFill>
                  <a:srgbClr val="000000"/>
                </a:solidFill>
                <a:latin typeface="Cambria" panose="02040503050406030204" pitchFamily="18" charset="0"/>
                <a:ea typeface="Cambria" panose="02040503050406030204" pitchFamily="18" charset="0"/>
              </a:rPr>
              <a:t>() will give you the first element in the set.</a:t>
            </a:r>
          </a:p>
          <a:p>
            <a:pPr marL="766785" lvl="1" indent="-383392" algn="just">
              <a:lnSpc>
                <a:spcPts val="4972"/>
              </a:lnSpc>
              <a:buFont typeface="Arial"/>
              <a:buChar char="•"/>
            </a:pPr>
            <a:endParaRPr lang="en-US" sz="3200" dirty="0">
              <a:solidFill>
                <a:srgbClr val="000000"/>
              </a:solidFill>
              <a:latin typeface="Cambria" panose="02040503050406030204" pitchFamily="18" charset="0"/>
              <a:ea typeface="Cambria" panose="02040503050406030204" pitchFamily="18" charset="0"/>
            </a:endParaRPr>
          </a:p>
          <a:p>
            <a:pPr marL="766785" lvl="1" indent="-383392" algn="just">
              <a:lnSpc>
                <a:spcPts val="4972"/>
              </a:lnSpc>
              <a:buFont typeface="Arial"/>
              <a:buChar char="•"/>
            </a:pPr>
            <a:r>
              <a:rPr lang="en-US" sz="3200" dirty="0">
                <a:solidFill>
                  <a:srgbClr val="000000"/>
                </a:solidFill>
                <a:latin typeface="Cambria" panose="02040503050406030204" pitchFamily="18" charset="0"/>
                <a:ea typeface="Cambria" panose="02040503050406030204" pitchFamily="18" charset="0"/>
              </a:rPr>
              <a:t>To access the last element within a jQuery object, you can use the </a:t>
            </a:r>
            <a:r>
              <a:rPr lang="en-US" sz="3200" b="1" dirty="0">
                <a:solidFill>
                  <a:srgbClr val="000000"/>
                </a:solidFill>
                <a:latin typeface="Cambria" panose="02040503050406030204" pitchFamily="18" charset="0"/>
                <a:ea typeface="Cambria" panose="02040503050406030204" pitchFamily="18" charset="0"/>
              </a:rPr>
              <a:t>.last() method</a:t>
            </a:r>
            <a:r>
              <a:rPr lang="en-US" sz="3200" dirty="0">
                <a:solidFill>
                  <a:srgbClr val="000000"/>
                </a:solidFill>
                <a:latin typeface="Cambria" panose="02040503050406030204" pitchFamily="18" charset="0"/>
                <a:ea typeface="Cambria" panose="02040503050406030204" pitchFamily="18" charset="0"/>
              </a:rPr>
              <a:t>. </a:t>
            </a:r>
          </a:p>
          <a:p>
            <a:pPr marL="383393" lvl="1" algn="just">
              <a:lnSpc>
                <a:spcPts val="4972"/>
              </a:lnSpc>
            </a:pPr>
            <a:r>
              <a:rPr lang="en-US" sz="3200" dirty="0">
                <a:solidFill>
                  <a:srgbClr val="000000"/>
                </a:solidFill>
                <a:latin typeface="Cambria" panose="02040503050406030204" pitchFamily="18" charset="0"/>
                <a:ea typeface="Cambria" panose="02040503050406030204" pitchFamily="18" charset="0"/>
              </a:rPr>
              <a:t>		</a:t>
            </a:r>
          </a:p>
          <a:p>
            <a:pPr marL="383393" lvl="1" algn="just">
              <a:lnSpc>
                <a:spcPts val="4972"/>
              </a:lnSpc>
            </a:pPr>
            <a:r>
              <a:rPr lang="en-US" sz="3200" dirty="0">
                <a:solidFill>
                  <a:srgbClr val="000000"/>
                </a:solidFill>
                <a:latin typeface="Cambria" panose="02040503050406030204" pitchFamily="18" charset="0"/>
                <a:ea typeface="Cambria" panose="02040503050406030204" pitchFamily="18" charset="0"/>
              </a:rPr>
              <a:t>		</a:t>
            </a:r>
            <a:r>
              <a:rPr lang="en-US" sz="3200" b="1" dirty="0">
                <a:solidFill>
                  <a:srgbClr val="000000"/>
                </a:solidFill>
                <a:latin typeface="Cambria" panose="02040503050406030204" pitchFamily="18" charset="0"/>
                <a:ea typeface="Cambria" panose="02040503050406030204" pitchFamily="18" charset="0"/>
              </a:rPr>
              <a:t>For example: </a:t>
            </a:r>
            <a:r>
              <a:rPr lang="en-US" sz="3200" dirty="0">
                <a:solidFill>
                  <a:srgbClr val="000000"/>
                </a:solidFill>
                <a:latin typeface="Cambria" panose="02040503050406030204" pitchFamily="18" charset="0"/>
                <a:ea typeface="Cambria" panose="02040503050406030204" pitchFamily="18" charset="0"/>
              </a:rPr>
              <a:t>$</a:t>
            </a:r>
            <a:r>
              <a:rPr lang="en-US" sz="3200" dirty="0" err="1">
                <a:solidFill>
                  <a:srgbClr val="000000"/>
                </a:solidFill>
                <a:latin typeface="Cambria" panose="02040503050406030204" pitchFamily="18" charset="0"/>
                <a:ea typeface="Cambria" panose="02040503050406030204" pitchFamily="18" charset="0"/>
              </a:rPr>
              <a:t>myElement.last</a:t>
            </a:r>
            <a:r>
              <a:rPr lang="en-US" sz="3200" dirty="0">
                <a:solidFill>
                  <a:srgbClr val="000000"/>
                </a:solidFill>
                <a:latin typeface="Cambria" panose="02040503050406030204" pitchFamily="18" charset="0"/>
                <a:ea typeface="Cambria" panose="02040503050406030204" pitchFamily="18" charset="0"/>
              </a:rPr>
              <a:t>() will give you the last element in the set.</a:t>
            </a:r>
          </a:p>
          <a:p>
            <a:pPr marL="766785" lvl="1" indent="-383392" algn="just">
              <a:lnSpc>
                <a:spcPts val="4972"/>
              </a:lnSpc>
              <a:buFont typeface="Arial"/>
              <a:buChar char="•"/>
            </a:pPr>
            <a:endParaRPr lang="en-US" sz="3200" dirty="0">
              <a:solidFill>
                <a:srgbClr val="000000"/>
              </a:solidFill>
              <a:latin typeface="Cambria" panose="02040503050406030204" pitchFamily="18" charset="0"/>
              <a:ea typeface="Cambria" panose="02040503050406030204" pitchFamily="18" charset="0"/>
            </a:endParaRPr>
          </a:p>
          <a:p>
            <a:pPr marL="766785" lvl="1" indent="-383392" algn="just">
              <a:lnSpc>
                <a:spcPts val="4972"/>
              </a:lnSpc>
              <a:buFont typeface="Arial"/>
              <a:buChar char="•"/>
            </a:pPr>
            <a:endParaRPr lang="en-US" sz="3200" dirty="0">
              <a:solidFill>
                <a:srgbClr val="000000"/>
              </a:solidFill>
              <a:latin typeface="Cambria" panose="02040503050406030204" pitchFamily="18" charset="0"/>
              <a:ea typeface="Cambria" panose="02040503050406030204" pitchFamily="18" charset="0"/>
            </a:endParaRPr>
          </a:p>
          <a:p>
            <a:pPr marL="766785" lvl="1" indent="-383392" algn="just">
              <a:lnSpc>
                <a:spcPts val="4972"/>
              </a:lnSpc>
              <a:buFont typeface="Arial"/>
              <a:buChar char="•"/>
            </a:pPr>
            <a:endParaRPr lang="en-US" sz="3200" dirty="0">
              <a:solidFill>
                <a:srgbClr val="000000"/>
              </a:solidFill>
              <a:latin typeface="Cambria" panose="02040503050406030204" pitchFamily="18" charset="0"/>
              <a:ea typeface="Cambria" panose="02040503050406030204" pitchFamily="18" charset="0"/>
            </a:endParaRPr>
          </a:p>
        </p:txBody>
      </p:sp>
      <p:sp>
        <p:nvSpPr>
          <p:cNvPr id="9" name="TextBox 9"/>
          <p:cNvSpPr txBox="1"/>
          <p:nvPr/>
        </p:nvSpPr>
        <p:spPr>
          <a:xfrm>
            <a:off x="376237" y="9593201"/>
            <a:ext cx="1257301" cy="456472"/>
          </a:xfrm>
          <a:prstGeom prst="rect">
            <a:avLst/>
          </a:prstGeom>
        </p:spPr>
        <p:txBody>
          <a:bodyPr wrap="square" lIns="0" tIns="0" rIns="0" bIns="0" rtlCol="0" anchor="t">
            <a:spAutoFit/>
          </a:bodyPr>
          <a:lstStyle/>
          <a:p>
            <a:pPr algn="ctr">
              <a:lnSpc>
                <a:spcPts val="4168"/>
              </a:lnSpc>
            </a:pPr>
            <a:r>
              <a:rPr lang="en-US" dirty="0">
                <a:solidFill>
                  <a:srgbClr val="000000"/>
                </a:solidFill>
                <a:latin typeface="Cambria" panose="02040503050406030204" pitchFamily="18" charset="0"/>
                <a:ea typeface="Cambria" panose="02040503050406030204" pitchFamily="18" charset="0"/>
              </a:rPr>
              <a:t>5/3/2023</a:t>
            </a:r>
          </a:p>
        </p:txBody>
      </p:sp>
      <p:sp>
        <p:nvSpPr>
          <p:cNvPr id="10" name="TextBox 9">
            <a:extLst>
              <a:ext uri="{FF2B5EF4-FFF2-40B4-BE49-F238E27FC236}">
                <a16:creationId xmlns:a16="http://schemas.microsoft.com/office/drawing/2014/main" id="{37BA4B26-9E97-9753-3D01-255C47122FE1}"/>
              </a:ext>
            </a:extLst>
          </p:cNvPr>
          <p:cNvSpPr txBox="1"/>
          <p:nvPr/>
        </p:nvSpPr>
        <p:spPr>
          <a:xfrm>
            <a:off x="8201025" y="4271962"/>
            <a:ext cx="1828800" cy="1828800"/>
          </a:xfrm>
          <a:prstGeom prst="rect">
            <a:avLst/>
          </a:prstGeom>
          <a:noFill/>
        </p:spPr>
        <p:txBody>
          <a:bodyPr wrap="square" rtlCol="0">
            <a:spAutoFit/>
          </a:bodyPr>
          <a:lstStyle/>
          <a:p>
            <a:pPr algn="l"/>
            <a:endParaRPr lang="en-US" dirty="0"/>
          </a:p>
        </p:txBody>
      </p:sp>
      <p:sp>
        <p:nvSpPr>
          <p:cNvPr id="12" name="TextBox 11">
            <a:extLst>
              <a:ext uri="{FF2B5EF4-FFF2-40B4-BE49-F238E27FC236}">
                <a16:creationId xmlns:a16="http://schemas.microsoft.com/office/drawing/2014/main" id="{1E6DD9AD-6380-98E3-D27E-0ABCDE2517A5}"/>
              </a:ext>
            </a:extLst>
          </p:cNvPr>
          <p:cNvSpPr txBox="1"/>
          <p:nvPr/>
        </p:nvSpPr>
        <p:spPr>
          <a:xfrm flipH="1">
            <a:off x="1828800" y="9692759"/>
            <a:ext cx="9744078" cy="369332"/>
          </a:xfrm>
          <a:prstGeom prst="rect">
            <a:avLst/>
          </a:prstGeom>
          <a:noFill/>
        </p:spPr>
        <p:txBody>
          <a:bodyPr wrap="square" rtlCol="0">
            <a:spAutoFit/>
          </a:bodyPr>
          <a:lstStyle/>
          <a:p>
            <a:pPr algn="l"/>
            <a:r>
              <a:rPr lang="en-GB" dirty="0">
                <a:latin typeface="Cambria" panose="02040503050406030204" pitchFamily="18" charset="0"/>
                <a:ea typeface="Cambria" panose="02040503050406030204" pitchFamily="18" charset="0"/>
              </a:rPr>
              <a:t>Accessing DOM Elements using </a:t>
            </a:r>
            <a:r>
              <a:rPr lang="en-GB" dirty="0" err="1">
                <a:latin typeface="Cambria" panose="02040503050406030204" pitchFamily="18" charset="0"/>
                <a:ea typeface="Cambria" panose="02040503050406030204" pitchFamily="18" charset="0"/>
              </a:rPr>
              <a:t>jquery</a:t>
            </a:r>
            <a:r>
              <a:rPr lang="en-GB" dirty="0">
                <a:latin typeface="Cambria" panose="02040503050406030204" pitchFamily="18" charset="0"/>
                <a:ea typeface="Cambria" panose="02040503050406030204" pitchFamily="18" charset="0"/>
              </a:rPr>
              <a:t> Objects/21UCU403-Object oriented programming </a:t>
            </a:r>
            <a:endParaRPr lang="en-US"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5C86186A-8302-1805-6C9B-1205DF990097}"/>
              </a:ext>
            </a:extLst>
          </p:cNvPr>
          <p:cNvSpPr txBox="1"/>
          <p:nvPr/>
        </p:nvSpPr>
        <p:spPr>
          <a:xfrm flipH="1">
            <a:off x="6521436" y="14511977"/>
            <a:ext cx="9744078" cy="369332"/>
          </a:xfrm>
          <a:prstGeom prst="rect">
            <a:avLst/>
          </a:prstGeom>
          <a:noFill/>
        </p:spPr>
        <p:txBody>
          <a:bodyPr wrap="square" rtlCol="0">
            <a:spAutoFit/>
          </a:bodyPr>
          <a:lstStyle/>
          <a:p>
            <a:pPr algn="l"/>
            <a:r>
              <a:rPr lang="en-GB" dirty="0"/>
              <a:t>Accessing DOM Elements using </a:t>
            </a:r>
            <a:r>
              <a:rPr lang="en-GB" dirty="0" err="1"/>
              <a:t>Jquery</a:t>
            </a:r>
            <a:r>
              <a:rPr lang="en-GB" dirty="0"/>
              <a:t> Objects/21UCU403-Object oriented programming </a:t>
            </a:r>
            <a:endParaRPr lang="en-US" dirty="0"/>
          </a:p>
        </p:txBody>
      </p:sp>
      <p:sp>
        <p:nvSpPr>
          <p:cNvPr id="13" name="TextBox 9">
            <a:extLst>
              <a:ext uri="{FF2B5EF4-FFF2-40B4-BE49-F238E27FC236}">
                <a16:creationId xmlns:a16="http://schemas.microsoft.com/office/drawing/2014/main" id="{ABE94705-DF03-451D-8EB7-29AD26F2C0F1}"/>
              </a:ext>
            </a:extLst>
          </p:cNvPr>
          <p:cNvSpPr txBox="1"/>
          <p:nvPr/>
        </p:nvSpPr>
        <p:spPr>
          <a:xfrm>
            <a:off x="2743200" y="836434"/>
            <a:ext cx="12532534" cy="666849"/>
          </a:xfrm>
          <a:prstGeom prst="rect">
            <a:avLst/>
          </a:prstGeom>
        </p:spPr>
        <p:txBody>
          <a:bodyPr wrap="square" lIns="0" tIns="0" rIns="0" bIns="0" rtlCol="0" anchor="t">
            <a:spAutoFit/>
          </a:bodyPr>
          <a:lstStyle/>
          <a:p>
            <a:pPr algn="ctr">
              <a:lnSpc>
                <a:spcPts val="5708"/>
              </a:lnSpc>
            </a:pPr>
            <a:r>
              <a:rPr lang="en-US" sz="3600" dirty="0">
                <a:solidFill>
                  <a:srgbClr val="000000"/>
                </a:solidFill>
                <a:latin typeface="Lora Bold"/>
              </a:rPr>
              <a:t>Accessing DOM elements using jQuery Objects- Conti…..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76250" y="409575"/>
            <a:ext cx="1590675" cy="933450"/>
            <a:chOff x="0" y="0"/>
            <a:chExt cx="2120900" cy="1244600"/>
          </a:xfrm>
        </p:grpSpPr>
        <p:sp>
          <p:nvSpPr>
            <p:cNvPr id="3" name="Freeform 3"/>
            <p:cNvSpPr/>
            <p:nvPr/>
          </p:nvSpPr>
          <p:spPr>
            <a:xfrm>
              <a:off x="0" y="0"/>
              <a:ext cx="2120900" cy="1244600"/>
            </a:xfrm>
            <a:custGeom>
              <a:avLst/>
              <a:gdLst/>
              <a:ahLst/>
              <a:cxnLst/>
              <a:rect l="l" t="t" r="r" b="b"/>
              <a:pathLst>
                <a:path w="2120900" h="1244600">
                  <a:moveTo>
                    <a:pt x="0" y="0"/>
                  </a:moveTo>
                  <a:lnTo>
                    <a:pt x="0" y="1244600"/>
                  </a:lnTo>
                  <a:lnTo>
                    <a:pt x="2120900" y="1244600"/>
                  </a:lnTo>
                  <a:lnTo>
                    <a:pt x="2120900" y="0"/>
                  </a:lnTo>
                  <a:close/>
                </a:path>
              </a:pathLst>
            </a:custGeom>
            <a:blipFill>
              <a:blip r:embed="rId2"/>
              <a:stretch>
                <a:fillRect/>
              </a:stretch>
            </a:blipFill>
          </p:spPr>
        </p:sp>
      </p:grpSp>
      <p:grpSp>
        <p:nvGrpSpPr>
          <p:cNvPr id="4" name="Group 4"/>
          <p:cNvGrpSpPr>
            <a:grpSpLocks noChangeAspect="1"/>
          </p:cNvGrpSpPr>
          <p:nvPr/>
        </p:nvGrpSpPr>
        <p:grpSpPr>
          <a:xfrm>
            <a:off x="16706850" y="276225"/>
            <a:ext cx="1323975" cy="1257300"/>
            <a:chOff x="0" y="0"/>
            <a:chExt cx="1765300" cy="1676400"/>
          </a:xfrm>
        </p:grpSpPr>
        <p:sp>
          <p:nvSpPr>
            <p:cNvPr id="5" name="Freeform 5"/>
            <p:cNvSpPr/>
            <p:nvPr/>
          </p:nvSpPr>
          <p:spPr>
            <a:xfrm>
              <a:off x="0" y="0"/>
              <a:ext cx="1765300" cy="1676400"/>
            </a:xfrm>
            <a:custGeom>
              <a:avLst/>
              <a:gdLst/>
              <a:ahLst/>
              <a:cxnLst/>
              <a:rect l="l" t="t" r="r" b="b"/>
              <a:pathLst>
                <a:path w="1765300" h="1676400">
                  <a:moveTo>
                    <a:pt x="0" y="0"/>
                  </a:moveTo>
                  <a:lnTo>
                    <a:pt x="0" y="1676400"/>
                  </a:lnTo>
                  <a:lnTo>
                    <a:pt x="1765300" y="1676400"/>
                  </a:lnTo>
                  <a:lnTo>
                    <a:pt x="1765300" y="0"/>
                  </a:lnTo>
                  <a:close/>
                </a:path>
              </a:pathLst>
            </a:custGeom>
            <a:blipFill>
              <a:blip r:embed="rId3"/>
              <a:stretch>
                <a:fillRect/>
              </a:stretch>
            </a:blip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42950" y="2001017"/>
            <a:ext cx="53837" cy="725728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9591675"/>
            <a:ext cx="9944100" cy="695325"/>
          </a:xfrm>
          <a:prstGeom prst="rect">
            <a:avLst/>
          </a:prstGeom>
        </p:spPr>
      </p:pic>
      <p:sp>
        <p:nvSpPr>
          <p:cNvPr id="9" name="TextBox 9"/>
          <p:cNvSpPr txBox="1"/>
          <p:nvPr/>
        </p:nvSpPr>
        <p:spPr>
          <a:xfrm>
            <a:off x="4919700" y="537527"/>
            <a:ext cx="8448601" cy="807144"/>
          </a:xfrm>
          <a:prstGeom prst="rect">
            <a:avLst/>
          </a:prstGeom>
        </p:spPr>
        <p:txBody>
          <a:bodyPr lIns="0" tIns="0" rIns="0" bIns="0" rtlCol="0" anchor="t">
            <a:spAutoFit/>
          </a:bodyPr>
          <a:lstStyle/>
          <a:p>
            <a:pPr algn="ctr">
              <a:lnSpc>
                <a:spcPts val="7279"/>
              </a:lnSpc>
            </a:pPr>
            <a:r>
              <a:rPr lang="en-US" sz="3600" b="1" dirty="0">
                <a:solidFill>
                  <a:srgbClr val="000000"/>
                </a:solidFill>
                <a:latin typeface="Cambria" panose="02040503050406030204" pitchFamily="18" charset="0"/>
                <a:ea typeface="Cambria" panose="02040503050406030204" pitchFamily="18" charset="0"/>
              </a:rPr>
              <a:t>JavaScript Event Handling </a:t>
            </a:r>
          </a:p>
        </p:txBody>
      </p:sp>
      <p:sp>
        <p:nvSpPr>
          <p:cNvPr id="10" name="TextBox 10"/>
          <p:cNvSpPr txBox="1"/>
          <p:nvPr/>
        </p:nvSpPr>
        <p:spPr>
          <a:xfrm>
            <a:off x="973529" y="2247900"/>
            <a:ext cx="15678150" cy="4421467"/>
          </a:xfrm>
          <a:prstGeom prst="rect">
            <a:avLst/>
          </a:prstGeom>
        </p:spPr>
        <p:txBody>
          <a:bodyPr lIns="0" tIns="0" rIns="0" bIns="0" rtlCol="0" anchor="t">
            <a:spAutoFit/>
          </a:bodyPr>
          <a:lstStyle/>
          <a:p>
            <a:pPr marL="842996" lvl="1" indent="-457200" algn="just">
              <a:lnSpc>
                <a:spcPts val="5003"/>
              </a:lnSpc>
              <a:buFont typeface="Arial" panose="020B0604020202020204" pitchFamily="34" charset="0"/>
              <a:buChar char="•"/>
            </a:pPr>
            <a:r>
              <a:rPr lang="en-US" sz="3200" dirty="0">
                <a:latin typeface="Cambria" panose="02040503050406030204" pitchFamily="18" charset="0"/>
                <a:ea typeface="Cambria" panose="02040503050406030204" pitchFamily="18" charset="0"/>
              </a:rPr>
              <a:t>The change in the state of an object is known as an </a:t>
            </a:r>
            <a:r>
              <a:rPr lang="en-US" sz="3200" b="1" dirty="0">
                <a:latin typeface="Cambria" panose="02040503050406030204" pitchFamily="18" charset="0"/>
                <a:ea typeface="Cambria" panose="02040503050406030204" pitchFamily="18" charset="0"/>
              </a:rPr>
              <a:t>Event</a:t>
            </a:r>
            <a:r>
              <a:rPr lang="en-US" sz="3200" dirty="0">
                <a:latin typeface="Cambria" panose="02040503050406030204" pitchFamily="18" charset="0"/>
                <a:ea typeface="Cambria" panose="02040503050406030204" pitchFamily="18" charset="0"/>
              </a:rPr>
              <a:t>.</a:t>
            </a:r>
          </a:p>
          <a:p>
            <a:pPr marL="842996" lvl="1" indent="-457200" algn="just">
              <a:lnSpc>
                <a:spcPts val="5003"/>
              </a:lnSpc>
              <a:buFont typeface="Arial" panose="020B0604020202020204" pitchFamily="34" charset="0"/>
              <a:buChar char="•"/>
            </a:pPr>
            <a:r>
              <a:rPr lang="en-US" sz="3200" dirty="0">
                <a:latin typeface="Cambria" panose="02040503050406030204" pitchFamily="18" charset="0"/>
                <a:ea typeface="Cambria" panose="02040503050406030204" pitchFamily="18" charset="0"/>
              </a:rPr>
              <a:t>Event Handling is the mechanism that controls the event and decides what should happen if an event occurs. This mechanism have the code which is known as event handler that is executed when an event occurs.</a:t>
            </a:r>
          </a:p>
          <a:p>
            <a:pPr marL="842996" lvl="1" indent="-457200" algn="just">
              <a:lnSpc>
                <a:spcPts val="5003"/>
              </a:lnSpc>
              <a:buFont typeface="Arial" panose="020B0604020202020204" pitchFamily="34" charset="0"/>
              <a:buChar char="•"/>
            </a:pPr>
            <a:r>
              <a:rPr lang="en-US" sz="3200" dirty="0">
                <a:latin typeface="Cambria" panose="02040503050406030204" pitchFamily="18" charset="0"/>
                <a:ea typeface="Cambria" panose="02040503050406030204" pitchFamily="18" charset="0"/>
              </a:rPr>
              <a:t>The process of reacting over the events is called </a:t>
            </a:r>
            <a:r>
              <a:rPr lang="en-US" sz="3200" b="1" dirty="0">
                <a:latin typeface="Cambria" panose="02040503050406030204" pitchFamily="18" charset="0"/>
                <a:ea typeface="Cambria" panose="02040503050406030204" pitchFamily="18" charset="0"/>
              </a:rPr>
              <a:t>Event Handling</a:t>
            </a:r>
            <a:r>
              <a:rPr lang="en-US" sz="3200" dirty="0">
                <a:latin typeface="Cambria" panose="02040503050406030204" pitchFamily="18" charset="0"/>
                <a:ea typeface="Cambria" panose="02040503050406030204" pitchFamily="18" charset="0"/>
              </a:rPr>
              <a:t>. Thus, is handles the HTML events </a:t>
            </a:r>
            <a:r>
              <a:rPr lang="en-US" sz="3200" b="1" dirty="0">
                <a:latin typeface="Cambria" panose="02040503050406030204" pitchFamily="18" charset="0"/>
                <a:ea typeface="Cambria" panose="02040503050406030204" pitchFamily="18" charset="0"/>
              </a:rPr>
              <a:t>Event Handlers</a:t>
            </a:r>
            <a:r>
              <a:rPr lang="en-US" sz="3200" dirty="0">
                <a:latin typeface="Cambria" panose="02040503050406030204" pitchFamily="18" charset="0"/>
                <a:ea typeface="Cambria" panose="02040503050406030204" pitchFamily="18" charset="0"/>
              </a:rPr>
              <a:t>.</a:t>
            </a:r>
          </a:p>
          <a:p>
            <a:pPr marL="842996" lvl="1" indent="-457200" algn="just">
              <a:lnSpc>
                <a:spcPts val="5003"/>
              </a:lnSpc>
              <a:buFont typeface="Arial" panose="020B0604020202020204" pitchFamily="34" charset="0"/>
              <a:buChar char="•"/>
            </a:pPr>
            <a:endParaRPr lang="en-US" sz="3200" dirty="0">
              <a:solidFill>
                <a:srgbClr val="000000"/>
              </a:solidFill>
              <a:latin typeface="Cambria" panose="02040503050406030204" pitchFamily="18" charset="0"/>
              <a:ea typeface="Cambria" panose="02040503050406030204" pitchFamily="18" charset="0"/>
            </a:endParaRPr>
          </a:p>
        </p:txBody>
      </p:sp>
      <p:sp>
        <p:nvSpPr>
          <p:cNvPr id="11" name="TextBox 11"/>
          <p:cNvSpPr txBox="1"/>
          <p:nvPr/>
        </p:nvSpPr>
        <p:spPr>
          <a:xfrm>
            <a:off x="216531" y="9724029"/>
            <a:ext cx="1160512" cy="456472"/>
          </a:xfrm>
          <a:prstGeom prst="rect">
            <a:avLst/>
          </a:prstGeom>
        </p:spPr>
        <p:txBody>
          <a:bodyPr wrap="square" lIns="0" tIns="0" rIns="0" bIns="0" rtlCol="0" anchor="t">
            <a:spAutoFit/>
          </a:bodyPr>
          <a:lstStyle/>
          <a:p>
            <a:pPr algn="ctr">
              <a:lnSpc>
                <a:spcPts val="4168"/>
              </a:lnSpc>
            </a:pPr>
            <a:r>
              <a:rPr lang="en-US" dirty="0">
                <a:solidFill>
                  <a:srgbClr val="000000"/>
                </a:solidFill>
                <a:latin typeface="Cambria" panose="02040503050406030204" pitchFamily="18" charset="0"/>
                <a:ea typeface="Cambria" panose="02040503050406030204" pitchFamily="18" charset="0"/>
              </a:rPr>
              <a:t>5/3/2023</a:t>
            </a:r>
          </a:p>
        </p:txBody>
      </p:sp>
      <p:sp>
        <p:nvSpPr>
          <p:cNvPr id="12" name="TextBox 11">
            <a:extLst>
              <a:ext uri="{FF2B5EF4-FFF2-40B4-BE49-F238E27FC236}">
                <a16:creationId xmlns:a16="http://schemas.microsoft.com/office/drawing/2014/main" id="{C316965F-1B99-A257-EE17-CE06B7AB96C1}"/>
              </a:ext>
            </a:extLst>
          </p:cNvPr>
          <p:cNvSpPr txBox="1"/>
          <p:nvPr/>
        </p:nvSpPr>
        <p:spPr>
          <a:xfrm>
            <a:off x="2514600" y="9811169"/>
            <a:ext cx="7124700" cy="369332"/>
          </a:xfrm>
          <a:prstGeom prst="rect">
            <a:avLst/>
          </a:prstGeom>
          <a:noFill/>
        </p:spPr>
        <p:txBody>
          <a:bodyPr wrap="square" rtlCol="0">
            <a:spAutoFit/>
          </a:bodyPr>
          <a:lstStyle/>
          <a:p>
            <a:pPr algn="l"/>
            <a:r>
              <a:rPr lang="en-GB" dirty="0">
                <a:latin typeface="Cambria" panose="02040503050406030204" pitchFamily="18" charset="0"/>
                <a:ea typeface="Cambria" panose="02040503050406030204" pitchFamily="18" charset="0"/>
              </a:rPr>
              <a:t>JavaScript event handling/21UCU403-Object oriented programming </a:t>
            </a:r>
            <a:endParaRPr lang="en-US"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C8888764-1474-4F3F-9AC5-3C9A2D0AD832}"/>
              </a:ext>
            </a:extLst>
          </p:cNvPr>
          <p:cNvPicPr>
            <a:picLocks noChangeAspect="1"/>
          </p:cNvPicPr>
          <p:nvPr/>
        </p:nvPicPr>
        <p:blipFill rotWithShape="1">
          <a:blip r:embed="rId8"/>
          <a:srcRect b="32484"/>
          <a:stretch/>
        </p:blipFill>
        <p:spPr>
          <a:xfrm>
            <a:off x="2971800" y="5981710"/>
            <a:ext cx="12353226" cy="34432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76250" y="409575"/>
            <a:ext cx="1590675" cy="933450"/>
            <a:chOff x="0" y="0"/>
            <a:chExt cx="2120900" cy="1244600"/>
          </a:xfrm>
        </p:grpSpPr>
        <p:sp>
          <p:nvSpPr>
            <p:cNvPr id="3" name="Freeform 3"/>
            <p:cNvSpPr/>
            <p:nvPr/>
          </p:nvSpPr>
          <p:spPr>
            <a:xfrm>
              <a:off x="0" y="0"/>
              <a:ext cx="2120900" cy="1244600"/>
            </a:xfrm>
            <a:custGeom>
              <a:avLst/>
              <a:gdLst/>
              <a:ahLst/>
              <a:cxnLst/>
              <a:rect l="l" t="t" r="r" b="b"/>
              <a:pathLst>
                <a:path w="2120900" h="1244600">
                  <a:moveTo>
                    <a:pt x="0" y="0"/>
                  </a:moveTo>
                  <a:lnTo>
                    <a:pt x="0" y="1244600"/>
                  </a:lnTo>
                  <a:lnTo>
                    <a:pt x="2120900" y="1244600"/>
                  </a:lnTo>
                  <a:lnTo>
                    <a:pt x="2120900" y="0"/>
                  </a:lnTo>
                  <a:close/>
                </a:path>
              </a:pathLst>
            </a:custGeom>
            <a:blipFill>
              <a:blip r:embed="rId2"/>
              <a:stretch>
                <a:fillRect/>
              </a:stretch>
            </a:blipFill>
          </p:spPr>
        </p:sp>
      </p:grpSp>
      <p:grpSp>
        <p:nvGrpSpPr>
          <p:cNvPr id="4" name="Group 4"/>
          <p:cNvGrpSpPr>
            <a:grpSpLocks noChangeAspect="1"/>
          </p:cNvGrpSpPr>
          <p:nvPr/>
        </p:nvGrpSpPr>
        <p:grpSpPr>
          <a:xfrm>
            <a:off x="16706850" y="276225"/>
            <a:ext cx="1323975" cy="1257300"/>
            <a:chOff x="0" y="0"/>
            <a:chExt cx="1765300" cy="1676400"/>
          </a:xfrm>
        </p:grpSpPr>
        <p:sp>
          <p:nvSpPr>
            <p:cNvPr id="5" name="Freeform 5"/>
            <p:cNvSpPr/>
            <p:nvPr/>
          </p:nvSpPr>
          <p:spPr>
            <a:xfrm>
              <a:off x="0" y="0"/>
              <a:ext cx="1765300" cy="1676400"/>
            </a:xfrm>
            <a:custGeom>
              <a:avLst/>
              <a:gdLst/>
              <a:ahLst/>
              <a:cxnLst/>
              <a:rect l="l" t="t" r="r" b="b"/>
              <a:pathLst>
                <a:path w="1765300" h="1676400">
                  <a:moveTo>
                    <a:pt x="0" y="0"/>
                  </a:moveTo>
                  <a:lnTo>
                    <a:pt x="0" y="1676400"/>
                  </a:lnTo>
                  <a:lnTo>
                    <a:pt x="1765300" y="1676400"/>
                  </a:lnTo>
                  <a:lnTo>
                    <a:pt x="1765300" y="0"/>
                  </a:lnTo>
                  <a:close/>
                </a:path>
              </a:pathLst>
            </a:custGeom>
            <a:blipFill>
              <a:blip r:embed="rId3"/>
              <a:stretch>
                <a:fillRect/>
              </a:stretch>
            </a:blip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9591675"/>
            <a:ext cx="10896600" cy="69532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516475" y="1929525"/>
            <a:ext cx="55074" cy="7424025"/>
          </a:xfrm>
          <a:prstGeom prst="rect">
            <a:avLst/>
          </a:prstGeom>
        </p:spPr>
      </p:pic>
      <p:sp>
        <p:nvSpPr>
          <p:cNvPr id="9" name="TextBox 9"/>
          <p:cNvSpPr txBox="1"/>
          <p:nvPr/>
        </p:nvSpPr>
        <p:spPr>
          <a:xfrm>
            <a:off x="1028700" y="2400036"/>
            <a:ext cx="16024498" cy="502061"/>
          </a:xfrm>
          <a:prstGeom prst="rect">
            <a:avLst/>
          </a:prstGeom>
        </p:spPr>
        <p:txBody>
          <a:bodyPr lIns="0" tIns="0" rIns="0" bIns="0" rtlCol="0" anchor="t">
            <a:spAutoFit/>
          </a:bodyPr>
          <a:lstStyle/>
          <a:p>
            <a:pPr marL="643205" lvl="1" indent="-321602" algn="just">
              <a:lnSpc>
                <a:spcPts val="4170"/>
              </a:lnSpc>
              <a:buFont typeface="Arial"/>
              <a:buChar char="•"/>
            </a:pPr>
            <a:endParaRPr lang="en-US" sz="2979" dirty="0">
              <a:solidFill>
                <a:srgbClr val="000000"/>
              </a:solidFill>
              <a:latin typeface="Lora Bold"/>
            </a:endParaRPr>
          </a:p>
        </p:txBody>
      </p:sp>
      <p:sp>
        <p:nvSpPr>
          <p:cNvPr id="10" name="TextBox 10"/>
          <p:cNvSpPr txBox="1"/>
          <p:nvPr/>
        </p:nvSpPr>
        <p:spPr>
          <a:xfrm flipH="1">
            <a:off x="119252" y="9688082"/>
            <a:ext cx="1947673" cy="456472"/>
          </a:xfrm>
          <a:prstGeom prst="rect">
            <a:avLst/>
          </a:prstGeom>
        </p:spPr>
        <p:txBody>
          <a:bodyPr wrap="square" lIns="0" tIns="0" rIns="0" bIns="0" rtlCol="0" anchor="t">
            <a:spAutoFit/>
          </a:bodyPr>
          <a:lstStyle/>
          <a:p>
            <a:pPr algn="ctr">
              <a:lnSpc>
                <a:spcPts val="4168"/>
              </a:lnSpc>
            </a:pPr>
            <a:r>
              <a:rPr lang="en-US" dirty="0">
                <a:solidFill>
                  <a:srgbClr val="000000"/>
                </a:solidFill>
                <a:latin typeface="Cambria" panose="02040503050406030204" pitchFamily="18" charset="0"/>
                <a:ea typeface="Cambria" panose="02040503050406030204" pitchFamily="18" charset="0"/>
              </a:rPr>
              <a:t>5/3/2023</a:t>
            </a:r>
          </a:p>
        </p:txBody>
      </p:sp>
      <p:sp>
        <p:nvSpPr>
          <p:cNvPr id="11" name="TextBox 10">
            <a:extLst>
              <a:ext uri="{FF2B5EF4-FFF2-40B4-BE49-F238E27FC236}">
                <a16:creationId xmlns:a16="http://schemas.microsoft.com/office/drawing/2014/main" id="{D99C2A83-39C3-DAEC-930D-7B2EDB9E7C79}"/>
              </a:ext>
            </a:extLst>
          </p:cNvPr>
          <p:cNvSpPr txBox="1"/>
          <p:nvPr/>
        </p:nvSpPr>
        <p:spPr>
          <a:xfrm>
            <a:off x="6600825" y="4371975"/>
            <a:ext cx="1828800" cy="1828800"/>
          </a:xfrm>
          <a:prstGeom prst="rect">
            <a:avLst/>
          </a:prstGeom>
          <a:noFill/>
        </p:spPr>
        <p:txBody>
          <a:bodyPr wrap="square" rtlCol="0">
            <a:spAutoFit/>
          </a:bodyPr>
          <a:lstStyle/>
          <a:p>
            <a:pPr algn="l"/>
            <a:endParaRPr lang="en-US" dirty="0"/>
          </a:p>
        </p:txBody>
      </p:sp>
      <p:sp>
        <p:nvSpPr>
          <p:cNvPr id="12" name="TextBox 11">
            <a:extLst>
              <a:ext uri="{FF2B5EF4-FFF2-40B4-BE49-F238E27FC236}">
                <a16:creationId xmlns:a16="http://schemas.microsoft.com/office/drawing/2014/main" id="{3E4259E4-8A1A-2C48-D34D-339FE9342F2C}"/>
              </a:ext>
            </a:extLst>
          </p:cNvPr>
          <p:cNvSpPr txBox="1"/>
          <p:nvPr/>
        </p:nvSpPr>
        <p:spPr>
          <a:xfrm>
            <a:off x="6600825" y="4371975"/>
            <a:ext cx="1828800" cy="1828800"/>
          </a:xfrm>
          <a:prstGeom prst="rect">
            <a:avLst/>
          </a:prstGeom>
          <a:noFill/>
        </p:spPr>
        <p:txBody>
          <a:bodyPr wrap="square" rtlCol="0">
            <a:spAutoFit/>
          </a:bodyPr>
          <a:lstStyle/>
          <a:p>
            <a:pPr algn="l"/>
            <a:endParaRPr lang="en-US" dirty="0"/>
          </a:p>
        </p:txBody>
      </p:sp>
      <p:sp>
        <p:nvSpPr>
          <p:cNvPr id="13" name="TextBox 12">
            <a:extLst>
              <a:ext uri="{FF2B5EF4-FFF2-40B4-BE49-F238E27FC236}">
                <a16:creationId xmlns:a16="http://schemas.microsoft.com/office/drawing/2014/main" id="{7A4A4A6E-73CF-36FD-45E9-4EF0570CFDB7}"/>
              </a:ext>
            </a:extLst>
          </p:cNvPr>
          <p:cNvSpPr txBox="1"/>
          <p:nvPr/>
        </p:nvSpPr>
        <p:spPr>
          <a:xfrm>
            <a:off x="6600825" y="4371975"/>
            <a:ext cx="1828800" cy="1828800"/>
          </a:xfrm>
          <a:prstGeom prst="rect">
            <a:avLst/>
          </a:prstGeom>
          <a:noFill/>
        </p:spPr>
        <p:txBody>
          <a:bodyPr wrap="square" rtlCol="0">
            <a:spAutoFit/>
          </a:bodyPr>
          <a:lstStyle/>
          <a:p>
            <a:pPr algn="l"/>
            <a:endParaRPr lang="en-US" dirty="0"/>
          </a:p>
        </p:txBody>
      </p:sp>
      <p:sp>
        <p:nvSpPr>
          <p:cNvPr id="15" name="TextBox 14">
            <a:extLst>
              <a:ext uri="{FF2B5EF4-FFF2-40B4-BE49-F238E27FC236}">
                <a16:creationId xmlns:a16="http://schemas.microsoft.com/office/drawing/2014/main" id="{0EA559F4-BD11-A041-E137-5E0D5EA71EDF}"/>
              </a:ext>
            </a:extLst>
          </p:cNvPr>
          <p:cNvSpPr txBox="1"/>
          <p:nvPr/>
        </p:nvSpPr>
        <p:spPr>
          <a:xfrm>
            <a:off x="3581400" y="9802111"/>
            <a:ext cx="7124700" cy="369332"/>
          </a:xfrm>
          <a:prstGeom prst="rect">
            <a:avLst/>
          </a:prstGeom>
          <a:noFill/>
        </p:spPr>
        <p:txBody>
          <a:bodyPr wrap="square" rtlCol="0">
            <a:spAutoFit/>
          </a:bodyPr>
          <a:lstStyle/>
          <a:p>
            <a:pPr algn="l"/>
            <a:r>
              <a:rPr lang="en-GB" dirty="0">
                <a:latin typeface="Cambria" panose="02040503050406030204" pitchFamily="18" charset="0"/>
                <a:ea typeface="Cambria" panose="02040503050406030204" pitchFamily="18" charset="0"/>
              </a:rPr>
              <a:t>JavaScript event handling/21UCU403-Object oriented programming </a:t>
            </a:r>
            <a:endParaRPr lang="en-US" dirty="0">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B3D4FDEC-5A7D-43B6-9CFB-15EBF6BA8D10}"/>
              </a:ext>
            </a:extLst>
          </p:cNvPr>
          <p:cNvSpPr/>
          <p:nvPr/>
        </p:nvSpPr>
        <p:spPr>
          <a:xfrm>
            <a:off x="716451" y="2174299"/>
            <a:ext cx="15825177" cy="6494085"/>
          </a:xfrm>
          <a:prstGeom prst="rect">
            <a:avLst/>
          </a:prstGeom>
        </p:spPr>
        <p:txBody>
          <a:bodyPr wrap="square">
            <a:spAutoFit/>
          </a:bodyPr>
          <a:lstStyle/>
          <a:p>
            <a:r>
              <a:rPr lang="en-US" sz="3200" dirty="0">
                <a:latin typeface="Cambria" panose="02040503050406030204" pitchFamily="18" charset="0"/>
                <a:ea typeface="Cambria" panose="02040503050406030204" pitchFamily="18" charset="0"/>
              </a:rPr>
              <a:t>The events can be broadly classified into </a:t>
            </a:r>
            <a:r>
              <a:rPr lang="en-US" sz="3200" b="1" dirty="0">
                <a:latin typeface="Cambria" panose="02040503050406030204" pitchFamily="18" charset="0"/>
                <a:ea typeface="Cambria" panose="02040503050406030204" pitchFamily="18" charset="0"/>
              </a:rPr>
              <a:t>two categories: </a:t>
            </a:r>
          </a:p>
          <a:p>
            <a:endParaRPr lang="en-US" sz="3200" dirty="0">
              <a:latin typeface="Cambria" panose="02040503050406030204" pitchFamily="18" charset="0"/>
              <a:ea typeface="Cambria" panose="02040503050406030204" pitchFamily="18" charset="0"/>
            </a:endParaRPr>
          </a:p>
          <a:p>
            <a:r>
              <a:rPr lang="en-US" sz="3200" b="1" dirty="0">
                <a:latin typeface="Cambria" panose="02040503050406030204" pitchFamily="18" charset="0"/>
                <a:ea typeface="Cambria" panose="02040503050406030204" pitchFamily="18" charset="0"/>
              </a:rPr>
              <a:t>Foreground Events -</a:t>
            </a:r>
            <a:r>
              <a:rPr lang="en-US" sz="3200" dirty="0">
                <a:latin typeface="Cambria" panose="02040503050406030204" pitchFamily="18" charset="0"/>
                <a:ea typeface="Cambria" panose="02040503050406030204" pitchFamily="18" charset="0"/>
              </a:rPr>
              <a:t> Those events which require the direct interaction of user. They are generated as consequences of a person interacting with the graphical components in Graphical User Interface. </a:t>
            </a:r>
          </a:p>
          <a:p>
            <a:endParaRPr lang="en-US" sz="3200" dirty="0">
              <a:latin typeface="Cambria" panose="02040503050406030204" pitchFamily="18" charset="0"/>
              <a:ea typeface="Cambria" panose="02040503050406030204" pitchFamily="18" charset="0"/>
            </a:endParaRPr>
          </a:p>
          <a:p>
            <a:r>
              <a:rPr lang="en-US" sz="3200" dirty="0">
                <a:latin typeface="Cambria" panose="02040503050406030204" pitchFamily="18" charset="0"/>
                <a:ea typeface="Cambria" panose="02040503050406030204" pitchFamily="18" charset="0"/>
              </a:rPr>
              <a:t>For example, clicking on a button, moving the mouse, entering a character through keyboard, selecting an item from list, scrolling the page etc. </a:t>
            </a:r>
          </a:p>
          <a:p>
            <a:endParaRPr lang="en-US" sz="3200" dirty="0">
              <a:latin typeface="Cambria" panose="02040503050406030204" pitchFamily="18" charset="0"/>
              <a:ea typeface="Cambria" panose="02040503050406030204" pitchFamily="18" charset="0"/>
            </a:endParaRPr>
          </a:p>
          <a:p>
            <a:endParaRPr lang="en-US" sz="3200" dirty="0">
              <a:latin typeface="Cambria" panose="02040503050406030204" pitchFamily="18" charset="0"/>
              <a:ea typeface="Cambria" panose="02040503050406030204" pitchFamily="18" charset="0"/>
            </a:endParaRPr>
          </a:p>
          <a:p>
            <a:r>
              <a:rPr lang="en-US" sz="3200" b="1" dirty="0">
                <a:latin typeface="Cambria" panose="02040503050406030204" pitchFamily="18" charset="0"/>
                <a:ea typeface="Cambria" panose="02040503050406030204" pitchFamily="18" charset="0"/>
              </a:rPr>
              <a:t>Background Events -</a:t>
            </a:r>
            <a:r>
              <a:rPr lang="en-US" sz="3200" dirty="0">
                <a:latin typeface="Cambria" panose="02040503050406030204" pitchFamily="18" charset="0"/>
                <a:ea typeface="Cambria" panose="02040503050406030204" pitchFamily="18" charset="0"/>
              </a:rPr>
              <a:t> Those events that require the interaction of end user are known as background events. Operating system interrupts, hardware or software failure, timer expires, an operation completion are the example of background events.</a:t>
            </a:r>
          </a:p>
        </p:txBody>
      </p:sp>
      <p:sp>
        <p:nvSpPr>
          <p:cNvPr id="14" name="Rectangle 13">
            <a:extLst>
              <a:ext uri="{FF2B5EF4-FFF2-40B4-BE49-F238E27FC236}">
                <a16:creationId xmlns:a16="http://schemas.microsoft.com/office/drawing/2014/main" id="{14F74DD5-A56A-471A-85E1-44E9AE879CE5}"/>
              </a:ext>
            </a:extLst>
          </p:cNvPr>
          <p:cNvSpPr/>
          <p:nvPr/>
        </p:nvSpPr>
        <p:spPr>
          <a:xfrm>
            <a:off x="5844390" y="1091796"/>
            <a:ext cx="4366410" cy="646331"/>
          </a:xfrm>
          <a:prstGeom prst="rect">
            <a:avLst/>
          </a:prstGeom>
        </p:spPr>
        <p:txBody>
          <a:bodyPr wrap="square">
            <a:spAutoFit/>
          </a:bodyPr>
          <a:lstStyle/>
          <a:p>
            <a:pPr algn="ctr"/>
            <a:r>
              <a:rPr lang="en-US" sz="3600" b="1" dirty="0">
                <a:latin typeface="Cambria" panose="02040503050406030204" pitchFamily="18" charset="0"/>
                <a:ea typeface="Cambria" panose="02040503050406030204" pitchFamily="18" charset="0"/>
              </a:rPr>
              <a:t>Types of Event </a:t>
            </a:r>
            <a:endParaRPr lang="en-US" sz="3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42950" y="561975"/>
            <a:ext cx="1590675" cy="933450"/>
            <a:chOff x="0" y="0"/>
            <a:chExt cx="2120900" cy="1244600"/>
          </a:xfrm>
        </p:grpSpPr>
        <p:sp>
          <p:nvSpPr>
            <p:cNvPr id="3" name="Freeform 3"/>
            <p:cNvSpPr/>
            <p:nvPr/>
          </p:nvSpPr>
          <p:spPr>
            <a:xfrm>
              <a:off x="0" y="0"/>
              <a:ext cx="2120900" cy="1244600"/>
            </a:xfrm>
            <a:custGeom>
              <a:avLst/>
              <a:gdLst/>
              <a:ahLst/>
              <a:cxnLst/>
              <a:rect l="l" t="t" r="r" b="b"/>
              <a:pathLst>
                <a:path w="2120900" h="1244600">
                  <a:moveTo>
                    <a:pt x="0" y="0"/>
                  </a:moveTo>
                  <a:lnTo>
                    <a:pt x="0" y="1244600"/>
                  </a:lnTo>
                  <a:lnTo>
                    <a:pt x="2120900" y="1244600"/>
                  </a:lnTo>
                  <a:lnTo>
                    <a:pt x="2120900" y="0"/>
                  </a:lnTo>
                  <a:close/>
                </a:path>
              </a:pathLst>
            </a:custGeom>
            <a:blipFill>
              <a:blip r:embed="rId2"/>
              <a:stretch>
                <a:fillRect/>
              </a:stretch>
            </a:blipFill>
          </p:spPr>
        </p:sp>
      </p:grpSp>
      <p:grpSp>
        <p:nvGrpSpPr>
          <p:cNvPr id="4" name="Group 4"/>
          <p:cNvGrpSpPr>
            <a:grpSpLocks noChangeAspect="1"/>
          </p:cNvGrpSpPr>
          <p:nvPr/>
        </p:nvGrpSpPr>
        <p:grpSpPr>
          <a:xfrm>
            <a:off x="16706850" y="276225"/>
            <a:ext cx="1323975" cy="1257300"/>
            <a:chOff x="0" y="0"/>
            <a:chExt cx="1765300" cy="1676400"/>
          </a:xfrm>
        </p:grpSpPr>
        <p:sp>
          <p:nvSpPr>
            <p:cNvPr id="5" name="Freeform 5"/>
            <p:cNvSpPr/>
            <p:nvPr/>
          </p:nvSpPr>
          <p:spPr>
            <a:xfrm>
              <a:off x="0" y="0"/>
              <a:ext cx="1765300" cy="1676400"/>
            </a:xfrm>
            <a:custGeom>
              <a:avLst/>
              <a:gdLst/>
              <a:ahLst/>
              <a:cxnLst/>
              <a:rect l="l" t="t" r="r" b="b"/>
              <a:pathLst>
                <a:path w="1765300" h="1676400">
                  <a:moveTo>
                    <a:pt x="0" y="0"/>
                  </a:moveTo>
                  <a:lnTo>
                    <a:pt x="0" y="1676400"/>
                  </a:lnTo>
                  <a:lnTo>
                    <a:pt x="1765300" y="1676400"/>
                  </a:lnTo>
                  <a:lnTo>
                    <a:pt x="1765300" y="0"/>
                  </a:lnTo>
                  <a:close/>
                </a:path>
              </a:pathLst>
            </a:custGeom>
            <a:blipFill>
              <a:blip r:embed="rId3"/>
              <a:stretch>
                <a:fillRect/>
              </a:stretch>
            </a:blip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9591675"/>
            <a:ext cx="10896600" cy="69532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2950" y="2838450"/>
            <a:ext cx="47625" cy="6419850"/>
          </a:xfrm>
          <a:prstGeom prst="rect">
            <a:avLst/>
          </a:prstGeom>
        </p:spPr>
      </p:pic>
      <p:sp>
        <p:nvSpPr>
          <p:cNvPr id="9" name="TextBox 9"/>
          <p:cNvSpPr txBox="1"/>
          <p:nvPr/>
        </p:nvSpPr>
        <p:spPr>
          <a:xfrm>
            <a:off x="6421785" y="785673"/>
            <a:ext cx="5149453" cy="874214"/>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Cambria" panose="02040503050406030204" pitchFamily="18" charset="0"/>
                <a:ea typeface="Cambria" panose="02040503050406030204" pitchFamily="18" charset="0"/>
              </a:rPr>
              <a:t>Assessment-1</a:t>
            </a:r>
          </a:p>
        </p:txBody>
      </p:sp>
      <p:grpSp>
        <p:nvGrpSpPr>
          <p:cNvPr id="10" name="Group 10"/>
          <p:cNvGrpSpPr>
            <a:grpSpLocks noChangeAspect="1"/>
          </p:cNvGrpSpPr>
          <p:nvPr/>
        </p:nvGrpSpPr>
        <p:grpSpPr>
          <a:xfrm>
            <a:off x="11906250" y="2381250"/>
            <a:ext cx="4876800" cy="3657600"/>
            <a:chOff x="0" y="0"/>
            <a:chExt cx="6502400" cy="4876800"/>
          </a:xfrm>
        </p:grpSpPr>
        <p:sp>
          <p:nvSpPr>
            <p:cNvPr id="11" name="Freeform 11"/>
            <p:cNvSpPr/>
            <p:nvPr/>
          </p:nvSpPr>
          <p:spPr>
            <a:xfrm>
              <a:off x="0" y="0"/>
              <a:ext cx="6502400" cy="4876800"/>
            </a:xfrm>
            <a:custGeom>
              <a:avLst/>
              <a:gdLst/>
              <a:ahLst/>
              <a:cxnLst/>
              <a:rect l="l" t="t" r="r" b="b"/>
              <a:pathLst>
                <a:path w="6502400" h="4876800">
                  <a:moveTo>
                    <a:pt x="0" y="0"/>
                  </a:moveTo>
                  <a:lnTo>
                    <a:pt x="0" y="4876800"/>
                  </a:lnTo>
                  <a:lnTo>
                    <a:pt x="6502400" y="4876800"/>
                  </a:lnTo>
                  <a:lnTo>
                    <a:pt x="6502400" y="0"/>
                  </a:lnTo>
                  <a:close/>
                </a:path>
              </a:pathLst>
            </a:custGeom>
            <a:blipFill>
              <a:blip r:embed="rId8"/>
              <a:stretch>
                <a:fillRect/>
              </a:stretch>
            </a:blipFill>
          </p:spPr>
        </p:sp>
      </p:grpSp>
      <p:sp>
        <p:nvSpPr>
          <p:cNvPr id="12" name="TextBox 12"/>
          <p:cNvSpPr txBox="1"/>
          <p:nvPr/>
        </p:nvSpPr>
        <p:spPr>
          <a:xfrm>
            <a:off x="1125587" y="2762250"/>
            <a:ext cx="10445651" cy="2910540"/>
          </a:xfrm>
          <a:prstGeom prst="rect">
            <a:avLst/>
          </a:prstGeom>
        </p:spPr>
        <p:txBody>
          <a:bodyPr lIns="0" tIns="0" rIns="0" bIns="0" rtlCol="0" anchor="t">
            <a:spAutoFit/>
          </a:bodyPr>
          <a:lstStyle/>
          <a:p>
            <a:pPr marL="742950" indent="-742950">
              <a:lnSpc>
                <a:spcPts val="5824"/>
              </a:lnSpc>
              <a:buFont typeface="+mj-lt"/>
              <a:buAutoNum type="arabicPeriod"/>
            </a:pPr>
            <a:r>
              <a:rPr lang="en-US" sz="4160" dirty="0">
                <a:solidFill>
                  <a:srgbClr val="000000"/>
                </a:solidFill>
                <a:latin typeface="Cambria" panose="02040503050406030204" pitchFamily="18" charset="0"/>
                <a:ea typeface="Cambria" panose="02040503050406030204" pitchFamily="18" charset="0"/>
              </a:rPr>
              <a:t>Explain about JavaScript event handling?</a:t>
            </a:r>
          </a:p>
          <a:p>
            <a:pPr marL="742950" indent="-742950">
              <a:lnSpc>
                <a:spcPts val="5824"/>
              </a:lnSpc>
              <a:buFont typeface="+mj-lt"/>
              <a:buAutoNum type="arabicPeriod"/>
            </a:pPr>
            <a:endParaRPr lang="en-US" sz="4160" dirty="0">
              <a:solidFill>
                <a:srgbClr val="000000"/>
              </a:solidFill>
              <a:latin typeface="Cambria" panose="02040503050406030204" pitchFamily="18" charset="0"/>
              <a:ea typeface="Cambria" panose="02040503050406030204" pitchFamily="18" charset="0"/>
            </a:endParaRPr>
          </a:p>
          <a:p>
            <a:pPr marL="742950" indent="-742950">
              <a:lnSpc>
                <a:spcPts val="5824"/>
              </a:lnSpc>
              <a:buFont typeface="+mj-lt"/>
              <a:buAutoNum type="arabicPeriod"/>
            </a:pPr>
            <a:r>
              <a:rPr lang="en-US" sz="4160" dirty="0">
                <a:solidFill>
                  <a:srgbClr val="000000"/>
                </a:solidFill>
                <a:latin typeface="Cambria" panose="02040503050406030204" pitchFamily="18" charset="0"/>
                <a:ea typeface="Cambria" panose="02040503050406030204" pitchFamily="18" charset="0"/>
              </a:rPr>
              <a:t>How to Access DOM Elements using JavaScript and jQuery?</a:t>
            </a:r>
          </a:p>
        </p:txBody>
      </p:sp>
      <p:sp>
        <p:nvSpPr>
          <p:cNvPr id="13" name="TextBox 13"/>
          <p:cNvSpPr txBox="1"/>
          <p:nvPr/>
        </p:nvSpPr>
        <p:spPr>
          <a:xfrm>
            <a:off x="570472" y="9673387"/>
            <a:ext cx="1743265" cy="456472"/>
          </a:xfrm>
          <a:prstGeom prst="rect">
            <a:avLst/>
          </a:prstGeom>
        </p:spPr>
        <p:txBody>
          <a:bodyPr wrap="square" lIns="0" tIns="0" rIns="0" bIns="0" rtlCol="0" anchor="t">
            <a:spAutoFit/>
          </a:bodyPr>
          <a:lstStyle/>
          <a:p>
            <a:pPr algn="ctr">
              <a:lnSpc>
                <a:spcPts val="4168"/>
              </a:lnSpc>
            </a:pPr>
            <a:r>
              <a:rPr lang="en-US" dirty="0">
                <a:solidFill>
                  <a:srgbClr val="000000"/>
                </a:solidFill>
                <a:latin typeface="Cambria" panose="02040503050406030204" pitchFamily="18" charset="0"/>
                <a:ea typeface="Cambria" panose="02040503050406030204" pitchFamily="18" charset="0"/>
              </a:rPr>
              <a:t>5/3/2023</a:t>
            </a:r>
          </a:p>
        </p:txBody>
      </p:sp>
      <p:sp>
        <p:nvSpPr>
          <p:cNvPr id="14" name="TextBox 13">
            <a:extLst>
              <a:ext uri="{FF2B5EF4-FFF2-40B4-BE49-F238E27FC236}">
                <a16:creationId xmlns:a16="http://schemas.microsoft.com/office/drawing/2014/main" id="{0B91B8E6-5CC3-1D88-4DE4-79619C3F92F8}"/>
              </a:ext>
            </a:extLst>
          </p:cNvPr>
          <p:cNvSpPr txBox="1"/>
          <p:nvPr/>
        </p:nvSpPr>
        <p:spPr>
          <a:xfrm>
            <a:off x="8229600" y="4286250"/>
            <a:ext cx="1828800" cy="369332"/>
          </a:xfrm>
          <a:prstGeom prst="rect">
            <a:avLst/>
          </a:prstGeom>
          <a:noFill/>
        </p:spPr>
        <p:txBody>
          <a:bodyPr wrap="square" rtlCol="0">
            <a:spAutoFit/>
          </a:bodyPr>
          <a:lstStyle/>
          <a:p>
            <a:pPr algn="l"/>
            <a:endParaRPr lang="en-US"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561285B0-A2E9-1349-B956-05FD64B3A909}"/>
              </a:ext>
            </a:extLst>
          </p:cNvPr>
          <p:cNvSpPr txBox="1"/>
          <p:nvPr/>
        </p:nvSpPr>
        <p:spPr>
          <a:xfrm>
            <a:off x="3962400" y="9760527"/>
            <a:ext cx="7124700" cy="369332"/>
          </a:xfrm>
          <a:prstGeom prst="rect">
            <a:avLst/>
          </a:prstGeom>
          <a:noFill/>
        </p:spPr>
        <p:txBody>
          <a:bodyPr wrap="square" rtlCol="0">
            <a:spAutoFit/>
          </a:bodyPr>
          <a:lstStyle/>
          <a:p>
            <a:pPr algn="l"/>
            <a:r>
              <a:rPr lang="en-GB" dirty="0">
                <a:latin typeface="Cambria" panose="02040503050406030204" pitchFamily="18" charset="0"/>
                <a:ea typeface="Cambria" panose="02040503050406030204" pitchFamily="18" charset="0"/>
              </a:rPr>
              <a:t>JavaScript event handling/21UCU403-Object oriented programming </a:t>
            </a:r>
            <a:endParaRPr lang="en-US" dirty="0">
              <a:latin typeface="Cambria" panose="02040503050406030204" pitchFamily="18" charset="0"/>
              <a:ea typeface="Cambria" panose="020405030504060302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724</Words>
  <Application>Microsoft Office PowerPoint</Application>
  <PresentationFormat>Custom</PresentationFormat>
  <Paragraphs>103</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Cambria</vt:lpstr>
      <vt:lpstr>Lora Bold</vt:lpstr>
      <vt:lpstr>Cambria Bold</vt:lpstr>
      <vt:lpstr>Arial</vt:lpstr>
      <vt:lpstr>Calibri</vt:lpstr>
      <vt:lpstr>Cambria Italics</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DOC-20230322-WA0001.</dc:title>
  <cp:lastModifiedBy>Nandhini Baskar</cp:lastModifiedBy>
  <cp:revision>10</cp:revision>
  <dcterms:created xsi:type="dcterms:W3CDTF">2006-08-16T00:00:00Z</dcterms:created>
  <dcterms:modified xsi:type="dcterms:W3CDTF">2023-03-26T05:41:16Z</dcterms:modified>
  <dc:identifier>DAFd4-Bo9kY</dc:identifier>
</cp:coreProperties>
</file>