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Bold" panose="02040803050406030204" pitchFamily="18" charset="0"/>
      <p:regular r:id="rId22"/>
      <p:bold r:id="rId23"/>
    </p:embeddedFont>
    <p:embeddedFont>
      <p:font typeface="Eczar Semi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615138" cy="102853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925778" y="1904460"/>
            <a:ext cx="47771" cy="8382540"/>
            <a:chOff x="0" y="0"/>
            <a:chExt cx="63695" cy="11176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54" cy="11176762"/>
            </a:xfrm>
            <a:custGeom>
              <a:avLst/>
              <a:gdLst/>
              <a:ahLst/>
              <a:cxnLst/>
              <a:rect l="l" t="t" r="r" b="b"/>
              <a:pathLst>
                <a:path w="63754" h="11176762">
                  <a:moveTo>
                    <a:pt x="0" y="0"/>
                  </a:moveTo>
                  <a:lnTo>
                    <a:pt x="63754" y="0"/>
                  </a:lnTo>
                  <a:lnTo>
                    <a:pt x="63754" y="11176762"/>
                  </a:lnTo>
                  <a:lnTo>
                    <a:pt x="0" y="11176762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22514" y="346176"/>
            <a:ext cx="13937188" cy="398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 Bold"/>
              </a:rPr>
              <a:t>Dr. SNS RAJALAKSHMI COLLEGE OF ARTS &amp; SCIENCE (Autonomous)</a:t>
            </a:r>
          </a:p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mbria Bold"/>
              </a:rPr>
              <a:t>Coimbatore -641049</a:t>
            </a:r>
          </a:p>
          <a:p>
            <a:pPr algn="ctr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Accredited by NAAC(Cycle–III) with ‘A+’ Grade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(Recognized by UGC, Approved by AICTE, New Delhi and  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Affiliated to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Bharathiar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University, Coimbatore) </a:t>
            </a:r>
          </a:p>
          <a:p>
            <a:pPr algn="ctr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pPr marL="217170" lvl="1"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DEPARTMENT OF COMPUTER SCIENCE</a:t>
            </a:r>
          </a:p>
          <a:p>
            <a:pPr marL="434340" lvl="1" indent="-217170"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38276" y="4825594"/>
            <a:ext cx="12380211" cy="42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COURSE NAME : 21UCU403 - OBJECT ORIENTED PROGRAMMING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 YEAR /II SEMESTER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Unit 5- CLIENT SIDE ESSENTIALS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Topic 1 :  JavaScript objects and functions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641"/>
          <a:stretch>
            <a:fillRect/>
          </a:stretch>
        </p:blipFill>
        <p:spPr>
          <a:xfrm>
            <a:off x="0" y="425302"/>
            <a:ext cx="1553581" cy="933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41000"/>
            <a:ext cx="127711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</a:pPr>
            <a:r>
              <a:rPr lang="en-US" sz="4894">
                <a:solidFill>
                  <a:srgbClr val="000000"/>
                </a:solidFill>
                <a:latin typeface="Eczar SemiBold"/>
              </a:rPr>
              <a:t>ASSESSMENT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0624" y="4555325"/>
            <a:ext cx="1360935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1. How Objects are created ?</a:t>
            </a:r>
          </a:p>
          <a:p>
            <a:pPr algn="l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l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2. Write an example of including jQuery from a CDN.</a:t>
            </a:r>
          </a:p>
          <a:p>
            <a:pPr algn="l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11200" y="3009900"/>
            <a:ext cx="4876800" cy="3657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6000" y="9832559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081" y="9832559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98150"/>
            <a:ext cx="12771150" cy="10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ambria Bold"/>
              </a:rPr>
              <a:t>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78312" y="7951450"/>
            <a:ext cx="8961150" cy="25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ambria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6000" y="9765442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943" y="9814107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800" y="2396724"/>
            <a:ext cx="13929375" cy="344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80"/>
              </a:lnSpc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1. C++ The Complete Reference, 5th Edition, Herbert </a:t>
            </a:r>
            <a:r>
              <a:rPr lang="en-US" sz="3200" dirty="0" err="1">
                <a:solidFill>
                  <a:srgbClr val="000000"/>
                </a:solidFill>
                <a:latin typeface="Cambria"/>
              </a:rPr>
              <a:t>Schildt</a:t>
            </a:r>
            <a:r>
              <a:rPr lang="en-US" sz="3200" dirty="0">
                <a:solidFill>
                  <a:srgbClr val="000000"/>
                </a:solidFill>
                <a:latin typeface="Cambria"/>
              </a:rPr>
              <a:t>, McGraw-Hill Education, ISBN:0071634800, 9780071634809</a:t>
            </a:r>
          </a:p>
          <a:p>
            <a:pPr>
              <a:lnSpc>
                <a:spcPts val="5480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ts val="5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2. The Complete Reference, JAVA, McGraw-Hill Education; Tenth Edition, ISBN 10: 1259589331,9781259589331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94784" y="9852847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2050" y="3617934"/>
            <a:ext cx="1511094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 JavaScript object is an entity having state and behavior (properties and method).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For example: car, pen, bike, chair, glass, keyboard, monitor etc.</a:t>
            </a: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JavaScript is an object-based language. Everything is an object in JavaScript.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JavaScript is template based not class based. Here, we don't create class to get the object. But, we direct create objects.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JavaScript object is a non-primitive data-type that allows you to store multiple collections of data.</a:t>
            </a:r>
          </a:p>
          <a:p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7134" y="2228850"/>
            <a:ext cx="466858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mbria Bold"/>
              </a:rPr>
              <a:t>JavaScript objects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1775" y="9809985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76936" y="535631"/>
            <a:ext cx="1222249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Eczar SemiBold"/>
              </a:rPr>
              <a:t>JavaScript Objects and Functions, jQuery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17139" y="9857599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76936" y="535631"/>
            <a:ext cx="1222249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 dirty="0">
                <a:solidFill>
                  <a:srgbClr val="000000"/>
                </a:solidFill>
                <a:latin typeface="Eczar SemiBold"/>
              </a:rPr>
              <a:t>JavaScript Objects-Conti……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002" y="9906264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81C0C-DEF6-45D6-B31E-76A138D8B0CA}"/>
              </a:ext>
            </a:extLst>
          </p:cNvPr>
          <p:cNvSpPr/>
          <p:nvPr/>
        </p:nvSpPr>
        <p:spPr>
          <a:xfrm>
            <a:off x="1244341" y="4113559"/>
            <a:ext cx="12155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There are 3 ways to create objects.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By object literal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By creating instance of Object directly (using new keyword)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By using an object constructor (using new keyword)</a:t>
            </a:r>
          </a:p>
          <a:p>
            <a:pPr algn="just"/>
            <a:endParaRPr lang="en-US" sz="3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193DE-05B9-4498-9714-E310E91849B0}"/>
              </a:ext>
            </a:extLst>
          </p:cNvPr>
          <p:cNvSpPr/>
          <p:nvPr/>
        </p:nvSpPr>
        <p:spPr>
          <a:xfrm>
            <a:off x="1449377" y="2631912"/>
            <a:ext cx="784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Creating Objects in JavaScript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30775" y="2476500"/>
            <a:ext cx="47625" cy="6553200"/>
            <a:chOff x="0" y="0"/>
            <a:chExt cx="63500" cy="873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737600"/>
            </a:xfrm>
            <a:custGeom>
              <a:avLst/>
              <a:gdLst/>
              <a:ahLst/>
              <a:cxnLst/>
              <a:rect l="l" t="t" r="r" b="b"/>
              <a:pathLst>
                <a:path w="63500" h="8737600">
                  <a:moveTo>
                    <a:pt x="0" y="0"/>
                  </a:moveTo>
                  <a:lnTo>
                    <a:pt x="63500" y="0"/>
                  </a:lnTo>
                  <a:lnTo>
                    <a:pt x="63500" y="8737600"/>
                  </a:lnTo>
                  <a:lnTo>
                    <a:pt x="0" y="87376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78452" y="3581921"/>
            <a:ext cx="13205950" cy="529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84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The syntax of creating object using object literal is given below: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72557" y="9811641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76936" y="535631"/>
            <a:ext cx="1222249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 dirty="0">
                <a:solidFill>
                  <a:srgbClr val="000000"/>
                </a:solidFill>
                <a:latin typeface="Eczar SemiBold"/>
              </a:rPr>
              <a:t>JavaScript Objects – Conti……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6193" y="9835973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C74109-549B-4333-89C6-1C52ADAEF7F7}"/>
              </a:ext>
            </a:extLst>
          </p:cNvPr>
          <p:cNvSpPr/>
          <p:nvPr/>
        </p:nvSpPr>
        <p:spPr>
          <a:xfrm>
            <a:off x="701025" y="2270033"/>
            <a:ext cx="7750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1) JavaScript Object by object literal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B9C799-01DF-405C-A712-FFB4922045A8}"/>
              </a:ext>
            </a:extLst>
          </p:cNvPr>
          <p:cNvSpPr/>
          <p:nvPr/>
        </p:nvSpPr>
        <p:spPr>
          <a:xfrm>
            <a:off x="2362200" y="5230126"/>
            <a:ext cx="909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={property1:value1,property2:value2.....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propertyN:valueN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}  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19D0F-12AC-4C08-9D22-2345E7C6E614}"/>
              </a:ext>
            </a:extLst>
          </p:cNvPr>
          <p:cNvSpPr/>
          <p:nvPr/>
        </p:nvSpPr>
        <p:spPr>
          <a:xfrm>
            <a:off x="701025" y="6819072"/>
            <a:ext cx="966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Property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and value is separated by : (colon).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00900" y="2153600"/>
            <a:ext cx="12595875" cy="62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954" lvl="1">
              <a:lnSpc>
                <a:spcPts val="5424"/>
              </a:lnSpc>
            </a:pPr>
            <a:r>
              <a:rPr lang="en-US" sz="3600" b="1" dirty="0">
                <a:solidFill>
                  <a:srgbClr val="000000"/>
                </a:solidFill>
                <a:latin typeface="Cambria"/>
              </a:rPr>
              <a:t>2) By creating instance of Object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97348" y="9871385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76936" y="535631"/>
            <a:ext cx="1222249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 dirty="0">
                <a:solidFill>
                  <a:srgbClr val="000000"/>
                </a:solidFill>
                <a:latin typeface="Eczar SemiBold"/>
              </a:rPr>
              <a:t>JavaScript Objects- Conti…..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025" y="9868145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3BAA1-2EF5-41A8-8E38-6DE7869A1A90}"/>
              </a:ext>
            </a:extLst>
          </p:cNvPr>
          <p:cNvSpPr/>
          <p:nvPr/>
        </p:nvSpPr>
        <p:spPr>
          <a:xfrm>
            <a:off x="3276936" y="4513932"/>
            <a:ext cx="7248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var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objectname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=new Object();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A9E3C-61D7-40DA-A37F-FF0F0E4D8370}"/>
              </a:ext>
            </a:extLst>
          </p:cNvPr>
          <p:cNvSpPr/>
          <p:nvPr/>
        </p:nvSpPr>
        <p:spPr>
          <a:xfrm>
            <a:off x="2070099" y="3516995"/>
            <a:ext cx="7899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Here, </a:t>
            </a:r>
            <a:r>
              <a:rPr lang="en-US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keyword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is used to create object.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8346EF-1999-4F6C-9367-8A04BEE014B8}"/>
              </a:ext>
            </a:extLst>
          </p:cNvPr>
          <p:cNvSpPr/>
          <p:nvPr/>
        </p:nvSpPr>
        <p:spPr>
          <a:xfrm>
            <a:off x="1676400" y="5435378"/>
            <a:ext cx="7214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3) By using an Object constructor</a:t>
            </a:r>
            <a:endParaRPr lang="en-US" sz="36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69F34-217C-492F-B5EA-7DA46DC67F0D}"/>
              </a:ext>
            </a:extLst>
          </p:cNvPr>
          <p:cNvSpPr/>
          <p:nvPr/>
        </p:nvSpPr>
        <p:spPr>
          <a:xfrm>
            <a:off x="2063172" y="6462954"/>
            <a:ext cx="13855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Here, need to create function with arguments. Each argument value can be assigned in the current object by using this keyword.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30775" y="2476500"/>
            <a:ext cx="47625" cy="6553200"/>
            <a:chOff x="0" y="0"/>
            <a:chExt cx="63500" cy="873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737600"/>
            </a:xfrm>
            <a:custGeom>
              <a:avLst/>
              <a:gdLst/>
              <a:ahLst/>
              <a:cxnLst/>
              <a:rect l="l" t="t" r="r" b="b"/>
              <a:pathLst>
                <a:path w="63500" h="8737600">
                  <a:moveTo>
                    <a:pt x="0" y="0"/>
                  </a:moveTo>
                  <a:lnTo>
                    <a:pt x="63500" y="0"/>
                  </a:lnTo>
                  <a:lnTo>
                    <a:pt x="63500" y="8737600"/>
                  </a:lnTo>
                  <a:lnTo>
                    <a:pt x="0" y="87376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01025" y="1717321"/>
            <a:ext cx="5867135" cy="71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JavaScript Functions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734" y="3161095"/>
            <a:ext cx="15021598" cy="422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7169" lvl="1" indent="-503585">
              <a:lnSpc>
                <a:spcPts val="559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A function is a group of reusable code which can be called anywhere in your program. </a:t>
            </a:r>
          </a:p>
          <a:p>
            <a:pPr marL="1007169" lvl="1" indent="-503585">
              <a:lnSpc>
                <a:spcPts val="559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This eliminates the need of writing the same code again and again.</a:t>
            </a:r>
          </a:p>
          <a:p>
            <a:pPr marL="1007169" lvl="1" indent="-503585">
              <a:lnSpc>
                <a:spcPts val="559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Functions allow a programmer to divide a big program into a number of small and manageable functions.</a:t>
            </a:r>
          </a:p>
          <a:p>
            <a:pPr marL="1007169" lvl="1" indent="-503585">
              <a:lnSpc>
                <a:spcPts val="5597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04103" y="9769666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76936" y="535631"/>
            <a:ext cx="12222490" cy="73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 dirty="0">
                <a:solidFill>
                  <a:srgbClr val="000000"/>
                </a:solidFill>
                <a:latin typeface="Eczar SemiBold"/>
              </a:rPr>
              <a:t>JavaScript Objects and Functions, jQuery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3353" y="9825371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637920" y="9793242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76936" y="535631"/>
            <a:ext cx="1222249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 dirty="0">
                <a:solidFill>
                  <a:srgbClr val="000000"/>
                </a:solidFill>
                <a:latin typeface="Eczar SemiBold"/>
              </a:rPr>
              <a:t>JavaScript Functions-Conti…..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002" y="9841907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328EB2-1271-46DD-809C-D215E75844BA}"/>
              </a:ext>
            </a:extLst>
          </p:cNvPr>
          <p:cNvSpPr/>
          <p:nvPr/>
        </p:nvSpPr>
        <p:spPr>
          <a:xfrm>
            <a:off x="1477086" y="4178443"/>
            <a:ext cx="1164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dirty="0">
              <a:solidFill>
                <a:srgbClr val="610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There are mainly two advantages of JavaScript functions.</a:t>
            </a:r>
          </a:p>
          <a:p>
            <a:pPr algn="just"/>
            <a:endParaRPr lang="en-US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 reusability</a:t>
            </a:r>
          </a:p>
          <a:p>
            <a:pPr algn="just">
              <a:buFont typeface="+mj-lt"/>
              <a:buAutoNum type="arabicPeriod"/>
            </a:pP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 coding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E2FB3-D31B-49A0-ABAC-4681699CBEB2}"/>
              </a:ext>
            </a:extLst>
          </p:cNvPr>
          <p:cNvSpPr/>
          <p:nvPr/>
        </p:nvSpPr>
        <p:spPr>
          <a:xfrm>
            <a:off x="1477086" y="2964995"/>
            <a:ext cx="7031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Advantage of JavaScript function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76936" y="535631"/>
            <a:ext cx="12222490" cy="73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>
                <a:solidFill>
                  <a:srgbClr val="000000"/>
                </a:solidFill>
                <a:latin typeface="Eczar SemiBold"/>
              </a:rPr>
              <a:t>JavaScript Objects and Functions, jQuery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7861" y="2228850"/>
            <a:ext cx="1803797" cy="72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JQuery</a:t>
            </a:r>
            <a:endParaRPr lang="en-US" sz="4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24807" y="9789775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071" y="9789775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EDABA-57DE-41BB-A10A-6A1B938113BF}"/>
              </a:ext>
            </a:extLst>
          </p:cNvPr>
          <p:cNvSpPr/>
          <p:nvPr/>
        </p:nvSpPr>
        <p:spPr>
          <a:xfrm>
            <a:off x="1527861" y="3840643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jQuery is a small and lightweight JavaScript library.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jQuery is cross-platform.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jQuery means "write less do more".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jQuery simplifies AJAX call and DOM manipulation.</a:t>
            </a:r>
          </a:p>
          <a:p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936" y="535631"/>
            <a:ext cx="12222490" cy="73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94">
                <a:solidFill>
                  <a:srgbClr val="000000"/>
                </a:solidFill>
                <a:latin typeface="Eczar SemiBold"/>
              </a:rPr>
              <a:t>JavaScript Objects and Functions, jQuery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243098" y="2390775"/>
            <a:ext cx="47700" cy="6420000"/>
            <a:chOff x="0" y="0"/>
            <a:chExt cx="63600" cy="856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627" cy="8560054"/>
            </a:xfrm>
            <a:custGeom>
              <a:avLst/>
              <a:gdLst/>
              <a:ahLst/>
              <a:cxnLst/>
              <a:rect l="l" t="t" r="r" b="b"/>
              <a:pathLst>
                <a:path w="63627" h="8560054">
                  <a:moveTo>
                    <a:pt x="0" y="0"/>
                  </a:moveTo>
                  <a:lnTo>
                    <a:pt x="63627" y="0"/>
                  </a:lnTo>
                  <a:lnTo>
                    <a:pt x="63627" y="8560054"/>
                  </a:lnTo>
                  <a:lnTo>
                    <a:pt x="0" y="8560054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65630" y="9875307"/>
            <a:ext cx="8128113" cy="2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  <a:spcBef>
                <a:spcPct val="0"/>
              </a:spcBef>
            </a:pPr>
            <a:r>
              <a:rPr lang="en-US" sz="1661" dirty="0">
                <a:solidFill>
                  <a:srgbClr val="000000"/>
                </a:solidFill>
                <a:latin typeface="Cambria"/>
              </a:rPr>
              <a:t>JavaScript Objects and Functions, jQuery/21UCU403 - OBJECT ORIENTED PROGRAMMING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002" y="9858469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03/03/2023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AE8341-C111-4B18-A7F1-29DFC81AA664}"/>
              </a:ext>
            </a:extLst>
          </p:cNvPr>
          <p:cNvSpPr/>
          <p:nvPr/>
        </p:nvSpPr>
        <p:spPr>
          <a:xfrm>
            <a:off x="1011037" y="2206109"/>
            <a:ext cx="10884775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jQuery has been developed with the following principles:</a:t>
            </a:r>
          </a:p>
          <a:p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Separation of JavaScript and 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Eliminates of cross-browser incompatibilities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Brevity and clarity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Extensibility</a:t>
            </a: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670</Words>
  <Application>Microsoft Office PowerPoint</Application>
  <PresentationFormat>Custom</PresentationFormat>
  <Paragraphs>122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</vt:lpstr>
      <vt:lpstr>Eczar SemiBold</vt:lpstr>
      <vt:lpstr>Arial</vt:lpstr>
      <vt:lpstr>Calibri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JavaScript Objects and Functions </dc:title>
  <cp:lastModifiedBy>Nandhini Baskar</cp:lastModifiedBy>
  <cp:revision>4</cp:revision>
  <dcterms:created xsi:type="dcterms:W3CDTF">2006-08-16T00:00:00Z</dcterms:created>
  <dcterms:modified xsi:type="dcterms:W3CDTF">2023-03-26T03:01:18Z</dcterms:modified>
  <dc:identifier>DAFd5wh7JFA</dc:identifier>
</cp:coreProperties>
</file>