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1" r:id="rId3"/>
    <p:sldId id="284" r:id="rId4"/>
    <p:sldId id="276" r:id="rId5"/>
    <p:sldId id="288" r:id="rId6"/>
    <p:sldId id="277" r:id="rId7"/>
    <p:sldId id="283" r:id="rId8"/>
    <p:sldId id="285" r:id="rId9"/>
    <p:sldId id="293" r:id="rId10"/>
    <p:sldId id="294" r:id="rId11"/>
    <p:sldId id="286" r:id="rId12"/>
    <p:sldId id="280" r:id="rId13"/>
    <p:sldId id="287" r:id="rId14"/>
    <p:sldId id="291" r:id="rId15"/>
    <p:sldId id="292" r:id="rId16"/>
    <p:sldId id="289" r:id="rId17"/>
    <p:sldId id="290" r:id="rId18"/>
    <p:sldId id="295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10 Slide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138" y="142732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5353" y="1824889"/>
            <a:ext cx="6400800" cy="733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7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10 Slide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45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571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1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0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0 Slide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10 Slide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5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0 Slide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683"/>
            <a:ext cx="7772400" cy="764118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5957"/>
            <a:ext cx="7772400" cy="6174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0 Slide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6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0 Slide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5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0 Slide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9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10 Slide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8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0 Slide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577C-36B9-A749-96AC-1A7E3C40902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A3C7-8D46-DB42-89CB-992E9276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5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577C-36B9-A749-96AC-1A7E3C40902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A3C7-8D46-DB42-89CB-992E9276F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9898"/>
            <a:ext cx="7772400" cy="843106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Intelligence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3766996"/>
            <a:ext cx="9144000" cy="2876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 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Dr.A.DEVI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Associate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Applications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BSc(CT)\Desktop\sn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3" b="87102"/>
          <a:stretch>
            <a:fillRect/>
          </a:stretch>
        </p:blipFill>
        <p:spPr bwMode="auto">
          <a:xfrm>
            <a:off x="0" y="0"/>
            <a:ext cx="9144000" cy="1359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7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025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FitBit</a:t>
            </a:r>
            <a:r>
              <a:rPr lang="en-US" sz="3600" dirty="0" smtClean="0">
                <a:solidFill>
                  <a:srgbClr val="C00000"/>
                </a:solidFill>
              </a:rPr>
              <a:t> – Health Dashboard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" y="929904"/>
            <a:ext cx="8709295" cy="52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BI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1401_PredictiveAnalytics_Evolution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7250"/>
            <a:ext cx="8229600" cy="490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3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BI (contd.)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b-eye-network.com/blogs/eckerson/assets_c/2011/03/BI Market Evolution-thumb-820x606-253-thumb-820x606-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2" y="742950"/>
            <a:ext cx="8822987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11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Warehouse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5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data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multiple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(internal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external)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Summary, historical and raw data from operations.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“cleaning” before use.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Stored independently from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data.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Broken down into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DataMarts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430" y="1135536"/>
            <a:ext cx="4704370" cy="24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40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Tasks of Data Mining in Business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942975"/>
            <a:ext cx="8486776" cy="45259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– Categorizing data into actionable groups. (ex. loan applicants)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– Response rates, probabilities of responses.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– Predicting customer behavior.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Affinity Grouping – What items or services are customers likely to purchase together?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– Finding interesting patterns.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Mining Techniques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 Basket Analysis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 Analysis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 and Rule Induction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39338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Basket Analysis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42987"/>
            <a:ext cx="8229600" cy="4525963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patterns or sequences in the way that people purchase products and services.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Walmart Analytics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Obvious: People who buy Gin also buy tonic.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Non-obvious: Men who bought diapers would also purchase beer.</a:t>
            </a:r>
          </a:p>
          <a:p>
            <a:pPr lvl="1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Analysis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Grouping data into like clusters based on specific attributes.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Crime map clusters to better deploy police.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to build a cellular tower.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Outbreaks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virus.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7406" y="1681460"/>
            <a:ext cx="47291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Thank you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Analytics, BI, Big Data, Data Mining - What’s the difference?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Analytics – Tools to explore past data to gain insight into future business decisions.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 – Tools and techniques to turn data into meaningful information.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Data –data sets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so large or complex that traditional data processing applications are inadequate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Mining - Tools for discovering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patterns in large data sets.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02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Data for Good Decision Making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characteristics of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893358"/>
            <a:ext cx="8786812" cy="58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Information Gap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263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shortfall between gathering information and using it for decision making.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Firms have inadequate data warehouses.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Analysts spend 2 days a week gathering and formatting data, instead of performing analysis. (Data Warehousing Institute).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Intelligence (BI) seeks to bridge the information gap.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4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Mining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0113"/>
            <a:ext cx="8472488" cy="561181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interdisciplinary subfield of computer science. It is the computational process of discovering patterns in large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sets involving methods at the intersection of artificial intelligence, machine learning, statistics, and database systems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databases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produce new information.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statistical methods and artificial intelligence to analyze data.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Finds hidden features of the data that were not yet known.</a:t>
            </a:r>
          </a:p>
        </p:txBody>
      </p:sp>
    </p:spTree>
    <p:extLst>
      <p:ext uri="{BB962C8B-B14F-4D97-AF65-F5344CB8AC3E}">
        <p14:creationId xmlns:p14="http://schemas.microsoft.com/office/powerpoint/2010/main" val="40263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68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Business Intelligence?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6" y="785813"/>
            <a:ext cx="8615363" cy="5815012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Collecting and refining information from many sources (internal and external)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Analyzing and presenting the information in useful ways (dashboards, visualizations)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that people can make better decisions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help build and retain competitive advantage.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3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9144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and techniques to turn data into meaningful information.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Process: Methods used by the organization to turn data into knowledge.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Product: Information that allows businesses to make decisions.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25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 Applications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2" y="85725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Analytics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Capital Productivity Analysis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Productivity Analytics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Sales Channel Analytics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 Chain Analytics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Analytics</a:t>
            </a:r>
          </a:p>
        </p:txBody>
      </p:sp>
    </p:spTree>
    <p:extLst>
      <p:ext uri="{BB962C8B-B14F-4D97-AF65-F5344CB8AC3E}">
        <p14:creationId xmlns:p14="http://schemas.microsoft.com/office/powerpoint/2010/main" val="15641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Klipfolio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sample of a marketing dashboard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0060"/>
            <a:ext cx="8229600" cy="42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959&quot;&gt;&lt;/object&gt;&lt;object type=&quot;2&quot; unique_id=&quot;10960&quot;&gt;&lt;object type=&quot;3&quot; unique_id=&quot;11028&quot;&gt;&lt;property id=&quot;20148&quot; value=&quot;5&quot;/&gt;&lt;property id=&quot;20300&quot; value=&quot;Slide 1 - &amp;quot;Chapter 10&amp;quot;&quot;/&gt;&lt;property id=&quot;20307&quot; value=&quot;257&quot;/&gt;&lt;/object&gt;&lt;object type=&quot;3&quot; unique_id=&quot;11029&quot;&gt;&lt;property id=&quot;20148&quot; value=&quot;5&quot;/&gt;&lt;property id=&quot;20300&quot; value=&quot;Slide 2 - &amp;quot;Learning Objectives&amp;quot;&quot;/&gt;&lt;property id=&quot;20307&quot; value=&quot;258&quot;/&gt;&lt;/object&gt;&lt;object type=&quot;3&quot; unique_id=&quot;11030&quot;&gt;&lt;property id=&quot;20148&quot; value=&quot;5&quot;/&gt;&lt;property id=&quot;20300&quot; value=&quot;Slide 3 - &amp;quot;Programming&amp;quot;&quot;/&gt;&lt;property id=&quot;20307&quot; value=&quot;259&quot;/&gt;&lt;/object&gt;&lt;object type=&quot;3&quot; unique_id=&quot;11031&quot;&gt;&lt;property id=&quot;20148&quot; value=&quot;5&quot;/&gt;&lt;property id=&quot;20300&quot; value=&quot;Slide 4 - &amp;quot;Systems Development Life Cycle (SDLC)&amp;quot;&quot;/&gt;&lt;property id=&quot;20307&quot; value=&quot;260&quot;/&gt;&lt;/object&gt;&lt;object type=&quot;3&quot; unique_id=&quot;11032&quot;&gt;&lt;property id=&quot;20148&quot; value=&quot;5&quot;/&gt;&lt;property id=&quot;20300&quot; value=&quot;Slide 5 - &amp;quot;SDLC Phases&amp;quot;&quot;/&gt;&lt;property id=&quot;20307&quot; value=&quot;261&quot;/&gt;&lt;/object&gt;&lt;object type=&quot;3&quot; unique_id=&quot;11033&quot;&gt;&lt;property id=&quot;20148&quot; value=&quot;5&quot;/&gt;&lt;property id=&quot;20300&quot; value=&quot;Slide 6 - &amp;quot;Rapid Application Development (RAD)&amp;quot;&quot;/&gt;&lt;property id=&quot;20307&quot; value=&quot;262&quot;/&gt;&lt;/object&gt;&lt;object type=&quot;3&quot; unique_id=&quot;11034&quot;&gt;&lt;property id=&quot;20148&quot; value=&quot;5&quot;/&gt;&lt;property id=&quot;20300&quot; value=&quot;Slide 7 - &amp;quot;Agile Methodologies&amp;quot;&quot;/&gt;&lt;property id=&quot;20307&quot; value=&quot;263&quot;/&gt;&lt;/object&gt;&lt;object type=&quot;3&quot; unique_id=&quot;11035&quot;&gt;&lt;property id=&quot;20148&quot; value=&quot;5&quot;/&gt;&lt;property id=&quot;20300&quot; value=&quot;Slide 8 - &amp;quot;Lean Methodology&amp;quot;&quot;/&gt;&lt;property id=&quot;20307&quot; value=&quot;264&quot;/&gt;&lt;/object&gt;&lt;object type=&quot;3&quot; unique_id=&quot;11036&quot;&gt;&lt;property id=&quot;20148&quot; value=&quot;5&quot;/&gt;&lt;property id=&quot;20300&quot; value=&quot;Slide 9 - &amp;quot;Quality Triangle&amp;quot;&quot;/&gt;&lt;property id=&quot;20307&quot; value=&quot;265&quot;/&gt;&lt;/object&gt;&lt;object type=&quot;3&quot; unique_id=&quot;11037&quot;&gt;&lt;property id=&quot;20148&quot; value=&quot;5&quot;/&gt;&lt;property id=&quot;20300&quot; value=&quot;Slide 10 - &amp;quot;Programming Languages&amp;quot;&quot;/&gt;&lt;property id=&quot;20307&quot; value=&quot;266&quot;/&gt;&lt;/object&gt;&lt;object type=&quot;3&quot; unique_id=&quot;11038&quot;&gt;&lt;property id=&quot;20148&quot; value=&quot;5&quot;/&gt;&lt;property id=&quot;20300&quot; value=&quot;Slide 11 - &amp;quot;Software Development Decisions&amp;quot;&quot;/&gt;&lt;property id=&quot;20307&quot; value=&quot;267&quot;/&gt;&lt;/object&gt;&lt;object type=&quot;3&quot; unique_id=&quot;11039&quot;&gt;&lt;property id=&quot;20148&quot; value=&quot;5&quot;/&gt;&lt;property id=&quot;20300&quot; value=&quot;Slide 12 - &amp;quot;End User Computing&amp;quot;&quot;/&gt;&lt;property id=&quot;20307&quot; value=&quot;268&quot;/&gt;&lt;/object&gt;&lt;object type=&quot;3&quot; unique_id=&quot;11040&quot;&gt;&lt;property id=&quot;20148&quot; value=&quot;5&quot;/&gt;&lt;property id=&quot;20300&quot; value=&quot;Slide 13 - &amp;quot;Testing&amp;quot;&quot;/&gt;&lt;property id=&quot;20307&quot; value=&quot;269&quot;/&gt;&lt;/object&gt;&lt;object type=&quot;3&quot; unique_id=&quot;11041&quot;&gt;&lt;property id=&quot;20148&quot; value=&quot;5&quot;/&gt;&lt;property id=&quot;20300&quot; value=&quot;Slide 14 - &amp;quot;Implementation Methodologies&amp;quot;&quot;/&gt;&lt;property id=&quot;20307&quot; value=&quot;270&quot;/&gt;&lt;/object&gt;&lt;object type=&quot;3&quot; unique_id=&quot;11042&quot;&gt;&lt;property id=&quot;20148&quot; value=&quot;5&quot;/&gt;&lt;property id=&quot;20300&quot; value=&quot;Slide 15 - &amp;quot;Implementation Methodologies Support&amp;quot;&quot;/&gt;&lt;property id=&quot;20307&quot; value=&quot;271&quot;/&gt;&lt;/object&gt;&lt;object type=&quot;3&quot; unique_id=&quot;11043&quot;&gt;&lt;property id=&quot;20148&quot; value=&quot;5&quot;/&gt;&lt;property id=&quot;20300&quot; value=&quot;Slide 16 - &amp;quot;Summary&amp;quot;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476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Algerian</vt:lpstr>
      <vt:lpstr>Arial</vt:lpstr>
      <vt:lpstr>Calibri</vt:lpstr>
      <vt:lpstr>Times New Roman</vt:lpstr>
      <vt:lpstr>Office Theme</vt:lpstr>
      <vt:lpstr>Business Intelligence</vt:lpstr>
      <vt:lpstr>Business Analytics, BI, Big Data, Data Mining - What’s the difference?</vt:lpstr>
      <vt:lpstr>Characteristics of Data for Good Decision Making</vt:lpstr>
      <vt:lpstr>The Information Gap</vt:lpstr>
      <vt:lpstr>Data Mining</vt:lpstr>
      <vt:lpstr>What is Business Intelligence?</vt:lpstr>
      <vt:lpstr>BI</vt:lpstr>
      <vt:lpstr>BI Applications</vt:lpstr>
      <vt:lpstr>Klipfolio - sample of a marketing dashboard</vt:lpstr>
      <vt:lpstr>FitBit – Health Dashboard</vt:lpstr>
      <vt:lpstr>Evolution of BI</vt:lpstr>
      <vt:lpstr>Evolution of BI (contd.)</vt:lpstr>
      <vt:lpstr>Data Warehouse</vt:lpstr>
      <vt:lpstr>5 Tasks of Data Mining in Business</vt:lpstr>
      <vt:lpstr>Data Mining Techniques</vt:lpstr>
      <vt:lpstr>Market Basket Analysis</vt:lpstr>
      <vt:lpstr>Cluster Analysis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Torres</dc:creator>
  <cp:lastModifiedBy>Admin</cp:lastModifiedBy>
  <cp:revision>51</cp:revision>
  <dcterms:created xsi:type="dcterms:W3CDTF">2015-07-22T22:44:37Z</dcterms:created>
  <dcterms:modified xsi:type="dcterms:W3CDTF">2022-08-30T17:28:38Z</dcterms:modified>
</cp:coreProperties>
</file>