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276" y="-84"/>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4FFB85E-68D3-3E43-B1F9-544320B40EA9}" type="datetimeFigureOut">
              <a:rPr lang="en-US" smtClean="0"/>
              <a:pPr/>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93272-D3E6-E546-A535-003320C27105}" type="slidenum">
              <a:rPr lang="en-US" smtClean="0"/>
              <a:pPr/>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FFB85E-68D3-3E43-B1F9-544320B40EA9}" type="datetimeFigureOut">
              <a:rPr lang="en-US" smtClean="0"/>
              <a:pPr/>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93272-D3E6-E546-A535-003320C27105}" type="slidenum">
              <a:rPr lang="en-US" smtClean="0"/>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9042400" y="274641"/>
            <a:ext cx="2540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304801"/>
            <a:ext cx="8026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FFB85E-68D3-3E43-B1F9-544320B40EA9}" type="datetimeFigureOut">
              <a:rPr lang="en-US" smtClean="0"/>
              <a:pPr/>
              <a:t>8/16/2022</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6A693272-D3E6-E546-A535-003320C27105}" type="slidenum">
              <a:rPr lang="en-US" smtClean="0"/>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FFB85E-68D3-3E43-B1F9-544320B40EA9}" type="datetimeFigureOut">
              <a:rPr lang="en-US" smtClean="0"/>
              <a:pPr/>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93272-D3E6-E546-A535-003320C27105}" type="slidenum">
              <a:rPr lang="en-US" smtClean="0"/>
              <a:pPr/>
              <a:t>‹#›</a:t>
            </a:fld>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FFB85E-68D3-3E43-B1F9-544320B40EA9}" type="datetimeFigureOut">
              <a:rPr lang="en-US" smtClean="0"/>
              <a:pPr/>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93272-D3E6-E546-A535-003320C2710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FFB85E-68D3-3E43-B1F9-544320B40EA9}" type="datetimeFigureOut">
              <a:rPr lang="en-US" smtClean="0"/>
              <a:pPr/>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93272-D3E6-E546-A535-003320C27105}" type="slidenum">
              <a:rPr lang="en-US" smtClean="0"/>
              <a:pPr/>
              <a:t>‹#›</a:t>
            </a:fld>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4FFB85E-68D3-3E43-B1F9-544320B40EA9}" type="datetimeFigureOut">
              <a:rPr lang="en-US" smtClean="0"/>
              <a:pPr/>
              <a:t>8/16/2022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693272-D3E6-E546-A535-003320C27105}" type="slidenum">
              <a:rPr lang="en-US" smtClean="0"/>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4FFB85E-68D3-3E43-B1F9-544320B40EA9}" type="datetimeFigureOut">
              <a:rPr lang="en-US" smtClean="0"/>
              <a:pPr/>
              <a:t>8/16/2022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693272-D3E6-E546-A535-003320C27105}" type="slidenum">
              <a:rPr lang="en-US" smtClean="0"/>
              <a:pPr/>
              <a:t>‹#›</a:t>
            </a:fld>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FFB85E-68D3-3E43-B1F9-544320B40EA9}" type="datetimeFigureOut">
              <a:rPr lang="en-US" smtClean="0"/>
              <a:pPr/>
              <a:t>8/16/2022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693272-D3E6-E546-A535-003320C27105}" type="slidenum">
              <a:rPr lang="en-US" smtClean="0"/>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FFB85E-68D3-3E43-B1F9-544320B40EA9}" type="datetimeFigureOut">
              <a:rPr lang="en-US" smtClean="0"/>
              <a:pPr/>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93272-D3E6-E546-A535-003320C27105}" type="slidenum">
              <a:rPr lang="en-US" smtClean="0"/>
              <a:pPr/>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84FFB85E-68D3-3E43-B1F9-544320B40EA9}" type="datetimeFigureOut">
              <a:rPr lang="en-US" smtClean="0"/>
              <a:pPr/>
              <a:t>8/16/2022</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6A693272-D3E6-E546-A535-003320C2710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4FFB85E-68D3-3E43-B1F9-544320B40EA9}" type="datetimeFigureOut">
              <a:rPr lang="en-US" smtClean="0"/>
              <a:pPr/>
              <a:t>8/16/2022</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A693272-D3E6-E546-A535-003320C271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PRESENTED BY </a:t>
            </a:r>
            <a:br>
              <a:rPr lang="en-US" dirty="0" smtClean="0"/>
            </a:br>
            <a:r>
              <a:rPr lang="en-US" dirty="0" smtClean="0"/>
              <a:t>R.PAVITHRA</a:t>
            </a:r>
            <a:endParaRPr lang="en-US" dirty="0"/>
          </a:p>
        </p:txBody>
      </p:sp>
      <p:sp>
        <p:nvSpPr>
          <p:cNvPr id="3" name="Subtitle 2"/>
          <p:cNvSpPr>
            <a:spLocks noGrp="1"/>
          </p:cNvSpPr>
          <p:nvPr>
            <p:ph type="subTitle" idx="1"/>
          </p:nvPr>
        </p:nvSpPr>
        <p:spPr/>
        <p:txBody>
          <a:bodyPr>
            <a:normAutofit/>
          </a:bodyPr>
          <a:lstStyle/>
          <a:p>
            <a:r>
              <a:rPr lang="en-US" sz="4000" b="1" dirty="0" smtClean="0"/>
              <a:t>E  COMMERCE</a:t>
            </a:r>
            <a:endParaRPr lang="en-US" sz="4000" b="1"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Features of E-Commerce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IN" dirty="0" smtClean="0"/>
              <a:t>It efficiently increases the business capability.</a:t>
            </a:r>
            <a:endParaRPr lang="en-US" dirty="0" smtClean="0"/>
          </a:p>
          <a:p>
            <a:pPr lvl="0"/>
            <a:r>
              <a:rPr lang="en-IN" dirty="0" smtClean="0"/>
              <a:t>It substantially reduces the cost.</a:t>
            </a:r>
            <a:endParaRPr lang="en-US" dirty="0" smtClean="0"/>
          </a:p>
          <a:p>
            <a:pPr lvl="0"/>
            <a:r>
              <a:rPr lang="en-IN" dirty="0" smtClean="0"/>
              <a:t>It perceptively increases the delivery services.</a:t>
            </a:r>
            <a:endParaRPr lang="en-US" dirty="0" smtClean="0"/>
          </a:p>
          <a:p>
            <a:pPr lvl="0"/>
            <a:r>
              <a:rPr lang="en-IN" dirty="0" smtClean="0"/>
              <a:t>It unbreakable solution of quick business transactions and office automation.</a:t>
            </a:r>
            <a:endParaRPr lang="en-US" dirty="0" smtClean="0"/>
          </a:p>
          <a:p>
            <a:pPr lvl="0"/>
            <a:r>
              <a:rPr lang="en-IN" dirty="0" smtClean="0"/>
              <a:t>It potentially increases the intra-business functionality.</a:t>
            </a:r>
            <a:endParaRPr lang="en-US" dirty="0" smtClean="0"/>
          </a:p>
          <a:p>
            <a:pPr lvl="0"/>
            <a:r>
              <a:rPr lang="en-IN" dirty="0" smtClean="0"/>
              <a:t>It competently increases the business communication.</a:t>
            </a:r>
            <a:endParaRPr lang="en-US" dirty="0" smtClean="0"/>
          </a:p>
          <a:p>
            <a:pPr>
              <a:buNone/>
            </a:pPr>
            <a:endParaRPr lang="en-US" dirty="0"/>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Types of E-Commerce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IN" dirty="0" smtClean="0"/>
              <a:t>Following are the major types of e-commerce businesses −</a:t>
            </a:r>
            <a:endParaRPr lang="en-US" dirty="0" smtClean="0"/>
          </a:p>
          <a:p>
            <a:r>
              <a:rPr lang="en-IN" b="1" dirty="0" smtClean="0"/>
              <a:t>Business-to-Business (B2B)</a:t>
            </a:r>
            <a:endParaRPr lang="en-US" b="1" dirty="0" smtClean="0"/>
          </a:p>
          <a:p>
            <a:r>
              <a:rPr lang="en-IN" dirty="0" smtClean="0"/>
              <a:t>It is conducted between two business firms.</a:t>
            </a:r>
            <a:endParaRPr lang="en-US" dirty="0" smtClean="0"/>
          </a:p>
          <a:p>
            <a:r>
              <a:rPr lang="en-IN" b="1" dirty="0" smtClean="0"/>
              <a:t>Business-to-Consumer (B2C)</a:t>
            </a:r>
            <a:endParaRPr lang="en-US" b="1" dirty="0" smtClean="0"/>
          </a:p>
          <a:p>
            <a:r>
              <a:rPr lang="en-IN" dirty="0" smtClean="0"/>
              <a:t>It is conducted between the business firm and the consumer.</a:t>
            </a:r>
            <a:endParaRPr lang="en-US" dirty="0" smtClean="0"/>
          </a:p>
          <a:p>
            <a:r>
              <a:rPr lang="en-IN" b="1" dirty="0" smtClean="0"/>
              <a:t>Consumer-to-Consumer (C2C)</a:t>
            </a:r>
            <a:endParaRPr lang="en-US" b="1" dirty="0" smtClean="0"/>
          </a:p>
          <a:p>
            <a:r>
              <a:rPr lang="en-IN" dirty="0" smtClean="0"/>
              <a:t>Consumer-to-consumer business deals happen between two consumers; there are certain websites that facilitate a common platform to both the consumers - one who wants to buy and one who wants to sell.</a:t>
            </a:r>
            <a:endParaRPr lang="en-US" dirty="0" smtClean="0"/>
          </a:p>
          <a:p>
            <a:endParaRPr lang="en-US" dirty="0"/>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Benefits of E-Commerce</a:t>
            </a:r>
            <a:r>
              <a:rPr lang="en-US" dirty="0" smtClean="0"/>
              <a:t/>
            </a:r>
            <a:br>
              <a:rPr lang="en-US" dirty="0" smtClean="0"/>
            </a:br>
            <a:endParaRPr lang="en-US" b="0" dirty="0"/>
          </a:p>
        </p:txBody>
      </p:sp>
      <p:sp>
        <p:nvSpPr>
          <p:cNvPr id="3" name="Content Placeholder 2"/>
          <p:cNvSpPr>
            <a:spLocks noGrp="1"/>
          </p:cNvSpPr>
          <p:nvPr>
            <p:ph idx="1"/>
          </p:nvPr>
        </p:nvSpPr>
        <p:spPr/>
        <p:txBody>
          <a:bodyPr>
            <a:normAutofit fontScale="85000" lnSpcReduction="10000"/>
          </a:bodyPr>
          <a:lstStyle/>
          <a:p>
            <a:pPr lvl="0"/>
            <a:r>
              <a:rPr lang="en-IN" dirty="0" smtClean="0"/>
              <a:t>It facilitates free market.</a:t>
            </a:r>
            <a:endParaRPr lang="en-US" dirty="0" smtClean="0"/>
          </a:p>
          <a:p>
            <a:pPr lvl="0"/>
            <a:r>
              <a:rPr lang="en-IN" dirty="0" smtClean="0"/>
              <a:t>It is available 24×7.</a:t>
            </a:r>
            <a:endParaRPr lang="en-US" dirty="0" smtClean="0"/>
          </a:p>
          <a:p>
            <a:pPr lvl="0"/>
            <a:r>
              <a:rPr lang="en-IN" dirty="0" smtClean="0"/>
              <a:t>Its presence is global (there is no constrain of political boundary as such).</a:t>
            </a:r>
            <a:endParaRPr lang="en-US" dirty="0" smtClean="0"/>
          </a:p>
          <a:p>
            <a:pPr lvl="0"/>
            <a:r>
              <a:rPr lang="en-IN" dirty="0" smtClean="0"/>
              <a:t>Set up cost is substantially low.</a:t>
            </a:r>
            <a:endParaRPr lang="en-US" dirty="0" smtClean="0"/>
          </a:p>
          <a:p>
            <a:pPr lvl="0"/>
            <a:r>
              <a:rPr lang="en-IN" dirty="0" smtClean="0"/>
              <a:t>It provides user-friendly technology.</a:t>
            </a:r>
            <a:endParaRPr lang="en-US" dirty="0" smtClean="0"/>
          </a:p>
          <a:p>
            <a:pPr lvl="0"/>
            <a:r>
              <a:rPr lang="en-IN" dirty="0" smtClean="0"/>
              <a:t>It offers multiple opportunity parallel and simultaneously.</a:t>
            </a:r>
            <a:endParaRPr lang="en-US" dirty="0" smtClean="0"/>
          </a:p>
          <a:p>
            <a:pPr lvl="0"/>
            <a:r>
              <a:rPr lang="en-IN" dirty="0" smtClean="0"/>
              <a:t>It provides frugal facilities to promote and market businesses.</a:t>
            </a:r>
            <a:endParaRPr lang="en-US" dirty="0" smtClean="0"/>
          </a:p>
          <a:p>
            <a:pPr lvl="0"/>
            <a:r>
              <a:rPr lang="en-IN" dirty="0" smtClean="0"/>
              <a:t>It has features to offer market research facility.</a:t>
            </a:r>
            <a:endParaRPr lang="en-US" dirty="0" smtClean="0"/>
          </a:p>
          <a:p>
            <a:pPr lvl="0"/>
            <a:r>
              <a:rPr lang="en-IN" dirty="0" smtClean="0"/>
              <a:t>It makes customer relations management easier.</a:t>
            </a:r>
            <a:endParaRPr lang="en-US" dirty="0" smtClean="0"/>
          </a:p>
          <a:p>
            <a:pPr lvl="0"/>
            <a:r>
              <a:rPr lang="en-IN" dirty="0" smtClean="0"/>
              <a:t>It facilitates the provision of 24×7 customer care services.</a:t>
            </a:r>
            <a:endParaRPr lang="en-US" dirty="0" smtClean="0"/>
          </a:p>
          <a:p>
            <a:pPr lvl="0"/>
            <a:r>
              <a:rPr lang="en-IN" dirty="0" smtClean="0"/>
              <a:t>It provides fund transfer facility domestically as well as internationally with simple steps.</a:t>
            </a:r>
            <a:endParaRPr lang="en-US" dirty="0" smtClean="0"/>
          </a:p>
          <a:p>
            <a:endParaRPr lang="en-US" dirty="0"/>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COVERAGE</a:t>
            </a:r>
            <a:endParaRPr lang="en-US" dirty="0"/>
          </a:p>
        </p:txBody>
      </p:sp>
      <p:sp>
        <p:nvSpPr>
          <p:cNvPr id="3" name="Content Placeholder 2"/>
          <p:cNvSpPr>
            <a:spLocks noGrp="1"/>
          </p:cNvSpPr>
          <p:nvPr>
            <p:ph idx="1"/>
          </p:nvPr>
        </p:nvSpPr>
        <p:spPr/>
        <p:txBody>
          <a:bodyPr/>
          <a:lstStyle/>
          <a:p>
            <a:pPr algn="just"/>
            <a:r>
              <a:rPr lang="en-US" dirty="0" smtClean="0"/>
              <a:t>Media coverage means any reporting, recording, broadcasting, narrowcasting, </a:t>
            </a:r>
            <a:r>
              <a:rPr lang="en-US" dirty="0" smtClean="0"/>
              <a:t>cable casting </a:t>
            </a:r>
            <a:r>
              <a:rPr lang="en-US" dirty="0" smtClean="0"/>
              <a:t>or webcasting of court proceedings by the media using TV, radio, photographic, recording, or other electronic devices</a:t>
            </a:r>
            <a:r>
              <a:rPr lang="en-US" dirty="0" smtClean="0"/>
              <a:t>.</a:t>
            </a:r>
          </a:p>
          <a:p>
            <a:pPr>
              <a:buNone/>
            </a:pPr>
            <a:endParaRPr lang="en-US" dirty="0"/>
          </a:p>
        </p:txBody>
      </p:sp>
      <p:pic>
        <p:nvPicPr>
          <p:cNvPr id="4" name="Content Placeholder 3" descr="E COMMERCE.jpg"/>
          <p:cNvPicPr>
            <a:picLocks noChangeAspect="1"/>
          </p:cNvPicPr>
          <p:nvPr/>
        </p:nvPicPr>
        <p:blipFill>
          <a:blip r:embed="rId2" cstate="print"/>
          <a:stretch>
            <a:fillRect/>
          </a:stretch>
        </p:blipFill>
        <p:spPr>
          <a:xfrm>
            <a:off x="2133600" y="3810000"/>
            <a:ext cx="5410200" cy="2752725"/>
          </a:xfrm>
          <a:prstGeom prst="rect">
            <a:avLst/>
          </a:prstGeom>
        </p:spPr>
      </p:pic>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Anatomy of E-Commerce applications</a:t>
            </a:r>
            <a:br>
              <a:rPr lang="en-US" dirty="0" smtClean="0"/>
            </a:br>
            <a:endParaRPr lang="en-US" dirty="0"/>
          </a:p>
        </p:txBody>
      </p:sp>
      <p:sp>
        <p:nvSpPr>
          <p:cNvPr id="5" name="Content Placeholder 4"/>
          <p:cNvSpPr>
            <a:spLocks noGrp="1"/>
          </p:cNvSpPr>
          <p:nvPr>
            <p:ph idx="1"/>
          </p:nvPr>
        </p:nvSpPr>
        <p:spPr/>
        <p:txBody>
          <a:bodyPr/>
          <a:lstStyle/>
          <a:p>
            <a:r>
              <a:rPr lang="en-US" dirty="0" smtClean="0"/>
              <a:t>Multimedia Content for E-Commerce Applications</a:t>
            </a:r>
          </a:p>
          <a:p>
            <a:r>
              <a:rPr lang="en-US" dirty="0" smtClean="0"/>
              <a:t>Multimedia </a:t>
            </a:r>
            <a:r>
              <a:rPr lang="en-US" dirty="0" smtClean="0"/>
              <a:t>Storage Servers &amp; E-Commerce Applications</a:t>
            </a:r>
          </a:p>
          <a:p>
            <a:r>
              <a:rPr lang="en-US" dirty="0" smtClean="0"/>
              <a:t>              </a:t>
            </a:r>
            <a:r>
              <a:rPr lang="en-US" dirty="0" err="1" smtClean="0"/>
              <a:t>i</a:t>
            </a:r>
            <a:r>
              <a:rPr lang="en-US" dirty="0" smtClean="0"/>
              <a:t>. Client-Server Architecture in Electronic Commerce   </a:t>
            </a:r>
          </a:p>
          <a:p>
            <a:r>
              <a:rPr lang="en-US" dirty="0" smtClean="0"/>
              <a:t>              ii. Internal Processes of Multimedia Servers</a:t>
            </a:r>
          </a:p>
          <a:p>
            <a:r>
              <a:rPr lang="en-US" dirty="0" smtClean="0"/>
              <a:t>              iii. Video Servers &amp; E-Commerce</a:t>
            </a:r>
          </a:p>
          <a:p>
            <a:r>
              <a:rPr lang="en-US" dirty="0" smtClean="0"/>
              <a:t>Information </a:t>
            </a:r>
            <a:r>
              <a:rPr lang="en-US" dirty="0" smtClean="0"/>
              <a:t>Delivery/Transport &amp; E-Commerce Applications</a:t>
            </a:r>
          </a:p>
          <a:p>
            <a:r>
              <a:rPr lang="en-US" dirty="0" smtClean="0"/>
              <a:t>Consumer </a:t>
            </a:r>
            <a:r>
              <a:rPr lang="en-US" dirty="0" smtClean="0"/>
              <a:t>Access Devices</a:t>
            </a:r>
          </a:p>
          <a:p>
            <a:endParaRPr lang="en-US" dirty="0"/>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Multimedia Content for E-Commerce Applications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t>
            </a:r>
            <a:r>
              <a:rPr lang="en-US" dirty="0" smtClean="0"/>
              <a:t>Multimedia content can be considered both fuel and traffic for electronic commerce applications.</a:t>
            </a:r>
          </a:p>
          <a:p>
            <a:r>
              <a:rPr lang="en-US" dirty="0" smtClean="0"/>
              <a:t>•The technical definition of multimedia is the use of digital data in more than one format, such as the combination of text, audio, video, images, graphics, numerical data, holograms, and animations in a computer file/document. See in Fig.</a:t>
            </a:r>
          </a:p>
          <a:p>
            <a:r>
              <a:rPr lang="en-US" dirty="0" smtClean="0"/>
              <a:t>•Multimedia is associated with Hardware components in different networks.</a:t>
            </a:r>
          </a:p>
          <a:p>
            <a:r>
              <a:rPr lang="en-US" dirty="0" smtClean="0"/>
              <a:t>•The Accessing of multimedia content depends on the hardware capabilities of the customer.</a:t>
            </a:r>
          </a:p>
          <a:p>
            <a:endParaRPr lang="en-US" dirty="0"/>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Multimedia Storage Servers &amp; E-Commerce Applications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E-Commerce </a:t>
            </a:r>
            <a:r>
              <a:rPr lang="en-US" dirty="0" smtClean="0"/>
              <a:t>requires robust servers to store and distribute large amounts of digital content to consumers</a:t>
            </a:r>
            <a:r>
              <a:rPr lang="en-US" dirty="0" smtClean="0"/>
              <a:t>.</a:t>
            </a:r>
            <a:r>
              <a:rPr lang="en-US" dirty="0" smtClean="0"/>
              <a:t/>
            </a:r>
            <a:br>
              <a:rPr lang="en-US" dirty="0" smtClean="0"/>
            </a:br>
            <a:endParaRPr lang="en-US" dirty="0" smtClean="0"/>
          </a:p>
          <a:p>
            <a:r>
              <a:rPr lang="en-US" dirty="0" smtClean="0"/>
              <a:t>These </a:t>
            </a:r>
            <a:r>
              <a:rPr lang="en-US" dirty="0" smtClean="0"/>
              <a:t>Multimedia storage servers are large information warehouses capable of handling various content, ranging from books, newspapers, advertisement catalogs, movies, games, &amp; X-ray images.</a:t>
            </a:r>
          </a:p>
          <a:p>
            <a:pPr>
              <a:buNone/>
            </a:pPr>
            <a:r>
              <a:rPr lang="en-US" dirty="0" smtClean="0"/>
              <a:t/>
            </a:r>
            <a:br>
              <a:rPr lang="en-US" dirty="0" smtClean="0"/>
            </a:br>
            <a:endParaRPr lang="en-US" dirty="0"/>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Client-Server Architecture in Electronic Commerce</a:t>
            </a:r>
            <a:endParaRPr lang="en-US" dirty="0"/>
          </a:p>
        </p:txBody>
      </p:sp>
      <p:sp>
        <p:nvSpPr>
          <p:cNvPr id="3" name="Content Placeholder 2"/>
          <p:cNvSpPr>
            <a:spLocks noGrp="1"/>
          </p:cNvSpPr>
          <p:nvPr>
            <p:ph idx="1"/>
          </p:nvPr>
        </p:nvSpPr>
        <p:spPr/>
        <p:txBody>
          <a:bodyPr/>
          <a:lstStyle/>
          <a:p>
            <a:r>
              <a:rPr lang="en-US" dirty="0" smtClean="0"/>
              <a:t>All e-commerce applications follow the client-server model</a:t>
            </a:r>
          </a:p>
          <a:p>
            <a:r>
              <a:rPr lang="en-US" dirty="0" smtClean="0"/>
              <a:t>•Clients are devices plus software that request information from servers or interact known as message passing</a:t>
            </a:r>
          </a:p>
          <a:p>
            <a:r>
              <a:rPr lang="en-US" dirty="0" smtClean="0"/>
              <a:t>•Mainframe computing , which meant for “dump”</a:t>
            </a:r>
          </a:p>
          <a:p>
            <a:r>
              <a:rPr lang="en-US" dirty="0" smtClean="0"/>
              <a:t>The server manages application tasks, storage &amp; security &amp; provides scalability-ability to add more clients and client devices( like Personal digital assistants to Pc’s.</a:t>
            </a:r>
            <a:endParaRPr lang="en-US" dirty="0"/>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Internal Processes of Multimedia Servers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internal processes involved in the storage, retrieval &amp; management of multimedia data objects are integral to e-commerce applications</a:t>
            </a:r>
            <a:r>
              <a:rPr lang="en-US" dirty="0" smtClean="0"/>
              <a:t>.</a:t>
            </a:r>
            <a:endParaRPr lang="en-US" dirty="0" smtClean="0"/>
          </a:p>
          <a:p>
            <a:r>
              <a:rPr lang="en-US" dirty="0" smtClean="0"/>
              <a:t>A </a:t>
            </a:r>
            <a:r>
              <a:rPr lang="en-US" dirty="0" smtClean="0"/>
              <a:t>multimedia server is a hardware &amp; software combination that converts raw data into usable information &amp; then dishes out</a:t>
            </a:r>
            <a:r>
              <a:rPr lang="en-US" dirty="0" smtClean="0"/>
              <a:t>.</a:t>
            </a:r>
            <a:endParaRPr lang="en-US" dirty="0" smtClean="0"/>
          </a:p>
          <a:p>
            <a:r>
              <a:rPr lang="en-US" dirty="0" smtClean="0"/>
              <a:t>It </a:t>
            </a:r>
            <a:r>
              <a:rPr lang="en-US" dirty="0" smtClean="0"/>
              <a:t>captures, processes, manages, &amp; delivers text, images, audio &amp; video</a:t>
            </a:r>
            <a:r>
              <a:rPr lang="en-US" dirty="0" smtClean="0"/>
              <a:t>.</a:t>
            </a:r>
            <a:endParaRPr lang="en-US" dirty="0" smtClean="0"/>
          </a:p>
          <a:p>
            <a:r>
              <a:rPr lang="en-US" dirty="0" smtClean="0"/>
              <a:t>It </a:t>
            </a:r>
            <a:r>
              <a:rPr lang="en-US" dirty="0" smtClean="0"/>
              <a:t>must do to handle thousands of simultaneous users.</a:t>
            </a:r>
          </a:p>
          <a:p>
            <a:r>
              <a:rPr lang="en-US" dirty="0" smtClean="0"/>
              <a:t>Include </a:t>
            </a:r>
            <a:r>
              <a:rPr lang="en-US" dirty="0" smtClean="0"/>
              <a:t>high-end symmetric multiprocessors, clustered architecture, and massive parallel systems.</a:t>
            </a:r>
          </a:p>
          <a:p>
            <a:pPr>
              <a:buNone/>
            </a:pPr>
            <a:endParaRPr lang="en-US" dirty="0"/>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IN" dirty="0" smtClean="0"/>
              <a:t>E-Commerce or Electronics Commerce is a methodology of modern business, which addresses the need of business organizations, </a:t>
            </a:r>
          </a:p>
          <a:p>
            <a:r>
              <a:rPr lang="en-IN" dirty="0" smtClean="0"/>
              <a:t>vendors and customers to reduce cost and improve the quality of goods and services while increasing the speed of delivery </a:t>
            </a:r>
          </a:p>
          <a:p>
            <a:pPr>
              <a:buNone/>
            </a:pPr>
            <a:endParaRPr lang="en-US" dirty="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a:t>
            </a:r>
            <a:endParaRPr lang="en-US" dirty="0"/>
          </a:p>
        </p:txBody>
      </p:sp>
      <p:sp>
        <p:nvSpPr>
          <p:cNvPr id="3" name="Content Placeholder 2"/>
          <p:cNvSpPr>
            <a:spLocks noGrp="1"/>
          </p:cNvSpPr>
          <p:nvPr>
            <p:ph idx="1"/>
          </p:nvPr>
        </p:nvSpPr>
        <p:spPr/>
        <p:txBody>
          <a:bodyPr/>
          <a:lstStyle/>
          <a:p>
            <a:pPr lvl="0"/>
            <a:r>
              <a:rPr lang="en-IN" dirty="0" smtClean="0"/>
              <a:t>Electronic Data Interchange (EDI)</a:t>
            </a:r>
            <a:endParaRPr lang="en-US" dirty="0" smtClean="0"/>
          </a:p>
          <a:p>
            <a:pPr lvl="0"/>
            <a:r>
              <a:rPr lang="en-IN" dirty="0" smtClean="0"/>
              <a:t>Electronic Mail (e-mail)</a:t>
            </a:r>
            <a:endParaRPr lang="en-US" dirty="0" smtClean="0"/>
          </a:p>
          <a:p>
            <a:pPr lvl="0"/>
            <a:r>
              <a:rPr lang="en-IN" dirty="0" smtClean="0"/>
              <a:t>Electronic Bulletin Boards</a:t>
            </a:r>
            <a:endParaRPr lang="en-US" dirty="0" smtClean="0"/>
          </a:p>
          <a:p>
            <a:pPr lvl="0"/>
            <a:r>
              <a:rPr lang="en-IN" dirty="0" smtClean="0"/>
              <a:t>Electronic Fund Transfer (EFT)</a:t>
            </a:r>
            <a:endParaRPr lang="en-US" dirty="0" smtClean="0"/>
          </a:p>
          <a:p>
            <a:pPr lvl="0"/>
            <a:r>
              <a:rPr lang="en-IN" dirty="0" smtClean="0"/>
              <a:t>Other Network-based technologies</a:t>
            </a:r>
            <a:endParaRPr lang="en-US" dirty="0" smtClean="0"/>
          </a:p>
          <a:p>
            <a:endParaRPr lang="en-US"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pic>
        <p:nvPicPr>
          <p:cNvPr id="4" name="Content Placeholder 3" descr="e-commerce overview"/>
          <p:cNvPicPr>
            <a:picLocks noGrp="1"/>
          </p:cNvPicPr>
          <p:nvPr>
            <p:ph idx="1"/>
          </p:nvPr>
        </p:nvPicPr>
        <p:blipFill>
          <a:blip r:embed="rId2" cstate="print"/>
          <a:srcRect/>
          <a:stretch>
            <a:fillRect/>
          </a:stretch>
        </p:blipFill>
        <p:spPr bwMode="auto">
          <a:xfrm>
            <a:off x="1447800" y="1828800"/>
            <a:ext cx="8610600" cy="4495799"/>
          </a:xfrm>
          <a:prstGeom prst="rect">
            <a:avLst/>
          </a:prstGeom>
          <a:noFill/>
          <a:ln w="9525">
            <a:noFill/>
            <a:miter lim="800000"/>
            <a:headEnd/>
            <a:tailEnd/>
          </a:ln>
        </p:spPr>
      </p:pic>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Types of Ecommerce Frameworks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IN" b="1" dirty="0" err="1" smtClean="0"/>
              <a:t>SaaS</a:t>
            </a:r>
            <a:r>
              <a:rPr lang="en-IN" b="1" dirty="0" smtClean="0"/>
              <a:t>.</a:t>
            </a:r>
            <a:endParaRPr lang="en-US" b="1" dirty="0" smtClean="0"/>
          </a:p>
          <a:p>
            <a:pPr lvl="0"/>
            <a:r>
              <a:rPr lang="en-IN" b="1" dirty="0" smtClean="0"/>
              <a:t>Open source.</a:t>
            </a:r>
            <a:endParaRPr lang="en-US" b="1" dirty="0" smtClean="0"/>
          </a:p>
          <a:p>
            <a:pPr lvl="0"/>
            <a:r>
              <a:rPr lang="en-IN" b="1" dirty="0" smtClean="0"/>
              <a:t>Headless commerce.</a:t>
            </a:r>
            <a:endParaRPr lang="en-US" b="1" dirty="0" smtClean="0"/>
          </a:p>
          <a:p>
            <a:pPr>
              <a:buNone/>
            </a:pPr>
            <a:endParaRPr lang="en-US" dirty="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err="1" smtClean="0"/>
              <a:t>SaaS</a:t>
            </a:r>
            <a:r>
              <a:rPr lang="en-IN" dirty="0" smtClean="0"/>
              <a:t> Ecommerce Framework.</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IN" dirty="0" err="1" smtClean="0"/>
              <a:t>SaaS</a:t>
            </a:r>
            <a:r>
              <a:rPr lang="en-IN" dirty="0" smtClean="0"/>
              <a:t> stands for “software as a service.” Users subscribe — as opposed to buying — to software that the vendor continues to host, maintain and improve. </a:t>
            </a:r>
          </a:p>
          <a:p>
            <a:r>
              <a:rPr lang="en-IN" dirty="0" err="1" smtClean="0"/>
              <a:t>SaaS</a:t>
            </a:r>
            <a:r>
              <a:rPr lang="en-IN" dirty="0" smtClean="0"/>
              <a:t> platforms, on average, come with more out-of-the-box functionality. And, while customization is limited, </a:t>
            </a:r>
          </a:p>
          <a:p>
            <a:r>
              <a:rPr lang="en-IN" dirty="0" err="1" smtClean="0"/>
              <a:t>SaaS</a:t>
            </a:r>
            <a:r>
              <a:rPr lang="en-IN" dirty="0" smtClean="0"/>
              <a:t> platforms today are becoming more and more flexible thanks to APIs and pre-built integrations.</a:t>
            </a:r>
            <a:endParaRPr lang="en-US" dirty="0" smtClean="0"/>
          </a:p>
          <a:p>
            <a:endParaRPr lang="en-US"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Open Source Ecommerce Framework.</a:t>
            </a:r>
            <a:endParaRPr lang="en-US" dirty="0"/>
          </a:p>
        </p:txBody>
      </p:sp>
      <p:sp>
        <p:nvSpPr>
          <p:cNvPr id="3" name="Content Placeholder 2"/>
          <p:cNvSpPr>
            <a:spLocks noGrp="1"/>
          </p:cNvSpPr>
          <p:nvPr>
            <p:ph idx="1"/>
          </p:nvPr>
        </p:nvSpPr>
        <p:spPr/>
        <p:txBody>
          <a:bodyPr/>
          <a:lstStyle/>
          <a:p>
            <a:r>
              <a:rPr lang="en-US" dirty="0" smtClean="0"/>
              <a:t>Open-source ecommerce is </a:t>
            </a:r>
            <a:r>
              <a:rPr lang="en-US" b="1" dirty="0" smtClean="0"/>
              <a:t>a type of software that gives the user full access to the source code</a:t>
            </a:r>
            <a:r>
              <a:rPr lang="en-US" dirty="0" smtClean="0"/>
              <a:t>, meaning anyone can modify and customize the platform to meet their specific needs and use a compostable architecture approach.</a:t>
            </a:r>
            <a:endParaRPr lang="en-US" dirty="0"/>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Headless Ecommerce Framework.</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Headless e Commerce is </a:t>
            </a:r>
            <a:r>
              <a:rPr lang="en-US" b="1" dirty="0" smtClean="0"/>
              <a:t>the separation of the technologies used in the front-end presentation layer from the back-end e Commerce functionality of your e Commerce website</a:t>
            </a:r>
            <a:r>
              <a:rPr lang="en-US" dirty="0" smtClean="0"/>
              <a:t>. </a:t>
            </a:r>
            <a:br>
              <a:rPr lang="en-US" dirty="0" smtClean="0"/>
            </a:br>
            <a:endParaRPr lang="en-US" dirty="0" smtClean="0"/>
          </a:p>
          <a:p>
            <a:r>
              <a:rPr lang="en-US" dirty="0" smtClean="0"/>
              <a:t>This helps ensure maximization of content use and also leverage your back-end e Commerce platform across multiple front-ends.</a:t>
            </a:r>
            <a:endParaRPr lang="en-US" dirty="0"/>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Electronic Commerce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IN" dirty="0" smtClean="0"/>
              <a:t>The major activities of ecommerce are as follows −</a:t>
            </a:r>
            <a:endParaRPr lang="en-US" dirty="0" smtClean="0"/>
          </a:p>
          <a:p>
            <a:pPr lvl="0"/>
            <a:r>
              <a:rPr lang="en-IN" dirty="0" smtClean="0"/>
              <a:t>Selling products and services online (through internet)</a:t>
            </a:r>
            <a:endParaRPr lang="en-US" dirty="0" smtClean="0"/>
          </a:p>
          <a:p>
            <a:pPr lvl="0"/>
            <a:r>
              <a:rPr lang="en-IN" dirty="0" smtClean="0"/>
              <a:t>Buying products and services online</a:t>
            </a:r>
            <a:endParaRPr lang="en-US" dirty="0" smtClean="0"/>
          </a:p>
          <a:p>
            <a:pPr lvl="0"/>
            <a:r>
              <a:rPr lang="en-IN" dirty="0" smtClean="0"/>
              <a:t>Paying and accepting payment online</a:t>
            </a:r>
            <a:endParaRPr lang="en-US" dirty="0" smtClean="0"/>
          </a:p>
          <a:p>
            <a:pPr lvl="0"/>
            <a:r>
              <a:rPr lang="en-IN" dirty="0" smtClean="0"/>
              <a:t>Transaction of businesses and other services online</a:t>
            </a:r>
            <a:endParaRPr lang="en-US" dirty="0" smtClean="0"/>
          </a:p>
          <a:p>
            <a:pPr>
              <a:buNone/>
            </a:pPr>
            <a:endParaRPr lang="en-US" dirty="0"/>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93</TotalTime>
  <Words>697</Words>
  <Application>Microsoft Office PowerPoint</Application>
  <PresentationFormat>Custom</PresentationFormat>
  <Paragraphs>88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Module</vt:lpstr>
      <vt:lpstr>PRESENTED BY  R.PAVITHRA</vt:lpstr>
      <vt:lpstr>INTRODUCTION</vt:lpstr>
      <vt:lpstr>TYPES</vt:lpstr>
      <vt:lpstr>CONT…</vt:lpstr>
      <vt:lpstr>Types of Ecommerce Frameworks </vt:lpstr>
      <vt:lpstr>SaaS Ecommerce Framework. </vt:lpstr>
      <vt:lpstr>Open Source Ecommerce Framework.</vt:lpstr>
      <vt:lpstr>Headless Ecommerce Framework. </vt:lpstr>
      <vt:lpstr>Electronic Commerce </vt:lpstr>
      <vt:lpstr>Features of E-Commerce </vt:lpstr>
      <vt:lpstr>Types of E-Commerce </vt:lpstr>
      <vt:lpstr>Benefits of E-Commerce </vt:lpstr>
      <vt:lpstr>MEDIA COVERAGE</vt:lpstr>
      <vt:lpstr>Anatomy of E-Commerce applications </vt:lpstr>
      <vt:lpstr>Multimedia Content for E-Commerce Applications </vt:lpstr>
      <vt:lpstr>Multimedia Storage Servers &amp; E-Commerce Applications </vt:lpstr>
      <vt:lpstr>Client-Server Architecture in Electronic Commerce</vt:lpstr>
      <vt:lpstr>Internal Processes of Multimedia Servers</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Students Only</dc:creator>
  <cp:lastModifiedBy>Pavithra</cp:lastModifiedBy>
  <cp:revision>14</cp:revision>
  <dcterms:modified xsi:type="dcterms:W3CDTF">2022-08-16T16:45:24Z</dcterms:modified>
</cp:coreProperties>
</file>