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02" r:id="rId29"/>
  </p:sldIdLst>
  <p:sldSz cx="10083800" cy="7556500"/>
  <p:notesSz cx="100838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285" y="-155967"/>
            <a:ext cx="9695180" cy="2626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737995"/>
            <a:ext cx="907542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69" y="-7302"/>
            <a:ext cx="10089515" cy="1576705"/>
            <a:chOff x="-3069" y="-7302"/>
            <a:chExt cx="10089515" cy="1576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" y="0"/>
              <a:ext cx="10074858" cy="15619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32" y="0"/>
              <a:ext cx="10074910" cy="1562100"/>
            </a:xfrm>
            <a:custGeom>
              <a:avLst/>
              <a:gdLst/>
              <a:ahLst/>
              <a:cxnLst/>
              <a:rect l="l" t="t" r="r" b="b"/>
              <a:pathLst>
                <a:path w="10074910" h="1562100">
                  <a:moveTo>
                    <a:pt x="0" y="0"/>
                  </a:moveTo>
                  <a:lnTo>
                    <a:pt x="10074858" y="0"/>
                  </a:lnTo>
                  <a:lnTo>
                    <a:pt x="10074858" y="1561952"/>
                  </a:lnTo>
                  <a:lnTo>
                    <a:pt x="0" y="1561952"/>
                  </a:lnTo>
                  <a:lnTo>
                    <a:pt x="0" y="0"/>
                  </a:lnTo>
                  <a:close/>
                </a:path>
              </a:pathLst>
            </a:custGeom>
            <a:ln w="13992">
              <a:solidFill>
                <a:srgbClr val="BE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62613" y="362504"/>
            <a:ext cx="2556510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spc="-180" dirty="0">
                <a:solidFill>
                  <a:srgbClr val="000000"/>
                </a:solidFill>
              </a:rPr>
              <a:t>DEMAND</a:t>
            </a:r>
            <a:endParaRPr sz="485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2" y="1511300"/>
            <a:ext cx="10060068" cy="59612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63" y="-6996"/>
            <a:ext cx="10088880" cy="7570470"/>
            <a:chOff x="-2763" y="-6996"/>
            <a:chExt cx="10088880" cy="7570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" y="0"/>
              <a:ext cx="10074858" cy="75561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32" y="0"/>
              <a:ext cx="10074910" cy="7556500"/>
            </a:xfrm>
            <a:custGeom>
              <a:avLst/>
              <a:gdLst/>
              <a:ahLst/>
              <a:cxnLst/>
              <a:rect l="l" t="t" r="r" b="b"/>
              <a:pathLst>
                <a:path w="10074910" h="7556500">
                  <a:moveTo>
                    <a:pt x="0" y="0"/>
                  </a:moveTo>
                  <a:lnTo>
                    <a:pt x="10074858" y="0"/>
                  </a:lnTo>
                  <a:lnTo>
                    <a:pt x="10074858" y="7556144"/>
                  </a:lnTo>
                  <a:lnTo>
                    <a:pt x="0" y="7556144"/>
                  </a:lnTo>
                  <a:lnTo>
                    <a:pt x="0" y="0"/>
                  </a:lnTo>
                  <a:close/>
                </a:path>
              </a:pathLst>
            </a:custGeom>
            <a:ln w="13992">
              <a:solidFill>
                <a:srgbClr val="BE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2285" y="-92207"/>
            <a:ext cx="9704070" cy="715899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818254">
              <a:lnSpc>
                <a:spcPct val="100000"/>
              </a:lnSpc>
              <a:spcBef>
                <a:spcPts val="925"/>
              </a:spcBef>
            </a:pP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35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-175" dirty="0">
                <a:solidFill>
                  <a:srgbClr val="FF0000"/>
                </a:solidFill>
                <a:latin typeface="Arial"/>
                <a:cs typeface="Arial"/>
              </a:rPr>
              <a:t>GIFFEN</a:t>
            </a:r>
            <a:r>
              <a:rPr sz="35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-300" dirty="0">
                <a:solidFill>
                  <a:srgbClr val="FF0000"/>
                </a:solidFill>
                <a:latin typeface="Arial"/>
                <a:cs typeface="Arial"/>
              </a:rPr>
              <a:t>GOODS</a:t>
            </a:r>
            <a:endParaRPr sz="350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spcBef>
                <a:spcPts val="835"/>
              </a:spcBef>
              <a:buChar char="•"/>
              <a:tabLst>
                <a:tab pos="389890" algn="l"/>
              </a:tabLst>
            </a:pPr>
            <a:r>
              <a:rPr sz="3500" spc="-30" dirty="0">
                <a:latin typeface="Arial"/>
                <a:cs typeface="Arial"/>
              </a:rPr>
              <a:t>They</a:t>
            </a:r>
            <a:r>
              <a:rPr sz="3500" spc="-19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are</a:t>
            </a:r>
            <a:r>
              <a:rPr sz="3500" spc="-165" dirty="0">
                <a:latin typeface="Arial"/>
                <a:cs typeface="Arial"/>
              </a:rPr>
              <a:t> </a:t>
            </a:r>
            <a:r>
              <a:rPr sz="3500" spc="55" dirty="0">
                <a:latin typeface="Arial"/>
                <a:cs typeface="Arial"/>
              </a:rPr>
              <a:t>inferior</a:t>
            </a:r>
            <a:r>
              <a:rPr sz="3500" spc="-15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goods.</a:t>
            </a:r>
            <a:endParaRPr sz="3500">
              <a:latin typeface="Arial"/>
              <a:cs typeface="Arial"/>
            </a:endParaRPr>
          </a:p>
          <a:p>
            <a:pPr marL="389890" marR="5080" indent="-377825">
              <a:lnSpc>
                <a:spcPts val="4190"/>
              </a:lnSpc>
              <a:spcBef>
                <a:spcPts val="980"/>
              </a:spcBef>
              <a:buChar char="•"/>
              <a:tabLst>
                <a:tab pos="389890" algn="l"/>
              </a:tabLst>
            </a:pPr>
            <a:r>
              <a:rPr sz="3500" dirty="0">
                <a:latin typeface="Arial"/>
                <a:cs typeface="Arial"/>
              </a:rPr>
              <a:t>The</a:t>
            </a:r>
            <a:r>
              <a:rPr sz="3500" spc="-10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demand</a:t>
            </a:r>
            <a:r>
              <a:rPr sz="3500" spc="-110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for</a:t>
            </a:r>
            <a:r>
              <a:rPr sz="3500" spc="-8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Giffen’s</a:t>
            </a:r>
            <a:r>
              <a:rPr sz="3500" spc="-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goods</a:t>
            </a:r>
            <a:r>
              <a:rPr sz="3500" spc="-50" dirty="0">
                <a:latin typeface="Arial"/>
                <a:cs typeface="Arial"/>
              </a:rPr>
              <a:t> </a:t>
            </a:r>
            <a:r>
              <a:rPr sz="3500" spc="45" dirty="0">
                <a:latin typeface="Arial"/>
                <a:cs typeface="Arial"/>
              </a:rPr>
              <a:t>contracts</a:t>
            </a:r>
            <a:r>
              <a:rPr sz="3500" spc="-50" dirty="0">
                <a:latin typeface="Arial"/>
                <a:cs typeface="Arial"/>
              </a:rPr>
              <a:t> </a:t>
            </a:r>
            <a:r>
              <a:rPr sz="3500" spc="-20" dirty="0">
                <a:latin typeface="Arial"/>
                <a:cs typeface="Arial"/>
              </a:rPr>
              <a:t>when </a:t>
            </a:r>
            <a:r>
              <a:rPr sz="3500" dirty="0">
                <a:latin typeface="Arial"/>
                <a:cs typeface="Arial"/>
              </a:rPr>
              <a:t>their</a:t>
            </a:r>
            <a:r>
              <a:rPr sz="3500" spc="1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prices</a:t>
            </a:r>
            <a:r>
              <a:rPr sz="3500" spc="175" dirty="0">
                <a:latin typeface="Arial"/>
                <a:cs typeface="Arial"/>
              </a:rPr>
              <a:t> </a:t>
            </a:r>
            <a:r>
              <a:rPr sz="3500" spc="40" dirty="0">
                <a:latin typeface="Arial"/>
                <a:cs typeface="Arial"/>
              </a:rPr>
              <a:t>fall.</a:t>
            </a:r>
            <a:endParaRPr sz="3500">
              <a:latin typeface="Arial"/>
              <a:cs typeface="Arial"/>
            </a:endParaRPr>
          </a:p>
          <a:p>
            <a:pPr marL="389890" marR="1124585" indent="-377825">
              <a:lnSpc>
                <a:spcPts val="4190"/>
              </a:lnSpc>
              <a:spcBef>
                <a:spcPts val="840"/>
              </a:spcBef>
              <a:buChar char="•"/>
              <a:tabLst>
                <a:tab pos="389890" algn="l"/>
              </a:tabLst>
            </a:pPr>
            <a:r>
              <a:rPr sz="3500" spc="90" dirty="0">
                <a:latin typeface="Arial"/>
                <a:cs typeface="Arial"/>
              </a:rPr>
              <a:t>It</a:t>
            </a:r>
            <a:r>
              <a:rPr sz="3500" spc="-120" dirty="0">
                <a:latin typeface="Arial"/>
                <a:cs typeface="Arial"/>
              </a:rPr>
              <a:t> </a:t>
            </a:r>
            <a:r>
              <a:rPr sz="3500" spc="75" dirty="0">
                <a:latin typeface="Arial"/>
                <a:cs typeface="Arial"/>
              </a:rPr>
              <a:t>is</a:t>
            </a:r>
            <a:r>
              <a:rPr sz="3500" spc="-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because</a:t>
            </a:r>
            <a:r>
              <a:rPr sz="3500" spc="-6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people</a:t>
            </a:r>
            <a:r>
              <a:rPr sz="3500" spc="-55" dirty="0">
                <a:latin typeface="Arial"/>
                <a:cs typeface="Arial"/>
              </a:rPr>
              <a:t> </a:t>
            </a:r>
            <a:r>
              <a:rPr sz="3500" spc="65" dirty="0">
                <a:latin typeface="Arial"/>
                <a:cs typeface="Arial"/>
              </a:rPr>
              <a:t>substitute</a:t>
            </a:r>
            <a:r>
              <a:rPr sz="3500" spc="-6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them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50" dirty="0">
                <a:latin typeface="Arial"/>
                <a:cs typeface="Arial"/>
              </a:rPr>
              <a:t>with </a:t>
            </a:r>
            <a:r>
              <a:rPr sz="3500" dirty="0">
                <a:latin typeface="Arial"/>
                <a:cs typeface="Arial"/>
              </a:rPr>
              <a:t>superior</a:t>
            </a:r>
            <a:r>
              <a:rPr sz="3500" spc="170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goods.</a:t>
            </a:r>
            <a:endParaRPr sz="3500">
              <a:latin typeface="Arial"/>
              <a:cs typeface="Arial"/>
            </a:endParaRPr>
          </a:p>
          <a:p>
            <a:pPr marL="3706495">
              <a:lnSpc>
                <a:spcPct val="100000"/>
              </a:lnSpc>
              <a:spcBef>
                <a:spcPts val="695"/>
              </a:spcBef>
            </a:pP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35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-165" dirty="0">
                <a:solidFill>
                  <a:srgbClr val="FF0000"/>
                </a:solidFill>
                <a:latin typeface="Arial"/>
                <a:cs typeface="Arial"/>
              </a:rPr>
              <a:t>DEMONSTRATION</a:t>
            </a:r>
            <a:r>
              <a:rPr sz="35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-35" dirty="0">
                <a:solidFill>
                  <a:srgbClr val="FF0000"/>
                </a:solidFill>
                <a:latin typeface="Arial"/>
                <a:cs typeface="Arial"/>
              </a:rPr>
              <a:t>EFFECT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3500" spc="90" dirty="0">
                <a:latin typeface="Arial"/>
                <a:cs typeface="Arial"/>
              </a:rPr>
              <a:t>It</a:t>
            </a:r>
            <a:r>
              <a:rPr sz="3500" spc="-10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means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copying</a:t>
            </a:r>
            <a:r>
              <a:rPr sz="3500" spc="-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</a:t>
            </a:r>
            <a:r>
              <a:rPr sz="3500" spc="-45" dirty="0">
                <a:latin typeface="Arial"/>
                <a:cs typeface="Arial"/>
              </a:rPr>
              <a:t> </a:t>
            </a:r>
            <a:r>
              <a:rPr sz="3500" spc="50" dirty="0">
                <a:latin typeface="Arial"/>
                <a:cs typeface="Arial"/>
              </a:rPr>
              <a:t>acts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spc="135" dirty="0">
                <a:latin typeface="Arial"/>
                <a:cs typeface="Arial"/>
              </a:rPr>
              <a:t>of</a:t>
            </a:r>
            <a:r>
              <a:rPr sz="3500" spc="-60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others.</a:t>
            </a:r>
            <a:endParaRPr sz="3500">
              <a:latin typeface="Arial"/>
              <a:cs typeface="Arial"/>
            </a:endParaRPr>
          </a:p>
          <a:p>
            <a:pPr marL="12700" marR="560070">
              <a:lnSpc>
                <a:spcPts val="4190"/>
              </a:lnSpc>
              <a:spcBef>
                <a:spcPts val="940"/>
              </a:spcBef>
            </a:pPr>
            <a:r>
              <a:rPr sz="3500" spc="-20" dirty="0">
                <a:latin typeface="Arial"/>
                <a:cs typeface="Arial"/>
              </a:rPr>
              <a:t>Some</a:t>
            </a:r>
            <a:r>
              <a:rPr sz="3500" spc="-10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people</a:t>
            </a:r>
            <a:r>
              <a:rPr sz="3500" spc="-10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buy</a:t>
            </a:r>
            <a:r>
              <a:rPr sz="3500" spc="-1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more</a:t>
            </a:r>
            <a:r>
              <a:rPr sz="3500" spc="-105" dirty="0">
                <a:latin typeface="Arial"/>
                <a:cs typeface="Arial"/>
              </a:rPr>
              <a:t> </a:t>
            </a:r>
            <a:r>
              <a:rPr sz="3500" spc="60" dirty="0">
                <a:latin typeface="Arial"/>
                <a:cs typeface="Arial"/>
              </a:rPr>
              <a:t>units</a:t>
            </a:r>
            <a:r>
              <a:rPr sz="3500" spc="-50" dirty="0">
                <a:latin typeface="Arial"/>
                <a:cs typeface="Arial"/>
              </a:rPr>
              <a:t> </a:t>
            </a:r>
            <a:r>
              <a:rPr sz="3500" spc="135" dirty="0">
                <a:latin typeface="Arial"/>
                <a:cs typeface="Arial"/>
              </a:rPr>
              <a:t>of</a:t>
            </a:r>
            <a:r>
              <a:rPr sz="3500" spc="-1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-150" dirty="0">
                <a:latin typeface="Arial"/>
                <a:cs typeface="Arial"/>
              </a:rPr>
              <a:t> </a:t>
            </a:r>
            <a:r>
              <a:rPr sz="3500" spc="55" dirty="0">
                <a:latin typeface="Arial"/>
                <a:cs typeface="Arial"/>
              </a:rPr>
              <a:t>commodity </a:t>
            </a:r>
            <a:r>
              <a:rPr sz="3500" spc="-10" dirty="0">
                <a:latin typeface="Arial"/>
                <a:cs typeface="Arial"/>
              </a:rPr>
              <a:t>even</a:t>
            </a:r>
            <a:r>
              <a:rPr sz="3500" spc="-3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when</a:t>
            </a:r>
            <a:r>
              <a:rPr sz="3500" spc="-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their</a:t>
            </a:r>
            <a:r>
              <a:rPr sz="3500" spc="-5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prices</a:t>
            </a:r>
            <a:r>
              <a:rPr sz="3500" spc="-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are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60" dirty="0">
                <a:latin typeface="Arial"/>
                <a:cs typeface="Arial"/>
              </a:rPr>
              <a:t>rising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95" dirty="0">
                <a:latin typeface="Arial"/>
                <a:cs typeface="Arial"/>
              </a:rPr>
              <a:t>just</a:t>
            </a:r>
            <a:r>
              <a:rPr sz="3500" spc="-12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because </a:t>
            </a:r>
            <a:r>
              <a:rPr sz="3500" dirty="0">
                <a:latin typeface="Arial"/>
                <a:cs typeface="Arial"/>
              </a:rPr>
              <a:t>others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are</a:t>
            </a:r>
            <a:r>
              <a:rPr sz="3500" spc="-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buying</a:t>
            </a:r>
            <a:r>
              <a:rPr sz="3500" spc="-50" dirty="0">
                <a:latin typeface="Arial"/>
                <a:cs typeface="Arial"/>
              </a:rPr>
              <a:t> </a:t>
            </a:r>
            <a:r>
              <a:rPr sz="3500" spc="55" dirty="0">
                <a:latin typeface="Arial"/>
                <a:cs typeface="Arial"/>
              </a:rPr>
              <a:t>it.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It</a:t>
            </a:r>
            <a:r>
              <a:rPr sz="3500" spc="-105" dirty="0">
                <a:latin typeface="Arial"/>
                <a:cs typeface="Arial"/>
              </a:rPr>
              <a:t> </a:t>
            </a:r>
            <a:r>
              <a:rPr sz="3500" spc="75" dirty="0">
                <a:latin typeface="Arial"/>
                <a:cs typeface="Arial"/>
              </a:rPr>
              <a:t>is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called</a:t>
            </a:r>
            <a:r>
              <a:rPr sz="3500" spc="-5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Demonstration Effect.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63" y="-6996"/>
            <a:ext cx="10088880" cy="7570470"/>
            <a:chOff x="-2763" y="-6996"/>
            <a:chExt cx="10088880" cy="7570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" y="0"/>
              <a:ext cx="10074858" cy="75561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32" y="0"/>
              <a:ext cx="10074910" cy="7556500"/>
            </a:xfrm>
            <a:custGeom>
              <a:avLst/>
              <a:gdLst/>
              <a:ahLst/>
              <a:cxnLst/>
              <a:rect l="l" t="t" r="r" b="b"/>
              <a:pathLst>
                <a:path w="10074910" h="7556500">
                  <a:moveTo>
                    <a:pt x="0" y="0"/>
                  </a:moveTo>
                  <a:lnTo>
                    <a:pt x="10074858" y="0"/>
                  </a:lnTo>
                  <a:lnTo>
                    <a:pt x="10074858" y="7556144"/>
                  </a:lnTo>
                  <a:lnTo>
                    <a:pt x="0" y="7556144"/>
                  </a:lnTo>
                  <a:lnTo>
                    <a:pt x="0" y="0"/>
                  </a:lnTo>
                  <a:close/>
                </a:path>
              </a:pathLst>
            </a:custGeom>
            <a:ln w="13992">
              <a:solidFill>
                <a:srgbClr val="4A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0272" y="-147621"/>
            <a:ext cx="9875520" cy="6700520"/>
          </a:xfrm>
          <a:prstGeom prst="rect">
            <a:avLst/>
          </a:prstGeom>
        </p:spPr>
        <p:txBody>
          <a:bodyPr vert="horz" wrap="square" lIns="0" tIns="295910" rIns="0" bIns="0" rtlCol="0">
            <a:spAutoFit/>
          </a:bodyPr>
          <a:lstStyle/>
          <a:p>
            <a:pPr marL="1845310">
              <a:lnSpc>
                <a:spcPct val="100000"/>
              </a:lnSpc>
              <a:spcBef>
                <a:spcPts val="2330"/>
              </a:spcBef>
            </a:pPr>
            <a:r>
              <a:rPr sz="3300" dirty="0">
                <a:solidFill>
                  <a:srgbClr val="FF0000"/>
                </a:solidFill>
                <a:latin typeface="Arial"/>
                <a:cs typeface="Arial"/>
              </a:rPr>
              <a:t>3.</a:t>
            </a:r>
            <a:r>
              <a:rPr sz="33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spc="-95" dirty="0">
                <a:solidFill>
                  <a:srgbClr val="FF0000"/>
                </a:solidFill>
                <a:latin typeface="Arial"/>
                <a:cs typeface="Arial"/>
              </a:rPr>
              <a:t>HABITS</a:t>
            </a:r>
            <a:r>
              <a:rPr sz="33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spc="-12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33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spc="-20" dirty="0">
                <a:solidFill>
                  <a:srgbClr val="FF0000"/>
                </a:solidFill>
                <a:latin typeface="Arial"/>
                <a:cs typeface="Arial"/>
              </a:rPr>
              <a:t>ADDICTIONS</a:t>
            </a:r>
            <a:endParaRPr sz="3300">
              <a:latin typeface="Arial"/>
              <a:cs typeface="Arial"/>
            </a:endParaRPr>
          </a:p>
          <a:p>
            <a:pPr marL="361950" marR="5080" indent="-349885">
              <a:lnSpc>
                <a:spcPct val="136300"/>
              </a:lnSpc>
              <a:spcBef>
                <a:spcPts val="795"/>
              </a:spcBef>
              <a:buChar char="•"/>
              <a:tabLst>
                <a:tab pos="361950" algn="l"/>
              </a:tabLst>
            </a:pPr>
            <a:r>
              <a:rPr sz="3300" spc="95" dirty="0">
                <a:latin typeface="Arial"/>
                <a:cs typeface="Arial"/>
              </a:rPr>
              <a:t>If</a:t>
            </a:r>
            <a:r>
              <a:rPr sz="3300" spc="-185" dirty="0">
                <a:latin typeface="Arial"/>
                <a:cs typeface="Arial"/>
              </a:rPr>
              <a:t> </a:t>
            </a:r>
            <a:r>
              <a:rPr sz="3300" spc="-60" dirty="0">
                <a:latin typeface="Arial"/>
                <a:cs typeface="Arial"/>
              </a:rPr>
              <a:t>a</a:t>
            </a:r>
            <a:r>
              <a:rPr sz="3300" spc="-1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person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is</a:t>
            </a:r>
            <a:r>
              <a:rPr sz="3300" spc="-19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addicted</a:t>
            </a:r>
            <a:r>
              <a:rPr sz="3300" spc="-125" dirty="0">
                <a:latin typeface="Arial"/>
                <a:cs typeface="Arial"/>
              </a:rPr>
              <a:t> </a:t>
            </a:r>
            <a:r>
              <a:rPr sz="3300" spc="105" dirty="0">
                <a:latin typeface="Arial"/>
                <a:cs typeface="Arial"/>
              </a:rPr>
              <a:t>to</a:t>
            </a:r>
            <a:r>
              <a:rPr sz="3300" spc="-145" dirty="0">
                <a:latin typeface="Arial"/>
                <a:cs typeface="Arial"/>
              </a:rPr>
              <a:t> </a:t>
            </a:r>
            <a:r>
              <a:rPr sz="3300" spc="-60" dirty="0">
                <a:latin typeface="Arial"/>
                <a:cs typeface="Arial"/>
              </a:rPr>
              <a:t>a</a:t>
            </a:r>
            <a:r>
              <a:rPr sz="3300" spc="-1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commodity,</a:t>
            </a:r>
            <a:r>
              <a:rPr sz="3300" spc="-12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he</a:t>
            </a:r>
            <a:r>
              <a:rPr sz="3300" spc="-120" dirty="0">
                <a:latin typeface="Arial"/>
                <a:cs typeface="Arial"/>
              </a:rPr>
              <a:t> </a:t>
            </a:r>
            <a:r>
              <a:rPr sz="3300" spc="65" dirty="0">
                <a:latin typeface="Arial"/>
                <a:cs typeface="Arial"/>
              </a:rPr>
              <a:t>will</a:t>
            </a:r>
            <a:r>
              <a:rPr sz="3300" spc="-170" dirty="0">
                <a:latin typeface="Arial"/>
                <a:cs typeface="Arial"/>
              </a:rPr>
              <a:t> </a:t>
            </a:r>
            <a:r>
              <a:rPr sz="3300" spc="40" dirty="0">
                <a:latin typeface="Arial"/>
                <a:cs typeface="Arial"/>
              </a:rPr>
              <a:t>not </a:t>
            </a:r>
            <a:r>
              <a:rPr sz="3300" dirty="0">
                <a:latin typeface="Arial"/>
                <a:cs typeface="Arial"/>
              </a:rPr>
              <a:t>reduce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spc="45" dirty="0">
                <a:latin typeface="Arial"/>
                <a:cs typeface="Arial"/>
              </a:rPr>
              <a:t>consumption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125" dirty="0">
                <a:latin typeface="Arial"/>
                <a:cs typeface="Arial"/>
              </a:rPr>
              <a:t>of</a:t>
            </a:r>
            <a:r>
              <a:rPr sz="3300" spc="-175" dirty="0">
                <a:latin typeface="Arial"/>
                <a:cs typeface="Arial"/>
              </a:rPr>
              <a:t> </a:t>
            </a:r>
            <a:r>
              <a:rPr sz="3300" spc="90" dirty="0">
                <a:latin typeface="Arial"/>
                <a:cs typeface="Arial"/>
              </a:rPr>
              <a:t>it</a:t>
            </a:r>
            <a:r>
              <a:rPr sz="3300" spc="-105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even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spc="130" dirty="0">
                <a:latin typeface="Arial"/>
                <a:cs typeface="Arial"/>
              </a:rPr>
              <a:t>if</a:t>
            </a:r>
            <a:r>
              <a:rPr sz="3300" spc="-1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price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rises.</a:t>
            </a:r>
            <a:endParaRPr sz="3300">
              <a:latin typeface="Arial"/>
              <a:cs typeface="Arial"/>
            </a:endParaRPr>
          </a:p>
          <a:p>
            <a:pPr marL="361950" marR="746125" indent="-349885">
              <a:lnSpc>
                <a:spcPct val="136300"/>
              </a:lnSpc>
              <a:spcBef>
                <a:spcPts val="795"/>
              </a:spcBef>
              <a:buChar char="•"/>
              <a:tabLst>
                <a:tab pos="361950" algn="l"/>
              </a:tabLst>
            </a:pPr>
            <a:r>
              <a:rPr sz="3300" spc="-35" dirty="0">
                <a:latin typeface="Arial"/>
                <a:cs typeface="Arial"/>
              </a:rPr>
              <a:t>For</a:t>
            </a:r>
            <a:r>
              <a:rPr sz="3300" spc="-190" dirty="0">
                <a:latin typeface="Arial"/>
                <a:cs typeface="Arial"/>
              </a:rPr>
              <a:t> </a:t>
            </a:r>
            <a:r>
              <a:rPr sz="3300" spc="-40" dirty="0">
                <a:latin typeface="Arial"/>
                <a:cs typeface="Arial"/>
              </a:rPr>
              <a:t>example,</a:t>
            </a:r>
            <a:r>
              <a:rPr sz="3300" spc="-145" dirty="0">
                <a:latin typeface="Arial"/>
                <a:cs typeface="Arial"/>
              </a:rPr>
              <a:t> </a:t>
            </a:r>
            <a:r>
              <a:rPr sz="3300" spc="-60" dirty="0">
                <a:latin typeface="Arial"/>
                <a:cs typeface="Arial"/>
              </a:rPr>
              <a:t>a</a:t>
            </a:r>
            <a:r>
              <a:rPr sz="3300" spc="-18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smoker</a:t>
            </a:r>
            <a:r>
              <a:rPr sz="3300" spc="-180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may</a:t>
            </a:r>
            <a:r>
              <a:rPr sz="3300" spc="-180" dirty="0">
                <a:latin typeface="Arial"/>
                <a:cs typeface="Arial"/>
              </a:rPr>
              <a:t> </a:t>
            </a:r>
            <a:r>
              <a:rPr sz="3300" spc="65" dirty="0">
                <a:latin typeface="Arial"/>
                <a:cs typeface="Arial"/>
              </a:rPr>
              <a:t>not</a:t>
            </a:r>
            <a:r>
              <a:rPr sz="3300" spc="-1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reduce</a:t>
            </a:r>
            <a:r>
              <a:rPr sz="3300" spc="-150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the </a:t>
            </a:r>
            <a:r>
              <a:rPr sz="3300" spc="45" dirty="0">
                <a:latin typeface="Arial"/>
                <a:cs typeface="Arial"/>
              </a:rPr>
              <a:t>consumption</a:t>
            </a:r>
            <a:r>
              <a:rPr sz="3300" spc="-100" dirty="0">
                <a:latin typeface="Arial"/>
                <a:cs typeface="Arial"/>
              </a:rPr>
              <a:t> </a:t>
            </a:r>
            <a:r>
              <a:rPr sz="3300" spc="125" dirty="0">
                <a:latin typeface="Arial"/>
                <a:cs typeface="Arial"/>
              </a:rPr>
              <a:t>of</a:t>
            </a:r>
            <a:r>
              <a:rPr sz="3300" spc="-19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cigarettes,</a:t>
            </a:r>
            <a:r>
              <a:rPr sz="3300" spc="-135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even</a:t>
            </a:r>
            <a:r>
              <a:rPr sz="3300" spc="-100" dirty="0">
                <a:latin typeface="Arial"/>
                <a:cs typeface="Arial"/>
              </a:rPr>
              <a:t> </a:t>
            </a:r>
            <a:r>
              <a:rPr sz="3300" spc="130" dirty="0">
                <a:latin typeface="Arial"/>
                <a:cs typeface="Arial"/>
              </a:rPr>
              <a:t>if</a:t>
            </a:r>
            <a:r>
              <a:rPr sz="3300" spc="-19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13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cigarette </a:t>
            </a:r>
            <a:r>
              <a:rPr sz="3300" dirty="0">
                <a:latin typeface="Arial"/>
                <a:cs typeface="Arial"/>
              </a:rPr>
              <a:t>price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is</a:t>
            </a:r>
            <a:r>
              <a:rPr sz="3300" spc="-13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rising.</a:t>
            </a:r>
            <a:endParaRPr sz="3300">
              <a:latin typeface="Arial"/>
              <a:cs typeface="Arial"/>
            </a:endParaRPr>
          </a:p>
          <a:p>
            <a:pPr marL="1845310">
              <a:lnSpc>
                <a:spcPct val="100000"/>
              </a:lnSpc>
              <a:spcBef>
                <a:spcPts val="2235"/>
              </a:spcBef>
            </a:pPr>
            <a:r>
              <a:rPr sz="3300" dirty="0">
                <a:solidFill>
                  <a:srgbClr val="FF0000"/>
                </a:solidFill>
                <a:latin typeface="Arial"/>
                <a:cs typeface="Arial"/>
              </a:rPr>
              <a:t>4.</a:t>
            </a:r>
            <a:r>
              <a:rPr sz="33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spc="-165" dirty="0">
                <a:solidFill>
                  <a:srgbClr val="FF0000"/>
                </a:solidFill>
                <a:latin typeface="Arial"/>
                <a:cs typeface="Arial"/>
              </a:rPr>
              <a:t>ESSENTIAL</a:t>
            </a:r>
            <a:r>
              <a:rPr sz="3300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spc="-285" dirty="0">
                <a:solidFill>
                  <a:srgbClr val="FF0000"/>
                </a:solidFill>
                <a:latin typeface="Arial"/>
                <a:cs typeface="Arial"/>
              </a:rPr>
              <a:t>GOODS</a:t>
            </a:r>
            <a:endParaRPr sz="3300">
              <a:latin typeface="Arial"/>
              <a:cs typeface="Arial"/>
            </a:endParaRPr>
          </a:p>
          <a:p>
            <a:pPr marL="361950" marR="452755" indent="-349885">
              <a:lnSpc>
                <a:spcPct val="136300"/>
              </a:lnSpc>
              <a:spcBef>
                <a:spcPts val="795"/>
              </a:spcBef>
              <a:buChar char="•"/>
              <a:tabLst>
                <a:tab pos="361950" algn="l"/>
              </a:tabLst>
            </a:pPr>
            <a:r>
              <a:rPr sz="3300" spc="-20" dirty="0">
                <a:latin typeface="Arial"/>
                <a:cs typeface="Arial"/>
              </a:rPr>
              <a:t>Increase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135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decrease</a:t>
            </a:r>
            <a:r>
              <a:rPr sz="3300" spc="-10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prices</a:t>
            </a:r>
            <a:r>
              <a:rPr sz="3300" spc="-170" dirty="0">
                <a:latin typeface="Arial"/>
                <a:cs typeface="Arial"/>
              </a:rPr>
              <a:t> </a:t>
            </a:r>
            <a:r>
              <a:rPr sz="3300" spc="125" dirty="0">
                <a:latin typeface="Arial"/>
                <a:cs typeface="Arial"/>
              </a:rPr>
              <a:t>of</a:t>
            </a:r>
            <a:r>
              <a:rPr sz="3300" spc="-17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essential </a:t>
            </a:r>
            <a:r>
              <a:rPr sz="3300" dirty="0">
                <a:latin typeface="Arial"/>
                <a:cs typeface="Arial"/>
              </a:rPr>
              <a:t>goods</a:t>
            </a:r>
            <a:r>
              <a:rPr sz="3300" spc="-12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like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medicines</a:t>
            </a:r>
            <a:r>
              <a:rPr sz="3300" spc="-12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do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65" dirty="0">
                <a:latin typeface="Arial"/>
                <a:cs typeface="Arial"/>
              </a:rPr>
              <a:t>not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spc="70" dirty="0">
                <a:latin typeface="Arial"/>
                <a:cs typeface="Arial"/>
              </a:rPr>
              <a:t>affect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their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demand.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63" y="-6996"/>
            <a:ext cx="10088880" cy="7570470"/>
            <a:chOff x="-2763" y="-6996"/>
            <a:chExt cx="10088880" cy="7570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" y="0"/>
              <a:ext cx="10074858" cy="75561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32" y="0"/>
              <a:ext cx="10074910" cy="7556500"/>
            </a:xfrm>
            <a:custGeom>
              <a:avLst/>
              <a:gdLst/>
              <a:ahLst/>
              <a:cxnLst/>
              <a:rect l="l" t="t" r="r" b="b"/>
              <a:pathLst>
                <a:path w="10074910" h="7556500">
                  <a:moveTo>
                    <a:pt x="0" y="0"/>
                  </a:moveTo>
                  <a:lnTo>
                    <a:pt x="10074858" y="0"/>
                  </a:lnTo>
                  <a:lnTo>
                    <a:pt x="10074858" y="7556144"/>
                  </a:lnTo>
                  <a:lnTo>
                    <a:pt x="0" y="7556144"/>
                  </a:lnTo>
                  <a:lnTo>
                    <a:pt x="0" y="0"/>
                  </a:lnTo>
                  <a:close/>
                </a:path>
              </a:pathLst>
            </a:custGeom>
            <a:ln w="13992">
              <a:solidFill>
                <a:srgbClr val="F591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2285" y="269410"/>
            <a:ext cx="9794240" cy="64839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719829" indent="-461009">
              <a:lnSpc>
                <a:spcPct val="100000"/>
              </a:lnSpc>
              <a:spcBef>
                <a:spcPts val="114"/>
              </a:spcBef>
              <a:buAutoNum type="arabicPeriod" startAt="5"/>
              <a:tabLst>
                <a:tab pos="3719829" algn="l"/>
              </a:tabLst>
            </a:pPr>
            <a:r>
              <a:rPr sz="3400" spc="-170" dirty="0">
                <a:solidFill>
                  <a:srgbClr val="FF0000"/>
                </a:solidFill>
                <a:latin typeface="Arial"/>
                <a:cs typeface="Arial"/>
              </a:rPr>
              <a:t>VEBLEN’S</a:t>
            </a:r>
            <a:r>
              <a:rPr sz="3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spc="-50" dirty="0">
                <a:solidFill>
                  <a:srgbClr val="FF0000"/>
                </a:solidFill>
                <a:latin typeface="Arial"/>
                <a:cs typeface="Arial"/>
              </a:rPr>
              <a:t>EFFECT</a:t>
            </a:r>
            <a:endParaRPr sz="3400">
              <a:latin typeface="Arial"/>
              <a:cs typeface="Arial"/>
            </a:endParaRPr>
          </a:p>
          <a:p>
            <a:pPr marL="12700" marR="5080" algn="just">
              <a:lnSpc>
                <a:spcPct val="180900"/>
              </a:lnSpc>
              <a:spcBef>
                <a:spcPts val="819"/>
              </a:spcBef>
            </a:pPr>
            <a:r>
              <a:rPr sz="3400" spc="-20" dirty="0">
                <a:latin typeface="Arial"/>
                <a:cs typeface="Arial"/>
              </a:rPr>
              <a:t>Some</a:t>
            </a:r>
            <a:r>
              <a:rPr sz="3400" spc="-1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people</a:t>
            </a:r>
            <a:r>
              <a:rPr sz="3400" spc="-13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buy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more</a:t>
            </a:r>
            <a:r>
              <a:rPr sz="3400" spc="-135" dirty="0">
                <a:latin typeface="Arial"/>
                <a:cs typeface="Arial"/>
              </a:rPr>
              <a:t> </a:t>
            </a:r>
            <a:r>
              <a:rPr sz="3400" spc="160" dirty="0">
                <a:latin typeface="Arial"/>
                <a:cs typeface="Arial"/>
              </a:rPr>
              <a:t>of</a:t>
            </a:r>
            <a:r>
              <a:rPr sz="3400" spc="-6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a</a:t>
            </a:r>
            <a:r>
              <a:rPr sz="3400" spc="-7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commodity,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-70" dirty="0">
                <a:latin typeface="Arial"/>
                <a:cs typeface="Arial"/>
              </a:rPr>
              <a:t>even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when </a:t>
            </a:r>
            <a:r>
              <a:rPr sz="3400" dirty="0">
                <a:latin typeface="Arial"/>
                <a:cs typeface="Arial"/>
              </a:rPr>
              <a:t>their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prices</a:t>
            </a:r>
            <a:r>
              <a:rPr sz="3400" spc="-25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are</a:t>
            </a:r>
            <a:r>
              <a:rPr sz="3400" spc="-7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rising</a:t>
            </a:r>
            <a:r>
              <a:rPr sz="3400" spc="-70" dirty="0">
                <a:latin typeface="Arial"/>
                <a:cs typeface="Arial"/>
              </a:rPr>
              <a:t> </a:t>
            </a:r>
            <a:r>
              <a:rPr sz="3400" spc="50" dirty="0">
                <a:latin typeface="Arial"/>
                <a:cs typeface="Arial"/>
              </a:rPr>
              <a:t>just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to</a:t>
            </a:r>
            <a:r>
              <a:rPr sz="3400" spc="10" dirty="0">
                <a:latin typeface="Arial"/>
                <a:cs typeface="Arial"/>
              </a:rPr>
              <a:t> </a:t>
            </a:r>
            <a:r>
              <a:rPr sz="3400" spc="50" dirty="0">
                <a:latin typeface="Arial"/>
                <a:cs typeface="Arial"/>
              </a:rPr>
              <a:t>maintain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60" dirty="0">
                <a:latin typeface="Arial"/>
                <a:cs typeface="Arial"/>
              </a:rPr>
              <a:t>social</a:t>
            </a:r>
            <a:r>
              <a:rPr sz="3400" spc="25" dirty="0">
                <a:latin typeface="Arial"/>
                <a:cs typeface="Arial"/>
              </a:rPr>
              <a:t> </a:t>
            </a:r>
            <a:r>
              <a:rPr sz="3400" spc="50" dirty="0">
                <a:latin typeface="Arial"/>
                <a:cs typeface="Arial"/>
              </a:rPr>
              <a:t>status </a:t>
            </a:r>
            <a:r>
              <a:rPr sz="3400" dirty="0">
                <a:latin typeface="Arial"/>
                <a:cs typeface="Arial"/>
              </a:rPr>
              <a:t>and</a:t>
            </a:r>
            <a:r>
              <a:rPr sz="3400" spc="-16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prestige.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50">
              <a:latin typeface="Arial"/>
              <a:cs typeface="Arial"/>
            </a:endParaRPr>
          </a:p>
          <a:p>
            <a:pPr marL="3719829" indent="-461009">
              <a:lnSpc>
                <a:spcPct val="100000"/>
              </a:lnSpc>
              <a:buAutoNum type="arabicPeriod" startAt="6"/>
              <a:tabLst>
                <a:tab pos="3719829" algn="l"/>
              </a:tabLst>
            </a:pPr>
            <a:r>
              <a:rPr sz="3400" spc="-10" dirty="0">
                <a:solidFill>
                  <a:srgbClr val="FF0000"/>
                </a:solidFill>
                <a:latin typeface="Arial"/>
                <a:cs typeface="Arial"/>
              </a:rPr>
              <a:t>CLIMATE</a:t>
            </a:r>
            <a:endParaRPr sz="3400">
              <a:latin typeface="Arial"/>
              <a:cs typeface="Arial"/>
            </a:endParaRPr>
          </a:p>
          <a:p>
            <a:pPr marL="12700" marR="195580">
              <a:lnSpc>
                <a:spcPct val="180900"/>
              </a:lnSpc>
              <a:spcBef>
                <a:spcPts val="825"/>
              </a:spcBef>
            </a:pPr>
            <a:r>
              <a:rPr sz="3400" dirty="0">
                <a:latin typeface="Arial"/>
                <a:cs typeface="Arial"/>
              </a:rPr>
              <a:t>The</a:t>
            </a:r>
            <a:r>
              <a:rPr sz="3400" spc="-7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demand</a:t>
            </a:r>
            <a:r>
              <a:rPr sz="3400" spc="-80" dirty="0">
                <a:latin typeface="Arial"/>
                <a:cs typeface="Arial"/>
              </a:rPr>
              <a:t> </a:t>
            </a:r>
            <a:r>
              <a:rPr sz="3400" spc="125" dirty="0">
                <a:latin typeface="Arial"/>
                <a:cs typeface="Arial"/>
              </a:rPr>
              <a:t>for</a:t>
            </a:r>
            <a:r>
              <a:rPr sz="3400" spc="-8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woolen</a:t>
            </a:r>
            <a:r>
              <a:rPr sz="3400" spc="-3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clothes</a:t>
            </a:r>
            <a:r>
              <a:rPr sz="3400" spc="-2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increase</a:t>
            </a:r>
            <a:r>
              <a:rPr sz="3400" spc="-7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in</a:t>
            </a:r>
            <a:r>
              <a:rPr sz="3400" spc="-3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winter </a:t>
            </a:r>
            <a:r>
              <a:rPr sz="3400" spc="-70" dirty="0">
                <a:latin typeface="Arial"/>
                <a:cs typeface="Arial"/>
              </a:rPr>
              <a:t>even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75" dirty="0">
                <a:latin typeface="Arial"/>
                <a:cs typeface="Arial"/>
              </a:rPr>
              <a:t>if</a:t>
            </a:r>
            <a:r>
              <a:rPr sz="3400" spc="-6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there</a:t>
            </a:r>
            <a:r>
              <a:rPr sz="3400" spc="-130" dirty="0">
                <a:latin typeface="Arial"/>
                <a:cs typeface="Arial"/>
              </a:rPr>
              <a:t> </a:t>
            </a:r>
            <a:r>
              <a:rPr sz="3400" spc="80" dirty="0">
                <a:latin typeface="Arial"/>
                <a:cs typeface="Arial"/>
              </a:rPr>
              <a:t>is</a:t>
            </a:r>
            <a:r>
              <a:rPr sz="3400" spc="-8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no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change</a:t>
            </a:r>
            <a:r>
              <a:rPr sz="3400" spc="-13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in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price.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759" y="-13992"/>
            <a:ext cx="10102850" cy="1455420"/>
            <a:chOff x="-9759" y="-13992"/>
            <a:chExt cx="10102850" cy="1455420"/>
          </a:xfrm>
        </p:grpSpPr>
        <p:sp>
          <p:nvSpPr>
            <p:cNvPr id="3" name="object 3"/>
            <p:cNvSpPr/>
            <p:nvPr/>
          </p:nvSpPr>
          <p:spPr>
            <a:xfrm>
              <a:off x="4232" y="0"/>
              <a:ext cx="10074910" cy="1427480"/>
            </a:xfrm>
            <a:custGeom>
              <a:avLst/>
              <a:gdLst/>
              <a:ahLst/>
              <a:cxnLst/>
              <a:rect l="l" t="t" r="r" b="b"/>
              <a:pathLst>
                <a:path w="10074910" h="1427480">
                  <a:moveTo>
                    <a:pt x="10074858" y="1427271"/>
                  </a:moveTo>
                  <a:lnTo>
                    <a:pt x="0" y="1427271"/>
                  </a:lnTo>
                  <a:lnTo>
                    <a:pt x="0" y="0"/>
                  </a:lnTo>
                  <a:lnTo>
                    <a:pt x="10074858" y="0"/>
                  </a:lnTo>
                  <a:lnTo>
                    <a:pt x="10074858" y="1427271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32" y="0"/>
              <a:ext cx="10074910" cy="1427480"/>
            </a:xfrm>
            <a:custGeom>
              <a:avLst/>
              <a:gdLst/>
              <a:ahLst/>
              <a:cxnLst/>
              <a:rect l="l" t="t" r="r" b="b"/>
              <a:pathLst>
                <a:path w="10074910" h="1427480">
                  <a:moveTo>
                    <a:pt x="0" y="0"/>
                  </a:moveTo>
                  <a:lnTo>
                    <a:pt x="10074858" y="0"/>
                  </a:lnTo>
                  <a:lnTo>
                    <a:pt x="10074858" y="1427271"/>
                  </a:lnTo>
                  <a:lnTo>
                    <a:pt x="0" y="1427271"/>
                  </a:lnTo>
                  <a:lnTo>
                    <a:pt x="0" y="0"/>
                  </a:lnTo>
                  <a:close/>
                </a:path>
              </a:pathLst>
            </a:custGeom>
            <a:ln w="27985">
              <a:solidFill>
                <a:srgbClr val="375C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1813" y="211197"/>
            <a:ext cx="7251065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-210" dirty="0"/>
              <a:t>REASONS</a:t>
            </a:r>
            <a:r>
              <a:rPr sz="3050" spc="-20" dirty="0"/>
              <a:t> </a:t>
            </a:r>
            <a:r>
              <a:rPr sz="3050" spc="-120" dirty="0"/>
              <a:t>BEHIND</a:t>
            </a:r>
            <a:r>
              <a:rPr sz="3050" spc="-105" dirty="0"/>
              <a:t> </a:t>
            </a:r>
            <a:r>
              <a:rPr sz="3050" spc="-95" dirty="0"/>
              <a:t>THE</a:t>
            </a:r>
            <a:r>
              <a:rPr sz="3050" spc="-55" dirty="0"/>
              <a:t> </a:t>
            </a:r>
            <a:r>
              <a:rPr sz="3050" spc="-120" dirty="0"/>
              <a:t>LAW</a:t>
            </a:r>
            <a:r>
              <a:rPr sz="3050" spc="-45" dirty="0"/>
              <a:t> </a:t>
            </a:r>
            <a:r>
              <a:rPr sz="3050" spc="-235" dirty="0"/>
              <a:t>OF</a:t>
            </a:r>
            <a:r>
              <a:rPr sz="3050" spc="-120" dirty="0"/>
              <a:t> </a:t>
            </a:r>
            <a:r>
              <a:rPr sz="3050" spc="-50" dirty="0"/>
              <a:t>DEMAND</a:t>
            </a:r>
            <a:endParaRPr sz="3050"/>
          </a:p>
        </p:txBody>
      </p:sp>
      <p:grpSp>
        <p:nvGrpSpPr>
          <p:cNvPr id="6" name="object 6"/>
          <p:cNvGrpSpPr/>
          <p:nvPr/>
        </p:nvGrpSpPr>
        <p:grpSpPr>
          <a:xfrm>
            <a:off x="-2763" y="1504303"/>
            <a:ext cx="10088880" cy="6059170"/>
            <a:chOff x="-2763" y="1504303"/>
            <a:chExt cx="10088880" cy="60591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" y="1511299"/>
              <a:ext cx="10074858" cy="60449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32" y="1511299"/>
              <a:ext cx="10074910" cy="6045200"/>
            </a:xfrm>
            <a:custGeom>
              <a:avLst/>
              <a:gdLst/>
              <a:ahLst/>
              <a:cxnLst/>
              <a:rect l="l" t="t" r="r" b="b"/>
              <a:pathLst>
                <a:path w="10074910" h="6045200">
                  <a:moveTo>
                    <a:pt x="0" y="0"/>
                  </a:moveTo>
                  <a:lnTo>
                    <a:pt x="10074858" y="0"/>
                  </a:lnTo>
                  <a:lnTo>
                    <a:pt x="10074858" y="6044915"/>
                  </a:lnTo>
                  <a:lnTo>
                    <a:pt x="0" y="6044915"/>
                  </a:lnTo>
                  <a:lnTo>
                    <a:pt x="0" y="0"/>
                  </a:lnTo>
                  <a:close/>
                </a:path>
              </a:pathLst>
            </a:custGeom>
            <a:ln w="13992">
              <a:solidFill>
                <a:srgbClr val="98B9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6279" y="672983"/>
            <a:ext cx="9710420" cy="67837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35"/>
              </a:spcBef>
            </a:pPr>
            <a:r>
              <a:rPr sz="3050" spc="-35" dirty="0">
                <a:solidFill>
                  <a:srgbClr val="FFFFFF"/>
                </a:solidFill>
                <a:latin typeface="Arial"/>
                <a:cs typeface="Arial"/>
              </a:rPr>
              <a:t>(Reasons</a:t>
            </a:r>
            <a:r>
              <a:rPr sz="3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FFFFFF"/>
                </a:solidFill>
                <a:latin typeface="Arial"/>
                <a:cs typeface="Arial"/>
              </a:rPr>
              <a:t>behind</a:t>
            </a:r>
            <a:r>
              <a:rPr sz="3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FFFFFF"/>
                </a:solidFill>
                <a:latin typeface="Arial"/>
                <a:cs typeface="Arial"/>
              </a:rPr>
              <a:t>downward</a:t>
            </a:r>
            <a:r>
              <a:rPr sz="3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FFFFFF"/>
                </a:solidFill>
                <a:latin typeface="Arial"/>
                <a:cs typeface="Arial"/>
              </a:rPr>
              <a:t>slope</a:t>
            </a:r>
            <a:r>
              <a:rPr sz="3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0" spc="13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FFFFFF"/>
                </a:solidFill>
                <a:latin typeface="Arial"/>
                <a:cs typeface="Arial"/>
              </a:rPr>
              <a:t>demand</a:t>
            </a:r>
            <a:r>
              <a:rPr sz="3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0" spc="-10" dirty="0">
                <a:solidFill>
                  <a:srgbClr val="FFFFFF"/>
                </a:solidFill>
                <a:latin typeface="Arial"/>
                <a:cs typeface="Arial"/>
              </a:rPr>
              <a:t>curve</a:t>
            </a:r>
            <a:endParaRPr sz="3050">
              <a:latin typeface="Arial"/>
              <a:cs typeface="Arial"/>
            </a:endParaRPr>
          </a:p>
          <a:p>
            <a:pPr marL="375920" marR="305435" indent="-363855">
              <a:lnSpc>
                <a:spcPts val="3310"/>
              </a:lnSpc>
              <a:spcBef>
                <a:spcPts val="3235"/>
              </a:spcBef>
              <a:buChar char="•"/>
              <a:tabLst>
                <a:tab pos="375920" algn="l"/>
                <a:tab pos="5427345" algn="l"/>
              </a:tabLst>
            </a:pPr>
            <a:r>
              <a:rPr sz="3400" spc="-55" dirty="0">
                <a:latin typeface="Arial"/>
                <a:cs typeface="Arial"/>
              </a:rPr>
              <a:t>Only </a:t>
            </a:r>
            <a:r>
              <a:rPr sz="3400" dirty="0">
                <a:latin typeface="Arial"/>
                <a:cs typeface="Arial"/>
              </a:rPr>
              <a:t>a</a:t>
            </a:r>
            <a:r>
              <a:rPr sz="3400" spc="-7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downward</a:t>
            </a:r>
            <a:r>
              <a:rPr sz="3400" spc="-135" dirty="0">
                <a:latin typeface="Arial"/>
                <a:cs typeface="Arial"/>
              </a:rPr>
              <a:t> </a:t>
            </a:r>
            <a:r>
              <a:rPr sz="3400" spc="35" dirty="0">
                <a:latin typeface="Arial"/>
                <a:cs typeface="Arial"/>
              </a:rPr>
              <a:t>sloping</a:t>
            </a:r>
            <a:r>
              <a:rPr sz="3400" dirty="0">
                <a:latin typeface="Arial"/>
                <a:cs typeface="Arial"/>
              </a:rPr>
              <a:t>	</a:t>
            </a:r>
            <a:r>
              <a:rPr sz="3400" spc="-10" dirty="0">
                <a:latin typeface="Arial"/>
                <a:cs typeface="Arial"/>
              </a:rPr>
              <a:t>curve</a:t>
            </a:r>
            <a:r>
              <a:rPr sz="3400" spc="-1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can</a:t>
            </a:r>
            <a:r>
              <a:rPr sz="3400" spc="-100" dirty="0">
                <a:latin typeface="Arial"/>
                <a:cs typeface="Arial"/>
              </a:rPr>
              <a:t> </a:t>
            </a:r>
            <a:r>
              <a:rPr sz="3400" spc="50" dirty="0">
                <a:latin typeface="Arial"/>
                <a:cs typeface="Arial"/>
              </a:rPr>
              <a:t>show</a:t>
            </a:r>
            <a:r>
              <a:rPr sz="3400" spc="-125" dirty="0">
                <a:latin typeface="Arial"/>
                <a:cs typeface="Arial"/>
              </a:rPr>
              <a:t> </a:t>
            </a:r>
            <a:r>
              <a:rPr sz="3400" spc="-25" dirty="0">
                <a:latin typeface="Arial"/>
                <a:cs typeface="Arial"/>
              </a:rPr>
              <a:t>the </a:t>
            </a:r>
            <a:r>
              <a:rPr sz="3400" spc="-20" dirty="0">
                <a:latin typeface="Arial"/>
                <a:cs typeface="Arial"/>
              </a:rPr>
              <a:t>inverse</a:t>
            </a:r>
            <a:r>
              <a:rPr sz="3400" spc="-7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relationship</a:t>
            </a:r>
            <a:r>
              <a:rPr sz="3400" spc="-65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between</a:t>
            </a:r>
            <a:r>
              <a:rPr sz="3400" spc="-3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price</a:t>
            </a:r>
            <a:r>
              <a:rPr sz="3400" spc="-6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and</a:t>
            </a:r>
            <a:r>
              <a:rPr sz="3400" spc="-7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quantity demanded.</a:t>
            </a:r>
            <a:endParaRPr sz="3400">
              <a:latin typeface="Arial"/>
              <a:cs typeface="Arial"/>
            </a:endParaRPr>
          </a:p>
          <a:p>
            <a:pPr marL="375920" marR="1456055" indent="-363855">
              <a:lnSpc>
                <a:spcPts val="3310"/>
              </a:lnSpc>
              <a:spcBef>
                <a:spcPts val="810"/>
              </a:spcBef>
              <a:buChar char="•"/>
              <a:tabLst>
                <a:tab pos="375920" algn="l"/>
              </a:tabLst>
            </a:pPr>
            <a:r>
              <a:rPr sz="3400" spc="-60" dirty="0">
                <a:latin typeface="Arial"/>
                <a:cs typeface="Arial"/>
              </a:rPr>
              <a:t>When</a:t>
            </a:r>
            <a:r>
              <a:rPr sz="3400" spc="-12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price</a:t>
            </a:r>
            <a:r>
              <a:rPr sz="3400" spc="-155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falls</a:t>
            </a:r>
            <a:r>
              <a:rPr sz="3400" spc="-110" dirty="0">
                <a:latin typeface="Arial"/>
                <a:cs typeface="Arial"/>
              </a:rPr>
              <a:t> </a:t>
            </a:r>
            <a:r>
              <a:rPr sz="3400" spc="75" dirty="0">
                <a:latin typeface="Arial"/>
                <a:cs typeface="Arial"/>
              </a:rPr>
              <a:t>old</a:t>
            </a:r>
            <a:r>
              <a:rPr sz="3400" spc="-160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buyers</a:t>
            </a:r>
            <a:r>
              <a:rPr sz="3400" spc="-110" dirty="0">
                <a:latin typeface="Arial"/>
                <a:cs typeface="Arial"/>
              </a:rPr>
              <a:t> </a:t>
            </a:r>
            <a:r>
              <a:rPr sz="3400" spc="90" dirty="0">
                <a:latin typeface="Arial"/>
                <a:cs typeface="Arial"/>
              </a:rPr>
              <a:t>will</a:t>
            </a:r>
            <a:r>
              <a:rPr sz="3400" spc="-6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buy</a:t>
            </a:r>
            <a:r>
              <a:rPr sz="3400" spc="-75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more </a:t>
            </a:r>
            <a:r>
              <a:rPr sz="3400" dirty="0">
                <a:latin typeface="Arial"/>
                <a:cs typeface="Arial"/>
              </a:rPr>
              <a:t>quantity.</a:t>
            </a:r>
            <a:r>
              <a:rPr sz="3400" spc="-10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New</a:t>
            </a:r>
            <a:r>
              <a:rPr sz="3400" spc="-114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buyers</a:t>
            </a:r>
            <a:r>
              <a:rPr sz="3400" spc="-80" dirty="0">
                <a:latin typeface="Arial"/>
                <a:cs typeface="Arial"/>
              </a:rPr>
              <a:t> </a:t>
            </a:r>
            <a:r>
              <a:rPr sz="3400" spc="90" dirty="0">
                <a:latin typeface="Arial"/>
                <a:cs typeface="Arial"/>
              </a:rPr>
              <a:t>will</a:t>
            </a:r>
            <a:r>
              <a:rPr sz="3400" spc="-30" dirty="0">
                <a:latin typeface="Arial"/>
                <a:cs typeface="Arial"/>
              </a:rPr>
              <a:t> </a:t>
            </a:r>
            <a:r>
              <a:rPr sz="3400" spc="85" dirty="0">
                <a:latin typeface="Arial"/>
                <a:cs typeface="Arial"/>
              </a:rPr>
              <a:t>start</a:t>
            </a:r>
            <a:r>
              <a:rPr sz="3400" spc="-10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buying.</a:t>
            </a:r>
            <a:endParaRPr sz="3400">
              <a:latin typeface="Arial"/>
              <a:cs typeface="Arial"/>
            </a:endParaRPr>
          </a:p>
          <a:p>
            <a:pPr marL="375920" marR="405765" indent="-363855">
              <a:lnSpc>
                <a:spcPts val="3310"/>
              </a:lnSpc>
              <a:spcBef>
                <a:spcPts val="810"/>
              </a:spcBef>
              <a:buChar char="•"/>
              <a:tabLst>
                <a:tab pos="375920" algn="l"/>
              </a:tabLst>
            </a:pPr>
            <a:r>
              <a:rPr sz="3400" spc="-60" dirty="0">
                <a:latin typeface="Arial"/>
                <a:cs typeface="Arial"/>
              </a:rPr>
              <a:t>When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price</a:t>
            </a:r>
            <a:r>
              <a:rPr sz="3400" spc="-114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falls,</a:t>
            </a:r>
            <a:r>
              <a:rPr sz="3400" spc="-8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people</a:t>
            </a:r>
            <a:r>
              <a:rPr sz="3400" spc="-114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may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50" dirty="0">
                <a:latin typeface="Arial"/>
                <a:cs typeface="Arial"/>
              </a:rPr>
              <a:t>ﬁnd</a:t>
            </a:r>
            <a:r>
              <a:rPr sz="3400" spc="-12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new</a:t>
            </a:r>
            <a:r>
              <a:rPr sz="3400" spc="-10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uses</a:t>
            </a:r>
            <a:r>
              <a:rPr sz="3400" spc="-75" dirty="0">
                <a:latin typeface="Arial"/>
                <a:cs typeface="Arial"/>
              </a:rPr>
              <a:t> </a:t>
            </a:r>
            <a:r>
              <a:rPr sz="3400" spc="100" dirty="0">
                <a:latin typeface="Arial"/>
                <a:cs typeface="Arial"/>
              </a:rPr>
              <a:t>for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8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commodity.</a:t>
            </a:r>
            <a:endParaRPr sz="3400">
              <a:latin typeface="Arial"/>
              <a:cs typeface="Arial"/>
            </a:endParaRPr>
          </a:p>
          <a:p>
            <a:pPr marL="375920" marR="920750" indent="-363855">
              <a:lnSpc>
                <a:spcPts val="3310"/>
              </a:lnSpc>
              <a:spcBef>
                <a:spcPts val="810"/>
              </a:spcBef>
              <a:buChar char="•"/>
              <a:tabLst>
                <a:tab pos="375920" algn="l"/>
              </a:tabLst>
            </a:pPr>
            <a:r>
              <a:rPr sz="3400" dirty="0">
                <a:latin typeface="Arial"/>
                <a:cs typeface="Arial"/>
              </a:rPr>
              <a:t>Rational consumers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spc="90" dirty="0">
                <a:latin typeface="Arial"/>
                <a:cs typeface="Arial"/>
              </a:rPr>
              <a:t>will</a:t>
            </a:r>
            <a:r>
              <a:rPr sz="3400" spc="5" dirty="0">
                <a:latin typeface="Arial"/>
                <a:cs typeface="Arial"/>
              </a:rPr>
              <a:t> </a:t>
            </a:r>
            <a:r>
              <a:rPr sz="3400" spc="-35" dirty="0">
                <a:latin typeface="Arial"/>
                <a:cs typeface="Arial"/>
              </a:rPr>
              <a:t>reduce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quantity </a:t>
            </a:r>
            <a:r>
              <a:rPr sz="3400" spc="-30" dirty="0">
                <a:latin typeface="Arial"/>
                <a:cs typeface="Arial"/>
              </a:rPr>
              <a:t>demanded</a:t>
            </a:r>
            <a:r>
              <a:rPr sz="3400" spc="-13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when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12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price</a:t>
            </a:r>
            <a:r>
              <a:rPr sz="3400" spc="-12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rises</a:t>
            </a:r>
            <a:r>
              <a:rPr sz="3400" spc="-7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in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order</a:t>
            </a:r>
            <a:r>
              <a:rPr sz="3400" spc="-130" dirty="0">
                <a:latin typeface="Arial"/>
                <a:cs typeface="Arial"/>
              </a:rPr>
              <a:t> </a:t>
            </a:r>
            <a:r>
              <a:rPr sz="3400" spc="80" dirty="0">
                <a:latin typeface="Arial"/>
                <a:cs typeface="Arial"/>
              </a:rPr>
              <a:t>to </a:t>
            </a:r>
            <a:r>
              <a:rPr sz="3400" dirty="0">
                <a:latin typeface="Arial"/>
                <a:cs typeface="Arial"/>
              </a:rPr>
              <a:t>equalise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price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75" dirty="0">
                <a:latin typeface="Arial"/>
                <a:cs typeface="Arial"/>
              </a:rPr>
              <a:t>with</a:t>
            </a:r>
            <a:r>
              <a:rPr sz="3400" spc="-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marginal</a:t>
            </a:r>
            <a:r>
              <a:rPr sz="3400" spc="6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utility.</a:t>
            </a:r>
            <a:endParaRPr sz="3400">
              <a:latin typeface="Arial"/>
              <a:cs typeface="Arial"/>
            </a:endParaRPr>
          </a:p>
          <a:p>
            <a:pPr marL="375920" marR="459105" indent="-363855">
              <a:lnSpc>
                <a:spcPts val="3310"/>
              </a:lnSpc>
              <a:spcBef>
                <a:spcPts val="805"/>
              </a:spcBef>
              <a:buChar char="•"/>
              <a:tabLst>
                <a:tab pos="375920" algn="l"/>
              </a:tabLst>
            </a:pPr>
            <a:r>
              <a:rPr sz="3400" dirty="0">
                <a:latin typeface="Arial"/>
                <a:cs typeface="Arial"/>
              </a:rPr>
              <a:t>Fall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in</a:t>
            </a:r>
            <a:r>
              <a:rPr sz="3400" spc="-10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price</a:t>
            </a:r>
            <a:r>
              <a:rPr sz="3400" spc="-1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leads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to</a:t>
            </a:r>
            <a:r>
              <a:rPr sz="3400" spc="-6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increase</a:t>
            </a:r>
            <a:r>
              <a:rPr sz="3400" spc="-1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in</a:t>
            </a:r>
            <a:r>
              <a:rPr sz="3400" spc="-10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real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income. Consumer</a:t>
            </a:r>
            <a:r>
              <a:rPr sz="3400" spc="-15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can</a:t>
            </a:r>
            <a:r>
              <a:rPr sz="3400" spc="-10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buy</a:t>
            </a:r>
            <a:r>
              <a:rPr sz="3400" spc="-6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more</a:t>
            </a:r>
            <a:r>
              <a:rPr sz="3400" spc="-140" dirty="0">
                <a:latin typeface="Arial"/>
                <a:cs typeface="Arial"/>
              </a:rPr>
              <a:t> </a:t>
            </a:r>
            <a:r>
              <a:rPr sz="3400" spc="75" dirty="0">
                <a:latin typeface="Arial"/>
                <a:cs typeface="Arial"/>
              </a:rPr>
              <a:t>with</a:t>
            </a:r>
            <a:r>
              <a:rPr sz="3400" spc="-10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1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given</a:t>
            </a:r>
            <a:r>
              <a:rPr sz="3400" spc="-10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money income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9263" y="-4301"/>
            <a:ext cx="510222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dirty="0">
                <a:solidFill>
                  <a:srgbClr val="000000"/>
                </a:solidFill>
              </a:rPr>
              <a:t>Individual</a:t>
            </a:r>
            <a:r>
              <a:rPr sz="4850" spc="-15" dirty="0">
                <a:solidFill>
                  <a:srgbClr val="000000"/>
                </a:solidFill>
              </a:rPr>
              <a:t> </a:t>
            </a:r>
            <a:r>
              <a:rPr sz="4850" spc="-30" dirty="0">
                <a:solidFill>
                  <a:srgbClr val="000000"/>
                </a:solidFill>
              </a:rPr>
              <a:t>Demand</a:t>
            </a:r>
            <a:endParaRPr sz="48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2" y="839610"/>
            <a:ext cx="10015156" cy="67168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5" y="-92207"/>
            <a:ext cx="9423400" cy="236791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147060">
              <a:lnSpc>
                <a:spcPct val="100000"/>
              </a:lnSpc>
              <a:spcBef>
                <a:spcPts val="925"/>
              </a:spcBef>
              <a:tabLst>
                <a:tab pos="5763260" algn="l"/>
              </a:tabLst>
            </a:pPr>
            <a:r>
              <a:rPr sz="3500" spc="-10" dirty="0">
                <a:latin typeface="Arial"/>
                <a:cs typeface="Arial"/>
              </a:rPr>
              <a:t>INDIVIDUAL</a:t>
            </a:r>
            <a:r>
              <a:rPr sz="3500" dirty="0">
                <a:latin typeface="Arial"/>
                <a:cs typeface="Arial"/>
              </a:rPr>
              <a:t>	</a:t>
            </a:r>
            <a:r>
              <a:rPr sz="3500" spc="-10" dirty="0">
                <a:latin typeface="Arial"/>
                <a:cs typeface="Arial"/>
              </a:rPr>
              <a:t>DEMAND</a:t>
            </a:r>
            <a:endParaRPr sz="3500">
              <a:latin typeface="Arial"/>
              <a:cs typeface="Arial"/>
            </a:endParaRPr>
          </a:p>
          <a:p>
            <a:pPr marL="389890" marR="5080" indent="-377825">
              <a:lnSpc>
                <a:spcPts val="4190"/>
              </a:lnSpc>
              <a:spcBef>
                <a:spcPts val="944"/>
              </a:spcBef>
              <a:buChar char="•"/>
              <a:tabLst>
                <a:tab pos="389890" algn="l"/>
              </a:tabLst>
            </a:pPr>
            <a:r>
              <a:rPr sz="3500" spc="90" dirty="0">
                <a:latin typeface="Arial"/>
                <a:cs typeface="Arial"/>
              </a:rPr>
              <a:t>It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refers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to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</a:t>
            </a:r>
            <a:r>
              <a:rPr sz="3500" spc="-3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quantity</a:t>
            </a:r>
            <a:r>
              <a:rPr sz="3500" spc="-55" dirty="0">
                <a:latin typeface="Arial"/>
                <a:cs typeface="Arial"/>
              </a:rPr>
              <a:t> </a:t>
            </a:r>
            <a:r>
              <a:rPr sz="3500" spc="135" dirty="0">
                <a:latin typeface="Arial"/>
                <a:cs typeface="Arial"/>
              </a:rPr>
              <a:t>of</a:t>
            </a:r>
            <a:r>
              <a:rPr sz="3500" spc="-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-90" dirty="0">
                <a:latin typeface="Arial"/>
                <a:cs typeface="Arial"/>
              </a:rPr>
              <a:t> </a:t>
            </a:r>
            <a:r>
              <a:rPr sz="3500" spc="65" dirty="0">
                <a:latin typeface="Arial"/>
                <a:cs typeface="Arial"/>
              </a:rPr>
              <a:t>commodity</a:t>
            </a:r>
            <a:r>
              <a:rPr sz="3500" spc="-55" dirty="0">
                <a:latin typeface="Arial"/>
                <a:cs typeface="Arial"/>
              </a:rPr>
              <a:t> </a:t>
            </a:r>
            <a:r>
              <a:rPr sz="3500" spc="50" dirty="0">
                <a:latin typeface="Arial"/>
                <a:cs typeface="Arial"/>
              </a:rPr>
              <a:t>which </a:t>
            </a:r>
            <a:r>
              <a:rPr sz="3500" dirty="0">
                <a:latin typeface="Arial"/>
                <a:cs typeface="Arial"/>
              </a:rPr>
              <a:t>an</a:t>
            </a:r>
            <a:r>
              <a:rPr sz="3500" spc="3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individual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consumer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spc="75" dirty="0">
                <a:latin typeface="Arial"/>
                <a:cs typeface="Arial"/>
              </a:rPr>
              <a:t>is</a:t>
            </a:r>
            <a:r>
              <a:rPr sz="3500" spc="55" dirty="0">
                <a:latin typeface="Arial"/>
                <a:cs typeface="Arial"/>
              </a:rPr>
              <a:t> </a:t>
            </a:r>
            <a:r>
              <a:rPr sz="3500" spc="75" dirty="0">
                <a:latin typeface="Arial"/>
                <a:cs typeface="Arial"/>
              </a:rPr>
              <a:t>willing</a:t>
            </a:r>
            <a:r>
              <a:rPr sz="3500" spc="-5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to</a:t>
            </a:r>
            <a:r>
              <a:rPr sz="3500" spc="-3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buy</a:t>
            </a:r>
            <a:r>
              <a:rPr sz="3500" spc="-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at</a:t>
            </a:r>
            <a:r>
              <a:rPr sz="3500" spc="-60" dirty="0">
                <a:latin typeface="Arial"/>
                <a:cs typeface="Arial"/>
              </a:rPr>
              <a:t> </a:t>
            </a:r>
            <a:r>
              <a:rPr sz="3500" spc="-50" dirty="0">
                <a:latin typeface="Arial"/>
                <a:cs typeface="Arial"/>
              </a:rPr>
              <a:t>a </a:t>
            </a:r>
            <a:r>
              <a:rPr sz="3500" dirty="0">
                <a:latin typeface="Arial"/>
                <a:cs typeface="Arial"/>
              </a:rPr>
              <a:t>given</a:t>
            </a:r>
            <a:r>
              <a:rPr sz="3500" spc="-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price</a:t>
            </a:r>
            <a:r>
              <a:rPr sz="3500" spc="-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and</a:t>
            </a:r>
            <a:r>
              <a:rPr sz="3500" spc="-5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in</a:t>
            </a:r>
            <a:r>
              <a:rPr sz="3500" spc="-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given</a:t>
            </a:r>
            <a:r>
              <a:rPr sz="3500" spc="-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period</a:t>
            </a:r>
            <a:r>
              <a:rPr sz="3500" spc="-55" dirty="0">
                <a:latin typeface="Arial"/>
                <a:cs typeface="Arial"/>
              </a:rPr>
              <a:t> </a:t>
            </a:r>
            <a:r>
              <a:rPr sz="3500" spc="135" dirty="0">
                <a:latin typeface="Arial"/>
                <a:cs typeface="Arial"/>
              </a:rPr>
              <a:t>of</a:t>
            </a:r>
            <a:r>
              <a:rPr sz="3500" spc="-60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time.</a:t>
            </a:r>
            <a:endParaRPr sz="35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88679" y="2763589"/>
          <a:ext cx="8486140" cy="4494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985"/>
                <a:gridCol w="4197985"/>
              </a:tblGrid>
              <a:tr h="1024255">
                <a:tc>
                  <a:txBody>
                    <a:bodyPr/>
                    <a:lstStyle/>
                    <a:p>
                      <a:pPr marL="78232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0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PRICE</a:t>
                      </a:r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/>
                    <a:p>
                      <a:pPr marL="1056640" marR="1057275" indent="97790">
                        <a:lnSpc>
                          <a:spcPts val="3640"/>
                        </a:lnSpc>
                        <a:spcBef>
                          <a:spcPts val="350"/>
                        </a:spcBef>
                      </a:pPr>
                      <a:r>
                        <a:rPr sz="30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QUANTITY </a:t>
                      </a:r>
                      <a:r>
                        <a:rPr sz="3050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DEMANDED</a:t>
                      </a:r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4E81BD"/>
                    </a:solidFill>
                  </a:tcPr>
                </a:tc>
              </a:tr>
              <a:tr h="694055"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050" spc="-25" dirty="0">
                          <a:latin typeface="Arial"/>
                          <a:cs typeface="Arial"/>
                        </a:rPr>
                        <a:t>50</a:t>
                      </a:r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050" dirty="0">
                          <a:latin typeface="Arial"/>
                          <a:cs typeface="Arial"/>
                        </a:rPr>
                        <a:t>1</a:t>
                      </a:r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</a:tr>
              <a:tr h="694055">
                <a:tc>
                  <a:txBody>
                    <a:bodyPr/>
                    <a:lstStyle/>
                    <a:p>
                      <a:pPr marL="1867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050" spc="-25" dirty="0">
                          <a:latin typeface="Arial"/>
                          <a:cs typeface="Arial"/>
                        </a:rPr>
                        <a:t>40</a:t>
                      </a:r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050" dirty="0">
                          <a:latin typeface="Arial"/>
                          <a:cs typeface="Arial"/>
                        </a:rPr>
                        <a:t>2</a:t>
                      </a:r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694055">
                <a:tc>
                  <a:txBody>
                    <a:bodyPr/>
                    <a:lstStyle/>
                    <a:p>
                      <a:pPr marL="1867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050" spc="-25" dirty="0">
                          <a:latin typeface="Arial"/>
                          <a:cs typeface="Arial"/>
                        </a:rPr>
                        <a:t>30</a:t>
                      </a:r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050" dirty="0">
                          <a:latin typeface="Arial"/>
                          <a:cs typeface="Arial"/>
                        </a:rPr>
                        <a:t>3</a:t>
                      </a:r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</a:tr>
              <a:tr h="694055">
                <a:tc>
                  <a:txBody>
                    <a:bodyPr/>
                    <a:lstStyle/>
                    <a:p>
                      <a:pPr marL="1867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050" spc="-25" dirty="0">
                          <a:latin typeface="Arial"/>
                          <a:cs typeface="Arial"/>
                        </a:rPr>
                        <a:t>20</a:t>
                      </a:r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050" dirty="0">
                          <a:latin typeface="Arial"/>
                          <a:cs typeface="Arial"/>
                        </a:rPr>
                        <a:t>4</a:t>
                      </a:r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694055">
                <a:tc>
                  <a:txBody>
                    <a:bodyPr/>
                    <a:lstStyle/>
                    <a:p>
                      <a:pPr marL="1867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050" spc="-25" dirty="0">
                          <a:latin typeface="Arial"/>
                          <a:cs typeface="Arial"/>
                        </a:rPr>
                        <a:t>10</a:t>
                      </a:r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050" dirty="0">
                          <a:latin typeface="Arial"/>
                          <a:cs typeface="Arial"/>
                        </a:rPr>
                        <a:t>5</a:t>
                      </a:r>
                      <a:endParaRPr sz="30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5" y="9690"/>
            <a:ext cx="626935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125"/>
              </a:spcBef>
              <a:buChar char="•"/>
              <a:tabLst>
                <a:tab pos="389890" algn="l"/>
              </a:tabLst>
            </a:pPr>
            <a:r>
              <a:rPr sz="3500" spc="-85" dirty="0">
                <a:latin typeface="Arial"/>
                <a:cs typeface="Arial"/>
              </a:rPr>
              <a:t>INDIVIDUAL</a:t>
            </a:r>
            <a:r>
              <a:rPr sz="3500" spc="-155" dirty="0">
                <a:latin typeface="Arial"/>
                <a:cs typeface="Arial"/>
              </a:rPr>
              <a:t> </a:t>
            </a:r>
            <a:r>
              <a:rPr sz="3500" spc="-114" dirty="0">
                <a:latin typeface="Arial"/>
                <a:cs typeface="Arial"/>
              </a:rPr>
              <a:t>DEMAND</a:t>
            </a:r>
            <a:r>
              <a:rPr sz="3500" spc="-125" dirty="0">
                <a:latin typeface="Arial"/>
                <a:cs typeface="Arial"/>
              </a:rPr>
              <a:t> </a:t>
            </a:r>
            <a:r>
              <a:rPr sz="3500" spc="-280" dirty="0">
                <a:latin typeface="Arial"/>
                <a:cs typeface="Arial"/>
              </a:rPr>
              <a:t>CURVE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280" y="1538602"/>
            <a:ext cx="8315547" cy="55631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154" y="1343378"/>
            <a:ext cx="4198056" cy="29852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5425" y="1335745"/>
            <a:ext cx="4030134" cy="26867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522" y="4617862"/>
            <a:ext cx="4470929" cy="251883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7525" y="3603331"/>
            <a:ext cx="2249805" cy="518159"/>
            <a:chOff x="157525" y="3603331"/>
            <a:chExt cx="2249805" cy="518159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22" y="3610328"/>
              <a:ext cx="2235359" cy="50374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4522" y="3610328"/>
              <a:ext cx="2235835" cy="504190"/>
            </a:xfrm>
            <a:custGeom>
              <a:avLst/>
              <a:gdLst/>
              <a:ahLst/>
              <a:cxnLst/>
              <a:rect l="l" t="t" r="r" b="b"/>
              <a:pathLst>
                <a:path w="2235835" h="504189">
                  <a:moveTo>
                    <a:pt x="0" y="0"/>
                  </a:moveTo>
                  <a:lnTo>
                    <a:pt x="2235359" y="0"/>
                  </a:lnTo>
                  <a:lnTo>
                    <a:pt x="2235359" y="503742"/>
                  </a:lnTo>
                  <a:lnTo>
                    <a:pt x="0" y="503742"/>
                  </a:lnTo>
                  <a:lnTo>
                    <a:pt x="0" y="0"/>
                  </a:lnTo>
                  <a:close/>
                </a:path>
              </a:pathLst>
            </a:custGeom>
            <a:ln w="13992">
              <a:solidFill>
                <a:srgbClr val="BE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4917" y="3240796"/>
            <a:ext cx="1621155" cy="1134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250" spc="-95" dirty="0">
                <a:latin typeface="Arial"/>
                <a:cs typeface="Arial"/>
              </a:rPr>
              <a:t>2Kg</a:t>
            </a:r>
            <a:endParaRPr sz="72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67518" y="3428412"/>
            <a:ext cx="1539240" cy="608330"/>
            <a:chOff x="5867518" y="3428412"/>
            <a:chExt cx="1539240" cy="608330"/>
          </a:xfrm>
        </p:grpSpPr>
        <p:sp>
          <p:nvSpPr>
            <p:cNvPr id="10" name="object 10"/>
            <p:cNvSpPr/>
            <p:nvPr/>
          </p:nvSpPr>
          <p:spPr>
            <a:xfrm>
              <a:off x="5881511" y="3442404"/>
              <a:ext cx="1511300" cy="580390"/>
            </a:xfrm>
            <a:custGeom>
              <a:avLst/>
              <a:gdLst/>
              <a:ahLst/>
              <a:cxnLst/>
              <a:rect l="l" t="t" r="r" b="b"/>
              <a:pathLst>
                <a:path w="1511300" h="580389">
                  <a:moveTo>
                    <a:pt x="1511228" y="580068"/>
                  </a:moveTo>
                  <a:lnTo>
                    <a:pt x="0" y="580068"/>
                  </a:lnTo>
                  <a:lnTo>
                    <a:pt x="0" y="0"/>
                  </a:lnTo>
                  <a:lnTo>
                    <a:pt x="1511228" y="0"/>
                  </a:lnTo>
                  <a:lnTo>
                    <a:pt x="1511228" y="580068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81511" y="3442404"/>
              <a:ext cx="1511300" cy="580390"/>
            </a:xfrm>
            <a:custGeom>
              <a:avLst/>
              <a:gdLst/>
              <a:ahLst/>
              <a:cxnLst/>
              <a:rect l="l" t="t" r="r" b="b"/>
              <a:pathLst>
                <a:path w="1511300" h="580389">
                  <a:moveTo>
                    <a:pt x="0" y="0"/>
                  </a:moveTo>
                  <a:lnTo>
                    <a:pt x="1511228" y="0"/>
                  </a:lnTo>
                  <a:lnTo>
                    <a:pt x="1511228" y="580068"/>
                  </a:lnTo>
                  <a:lnTo>
                    <a:pt x="0" y="580068"/>
                  </a:lnTo>
                  <a:lnTo>
                    <a:pt x="0" y="0"/>
                  </a:lnTo>
                  <a:close/>
                </a:path>
              </a:pathLst>
            </a:custGeom>
            <a:ln w="27985">
              <a:solidFill>
                <a:srgbClr val="375C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43726" y="3278958"/>
            <a:ext cx="1186180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250" spc="-60" dirty="0">
                <a:solidFill>
                  <a:srgbClr val="FFFFFF"/>
                </a:solidFill>
                <a:latin typeface="Arial"/>
                <a:cs typeface="Arial"/>
              </a:rPr>
              <a:t>1Kg</a:t>
            </a:r>
            <a:endParaRPr sz="52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80762" y="4771790"/>
            <a:ext cx="1468755" cy="784225"/>
            <a:chOff x="3180762" y="4771790"/>
            <a:chExt cx="1468755" cy="784225"/>
          </a:xfrm>
        </p:grpSpPr>
        <p:sp>
          <p:nvSpPr>
            <p:cNvPr id="14" name="object 14"/>
            <p:cNvSpPr/>
            <p:nvPr/>
          </p:nvSpPr>
          <p:spPr>
            <a:xfrm>
              <a:off x="3194754" y="4785782"/>
              <a:ext cx="1440815" cy="755650"/>
            </a:xfrm>
            <a:custGeom>
              <a:avLst/>
              <a:gdLst/>
              <a:ahLst/>
              <a:cxnLst/>
              <a:rect l="l" t="t" r="r" b="b"/>
              <a:pathLst>
                <a:path w="1440814" h="755650">
                  <a:moveTo>
                    <a:pt x="1314690" y="755614"/>
                  </a:moveTo>
                  <a:lnTo>
                    <a:pt x="125938" y="755614"/>
                  </a:lnTo>
                  <a:lnTo>
                    <a:pt x="76917" y="745717"/>
                  </a:lnTo>
                  <a:lnTo>
                    <a:pt x="36886" y="718728"/>
                  </a:lnTo>
                  <a:lnTo>
                    <a:pt x="9896" y="678697"/>
                  </a:lnTo>
                  <a:lnTo>
                    <a:pt x="0" y="629675"/>
                  </a:lnTo>
                  <a:lnTo>
                    <a:pt x="0" y="125938"/>
                  </a:lnTo>
                  <a:lnTo>
                    <a:pt x="9896" y="76917"/>
                  </a:lnTo>
                  <a:lnTo>
                    <a:pt x="36886" y="36886"/>
                  </a:lnTo>
                  <a:lnTo>
                    <a:pt x="76917" y="9896"/>
                  </a:lnTo>
                  <a:lnTo>
                    <a:pt x="125938" y="0"/>
                  </a:lnTo>
                  <a:lnTo>
                    <a:pt x="1314690" y="0"/>
                  </a:lnTo>
                  <a:lnTo>
                    <a:pt x="1363711" y="9896"/>
                  </a:lnTo>
                  <a:lnTo>
                    <a:pt x="1403742" y="36886"/>
                  </a:lnTo>
                  <a:lnTo>
                    <a:pt x="1430732" y="76917"/>
                  </a:lnTo>
                  <a:lnTo>
                    <a:pt x="1440629" y="125938"/>
                  </a:lnTo>
                  <a:lnTo>
                    <a:pt x="1440629" y="629675"/>
                  </a:lnTo>
                  <a:lnTo>
                    <a:pt x="1430732" y="678697"/>
                  </a:lnTo>
                  <a:lnTo>
                    <a:pt x="1403742" y="718728"/>
                  </a:lnTo>
                  <a:lnTo>
                    <a:pt x="1363711" y="745717"/>
                  </a:lnTo>
                  <a:lnTo>
                    <a:pt x="1314690" y="755614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94754" y="4785782"/>
              <a:ext cx="1440815" cy="755650"/>
            </a:xfrm>
            <a:custGeom>
              <a:avLst/>
              <a:gdLst/>
              <a:ahLst/>
              <a:cxnLst/>
              <a:rect l="l" t="t" r="r" b="b"/>
              <a:pathLst>
                <a:path w="1440814" h="755650">
                  <a:moveTo>
                    <a:pt x="0" y="125938"/>
                  </a:moveTo>
                  <a:lnTo>
                    <a:pt x="9896" y="76917"/>
                  </a:lnTo>
                  <a:lnTo>
                    <a:pt x="36886" y="36886"/>
                  </a:lnTo>
                  <a:lnTo>
                    <a:pt x="76917" y="9896"/>
                  </a:lnTo>
                  <a:lnTo>
                    <a:pt x="125938" y="0"/>
                  </a:lnTo>
                  <a:lnTo>
                    <a:pt x="1314690" y="0"/>
                  </a:lnTo>
                  <a:lnTo>
                    <a:pt x="1363711" y="9896"/>
                  </a:lnTo>
                  <a:lnTo>
                    <a:pt x="1403742" y="36886"/>
                  </a:lnTo>
                  <a:lnTo>
                    <a:pt x="1430732" y="76917"/>
                  </a:lnTo>
                  <a:lnTo>
                    <a:pt x="1440629" y="125938"/>
                  </a:lnTo>
                  <a:lnTo>
                    <a:pt x="1440629" y="629675"/>
                  </a:lnTo>
                  <a:lnTo>
                    <a:pt x="1430732" y="678697"/>
                  </a:lnTo>
                  <a:lnTo>
                    <a:pt x="1403742" y="718728"/>
                  </a:lnTo>
                  <a:lnTo>
                    <a:pt x="1363711" y="745717"/>
                  </a:lnTo>
                  <a:lnTo>
                    <a:pt x="1314690" y="755614"/>
                  </a:lnTo>
                  <a:lnTo>
                    <a:pt x="125938" y="755614"/>
                  </a:lnTo>
                  <a:lnTo>
                    <a:pt x="76917" y="745717"/>
                  </a:lnTo>
                  <a:lnTo>
                    <a:pt x="36886" y="718728"/>
                  </a:lnTo>
                  <a:lnTo>
                    <a:pt x="9896" y="678697"/>
                  </a:lnTo>
                  <a:lnTo>
                    <a:pt x="0" y="629675"/>
                  </a:lnTo>
                  <a:lnTo>
                    <a:pt x="0" y="125938"/>
                  </a:lnTo>
                  <a:close/>
                </a:path>
              </a:pathLst>
            </a:custGeom>
            <a:ln w="27985">
              <a:solidFill>
                <a:srgbClr val="375C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03579" y="4311298"/>
            <a:ext cx="824865" cy="16294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0340" marR="5080" indent="-168275">
              <a:lnSpc>
                <a:spcPts val="6280"/>
              </a:lnSpc>
              <a:spcBef>
                <a:spcPts val="265"/>
              </a:spcBef>
            </a:pPr>
            <a:r>
              <a:rPr sz="5250" spc="-90" dirty="0">
                <a:solidFill>
                  <a:srgbClr val="FFFFFF"/>
                </a:solidFill>
                <a:latin typeface="Arial"/>
                <a:cs typeface="Arial"/>
              </a:rPr>
              <a:t>4K </a:t>
            </a:r>
            <a:r>
              <a:rPr sz="5250" spc="-5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52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47713" y="4687828"/>
            <a:ext cx="4271645" cy="2630805"/>
            <a:chOff x="5447713" y="4687828"/>
            <a:chExt cx="4271645" cy="2630805"/>
          </a:xfrm>
        </p:grpSpPr>
        <p:sp>
          <p:nvSpPr>
            <p:cNvPr id="18" name="object 18"/>
            <p:cNvSpPr/>
            <p:nvPr/>
          </p:nvSpPr>
          <p:spPr>
            <a:xfrm>
              <a:off x="5461706" y="4701821"/>
              <a:ext cx="4243705" cy="2602865"/>
            </a:xfrm>
            <a:custGeom>
              <a:avLst/>
              <a:gdLst/>
              <a:ahLst/>
              <a:cxnLst/>
              <a:rect l="l" t="t" r="r" b="b"/>
              <a:pathLst>
                <a:path w="4243705" h="2602865">
                  <a:moveTo>
                    <a:pt x="3809866" y="2602671"/>
                  </a:moveTo>
                  <a:lnTo>
                    <a:pt x="433787" y="2602671"/>
                  </a:lnTo>
                  <a:lnTo>
                    <a:pt x="386521" y="2600126"/>
                  </a:lnTo>
                  <a:lnTo>
                    <a:pt x="340729" y="2592666"/>
                  </a:lnTo>
                  <a:lnTo>
                    <a:pt x="296676" y="2580557"/>
                  </a:lnTo>
                  <a:lnTo>
                    <a:pt x="254627" y="2564062"/>
                  </a:lnTo>
                  <a:lnTo>
                    <a:pt x="214846" y="2543447"/>
                  </a:lnTo>
                  <a:lnTo>
                    <a:pt x="177597" y="2518975"/>
                  </a:lnTo>
                  <a:lnTo>
                    <a:pt x="143146" y="2490913"/>
                  </a:lnTo>
                  <a:lnTo>
                    <a:pt x="111757" y="2459524"/>
                  </a:lnTo>
                  <a:lnTo>
                    <a:pt x="83695" y="2425073"/>
                  </a:lnTo>
                  <a:lnTo>
                    <a:pt x="59224" y="2387825"/>
                  </a:lnTo>
                  <a:lnTo>
                    <a:pt x="38609" y="2348043"/>
                  </a:lnTo>
                  <a:lnTo>
                    <a:pt x="22114" y="2305994"/>
                  </a:lnTo>
                  <a:lnTo>
                    <a:pt x="10005" y="2261942"/>
                  </a:lnTo>
                  <a:lnTo>
                    <a:pt x="2545" y="2216150"/>
                  </a:lnTo>
                  <a:lnTo>
                    <a:pt x="0" y="2168884"/>
                  </a:lnTo>
                  <a:lnTo>
                    <a:pt x="0" y="433787"/>
                  </a:lnTo>
                  <a:lnTo>
                    <a:pt x="2545" y="386521"/>
                  </a:lnTo>
                  <a:lnTo>
                    <a:pt x="10005" y="340729"/>
                  </a:lnTo>
                  <a:lnTo>
                    <a:pt x="22114" y="296676"/>
                  </a:lnTo>
                  <a:lnTo>
                    <a:pt x="38609" y="254627"/>
                  </a:lnTo>
                  <a:lnTo>
                    <a:pt x="59224" y="214846"/>
                  </a:lnTo>
                  <a:lnTo>
                    <a:pt x="83695" y="177597"/>
                  </a:lnTo>
                  <a:lnTo>
                    <a:pt x="111757" y="143146"/>
                  </a:lnTo>
                  <a:lnTo>
                    <a:pt x="143146" y="111757"/>
                  </a:lnTo>
                  <a:lnTo>
                    <a:pt x="177597" y="83695"/>
                  </a:lnTo>
                  <a:lnTo>
                    <a:pt x="214846" y="59224"/>
                  </a:lnTo>
                  <a:lnTo>
                    <a:pt x="254627" y="38609"/>
                  </a:lnTo>
                  <a:lnTo>
                    <a:pt x="296676" y="22114"/>
                  </a:lnTo>
                  <a:lnTo>
                    <a:pt x="340729" y="10005"/>
                  </a:lnTo>
                  <a:lnTo>
                    <a:pt x="386521" y="2545"/>
                  </a:lnTo>
                  <a:lnTo>
                    <a:pt x="433787" y="0"/>
                  </a:lnTo>
                  <a:lnTo>
                    <a:pt x="3809866" y="0"/>
                  </a:lnTo>
                  <a:lnTo>
                    <a:pt x="3857132" y="2545"/>
                  </a:lnTo>
                  <a:lnTo>
                    <a:pt x="3902923" y="10005"/>
                  </a:lnTo>
                  <a:lnTo>
                    <a:pt x="3946976" y="22114"/>
                  </a:lnTo>
                  <a:lnTo>
                    <a:pt x="3989025" y="38609"/>
                  </a:lnTo>
                  <a:lnTo>
                    <a:pt x="4028806" y="59224"/>
                  </a:lnTo>
                  <a:lnTo>
                    <a:pt x="4066055" y="83695"/>
                  </a:lnTo>
                  <a:lnTo>
                    <a:pt x="4100506" y="111757"/>
                  </a:lnTo>
                  <a:lnTo>
                    <a:pt x="4131895" y="143146"/>
                  </a:lnTo>
                  <a:lnTo>
                    <a:pt x="4159957" y="177597"/>
                  </a:lnTo>
                  <a:lnTo>
                    <a:pt x="4184428" y="214846"/>
                  </a:lnTo>
                  <a:lnTo>
                    <a:pt x="4205044" y="254627"/>
                  </a:lnTo>
                  <a:lnTo>
                    <a:pt x="4221538" y="296676"/>
                  </a:lnTo>
                  <a:lnTo>
                    <a:pt x="4233648" y="340729"/>
                  </a:lnTo>
                  <a:lnTo>
                    <a:pt x="4241108" y="386521"/>
                  </a:lnTo>
                  <a:lnTo>
                    <a:pt x="4243653" y="433787"/>
                  </a:lnTo>
                  <a:lnTo>
                    <a:pt x="4243653" y="2168884"/>
                  </a:lnTo>
                  <a:lnTo>
                    <a:pt x="4241108" y="2216150"/>
                  </a:lnTo>
                  <a:lnTo>
                    <a:pt x="4233648" y="2261942"/>
                  </a:lnTo>
                  <a:lnTo>
                    <a:pt x="4221538" y="2305994"/>
                  </a:lnTo>
                  <a:lnTo>
                    <a:pt x="4205044" y="2348043"/>
                  </a:lnTo>
                  <a:lnTo>
                    <a:pt x="4184428" y="2387825"/>
                  </a:lnTo>
                  <a:lnTo>
                    <a:pt x="4159957" y="2425073"/>
                  </a:lnTo>
                  <a:lnTo>
                    <a:pt x="4131895" y="2459524"/>
                  </a:lnTo>
                  <a:lnTo>
                    <a:pt x="4100506" y="2490913"/>
                  </a:lnTo>
                  <a:lnTo>
                    <a:pt x="4066055" y="2518975"/>
                  </a:lnTo>
                  <a:lnTo>
                    <a:pt x="4028806" y="2543447"/>
                  </a:lnTo>
                  <a:lnTo>
                    <a:pt x="3989025" y="2564062"/>
                  </a:lnTo>
                  <a:lnTo>
                    <a:pt x="3946976" y="2580557"/>
                  </a:lnTo>
                  <a:lnTo>
                    <a:pt x="3902923" y="2592666"/>
                  </a:lnTo>
                  <a:lnTo>
                    <a:pt x="3857132" y="2600126"/>
                  </a:lnTo>
                  <a:lnTo>
                    <a:pt x="3809866" y="2602671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1706" y="4701821"/>
              <a:ext cx="4243705" cy="2602865"/>
            </a:xfrm>
            <a:custGeom>
              <a:avLst/>
              <a:gdLst/>
              <a:ahLst/>
              <a:cxnLst/>
              <a:rect l="l" t="t" r="r" b="b"/>
              <a:pathLst>
                <a:path w="4243705" h="2602865">
                  <a:moveTo>
                    <a:pt x="0" y="433787"/>
                  </a:moveTo>
                  <a:lnTo>
                    <a:pt x="2545" y="386521"/>
                  </a:lnTo>
                  <a:lnTo>
                    <a:pt x="10005" y="340729"/>
                  </a:lnTo>
                  <a:lnTo>
                    <a:pt x="22114" y="296676"/>
                  </a:lnTo>
                  <a:lnTo>
                    <a:pt x="38609" y="254627"/>
                  </a:lnTo>
                  <a:lnTo>
                    <a:pt x="59224" y="214846"/>
                  </a:lnTo>
                  <a:lnTo>
                    <a:pt x="83695" y="177597"/>
                  </a:lnTo>
                  <a:lnTo>
                    <a:pt x="111757" y="143146"/>
                  </a:lnTo>
                  <a:lnTo>
                    <a:pt x="143146" y="111757"/>
                  </a:lnTo>
                  <a:lnTo>
                    <a:pt x="177597" y="83695"/>
                  </a:lnTo>
                  <a:lnTo>
                    <a:pt x="214846" y="59224"/>
                  </a:lnTo>
                  <a:lnTo>
                    <a:pt x="254627" y="38609"/>
                  </a:lnTo>
                  <a:lnTo>
                    <a:pt x="296676" y="22114"/>
                  </a:lnTo>
                  <a:lnTo>
                    <a:pt x="340729" y="10005"/>
                  </a:lnTo>
                  <a:lnTo>
                    <a:pt x="386521" y="2545"/>
                  </a:lnTo>
                  <a:lnTo>
                    <a:pt x="433787" y="0"/>
                  </a:lnTo>
                  <a:lnTo>
                    <a:pt x="3809866" y="0"/>
                  </a:lnTo>
                  <a:lnTo>
                    <a:pt x="3857132" y="2545"/>
                  </a:lnTo>
                  <a:lnTo>
                    <a:pt x="3902923" y="10005"/>
                  </a:lnTo>
                  <a:lnTo>
                    <a:pt x="3946976" y="22114"/>
                  </a:lnTo>
                  <a:lnTo>
                    <a:pt x="3989025" y="38609"/>
                  </a:lnTo>
                  <a:lnTo>
                    <a:pt x="4028806" y="59224"/>
                  </a:lnTo>
                  <a:lnTo>
                    <a:pt x="4066055" y="83695"/>
                  </a:lnTo>
                  <a:lnTo>
                    <a:pt x="4100506" y="111757"/>
                  </a:lnTo>
                  <a:lnTo>
                    <a:pt x="4131895" y="143146"/>
                  </a:lnTo>
                  <a:lnTo>
                    <a:pt x="4159957" y="177597"/>
                  </a:lnTo>
                  <a:lnTo>
                    <a:pt x="4184428" y="214846"/>
                  </a:lnTo>
                  <a:lnTo>
                    <a:pt x="4205044" y="254627"/>
                  </a:lnTo>
                  <a:lnTo>
                    <a:pt x="4221538" y="296676"/>
                  </a:lnTo>
                  <a:lnTo>
                    <a:pt x="4233648" y="340729"/>
                  </a:lnTo>
                  <a:lnTo>
                    <a:pt x="4241108" y="386521"/>
                  </a:lnTo>
                  <a:lnTo>
                    <a:pt x="4243653" y="433787"/>
                  </a:lnTo>
                  <a:lnTo>
                    <a:pt x="4243653" y="2168884"/>
                  </a:lnTo>
                  <a:lnTo>
                    <a:pt x="4241108" y="2216150"/>
                  </a:lnTo>
                  <a:lnTo>
                    <a:pt x="4233648" y="2261942"/>
                  </a:lnTo>
                  <a:lnTo>
                    <a:pt x="4221538" y="2305994"/>
                  </a:lnTo>
                  <a:lnTo>
                    <a:pt x="4205044" y="2348043"/>
                  </a:lnTo>
                  <a:lnTo>
                    <a:pt x="4184428" y="2387825"/>
                  </a:lnTo>
                  <a:lnTo>
                    <a:pt x="4159957" y="2425073"/>
                  </a:lnTo>
                  <a:lnTo>
                    <a:pt x="4131895" y="2459524"/>
                  </a:lnTo>
                  <a:lnTo>
                    <a:pt x="4100506" y="2490913"/>
                  </a:lnTo>
                  <a:lnTo>
                    <a:pt x="4066055" y="2518975"/>
                  </a:lnTo>
                  <a:lnTo>
                    <a:pt x="4028806" y="2543447"/>
                  </a:lnTo>
                  <a:lnTo>
                    <a:pt x="3989025" y="2564062"/>
                  </a:lnTo>
                  <a:lnTo>
                    <a:pt x="3946976" y="2580557"/>
                  </a:lnTo>
                  <a:lnTo>
                    <a:pt x="3902923" y="2592666"/>
                  </a:lnTo>
                  <a:lnTo>
                    <a:pt x="3857132" y="2600126"/>
                  </a:lnTo>
                  <a:lnTo>
                    <a:pt x="3809866" y="2602671"/>
                  </a:lnTo>
                  <a:lnTo>
                    <a:pt x="433787" y="2602671"/>
                  </a:lnTo>
                  <a:lnTo>
                    <a:pt x="386521" y="2600126"/>
                  </a:lnTo>
                  <a:lnTo>
                    <a:pt x="340729" y="2592666"/>
                  </a:lnTo>
                  <a:lnTo>
                    <a:pt x="296676" y="2580557"/>
                  </a:lnTo>
                  <a:lnTo>
                    <a:pt x="254627" y="2564062"/>
                  </a:lnTo>
                  <a:lnTo>
                    <a:pt x="214846" y="2543447"/>
                  </a:lnTo>
                  <a:lnTo>
                    <a:pt x="177597" y="2518975"/>
                  </a:lnTo>
                  <a:lnTo>
                    <a:pt x="143146" y="2490913"/>
                  </a:lnTo>
                  <a:lnTo>
                    <a:pt x="111757" y="2459524"/>
                  </a:lnTo>
                  <a:lnTo>
                    <a:pt x="83695" y="2425073"/>
                  </a:lnTo>
                  <a:lnTo>
                    <a:pt x="59224" y="2387825"/>
                  </a:lnTo>
                  <a:lnTo>
                    <a:pt x="38609" y="2348043"/>
                  </a:lnTo>
                  <a:lnTo>
                    <a:pt x="22114" y="2305994"/>
                  </a:lnTo>
                  <a:lnTo>
                    <a:pt x="10005" y="2261942"/>
                  </a:lnTo>
                  <a:lnTo>
                    <a:pt x="2545" y="2216150"/>
                  </a:lnTo>
                  <a:lnTo>
                    <a:pt x="0" y="2168884"/>
                  </a:lnTo>
                  <a:lnTo>
                    <a:pt x="0" y="433787"/>
                  </a:lnTo>
                  <a:close/>
                </a:path>
              </a:pathLst>
            </a:custGeom>
            <a:ln w="27985">
              <a:solidFill>
                <a:srgbClr val="375C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23785" y="5066948"/>
            <a:ext cx="3723004" cy="180530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3175" algn="ctr">
              <a:lnSpc>
                <a:spcPts val="4630"/>
              </a:lnSpc>
              <a:spcBef>
                <a:spcPts val="360"/>
              </a:spcBef>
            </a:pPr>
            <a:r>
              <a:rPr sz="3950" spc="-10" dirty="0">
                <a:solidFill>
                  <a:srgbClr val="FFFFFF"/>
                </a:solidFill>
                <a:latin typeface="Arial"/>
                <a:cs typeface="Arial"/>
              </a:rPr>
              <a:t>MARKET </a:t>
            </a:r>
            <a:r>
              <a:rPr sz="3950" spc="-145" dirty="0">
                <a:solidFill>
                  <a:srgbClr val="FFFFFF"/>
                </a:solidFill>
                <a:latin typeface="Arial"/>
                <a:cs typeface="Arial"/>
              </a:rPr>
              <a:t>DEMAND</a:t>
            </a:r>
            <a:r>
              <a:rPr sz="395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395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95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395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5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950">
              <a:latin typeface="Arial"/>
              <a:cs typeface="Arial"/>
            </a:endParaRPr>
          </a:p>
          <a:p>
            <a:pPr algn="ctr">
              <a:lnSpc>
                <a:spcPts val="4490"/>
              </a:lnSpc>
              <a:tabLst>
                <a:tab pos="937260" algn="l"/>
              </a:tabLst>
            </a:pPr>
            <a:r>
              <a:rPr sz="395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395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5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3950" dirty="0">
                <a:solidFill>
                  <a:srgbClr val="FFFFFF"/>
                </a:solidFill>
                <a:latin typeface="Arial"/>
                <a:cs typeface="Arial"/>
              </a:rPr>
              <a:t>	=</a:t>
            </a:r>
            <a:r>
              <a:rPr sz="395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95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50" spc="-25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endParaRPr sz="39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2763" y="-6996"/>
            <a:ext cx="10088880" cy="1189990"/>
            <a:chOff x="-2763" y="-6996"/>
            <a:chExt cx="10088880" cy="118999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2" y="0"/>
              <a:ext cx="10074858" cy="11754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232" y="0"/>
              <a:ext cx="10074910" cy="1176020"/>
            </a:xfrm>
            <a:custGeom>
              <a:avLst/>
              <a:gdLst/>
              <a:ahLst/>
              <a:cxnLst/>
              <a:rect l="l" t="t" r="r" b="b"/>
              <a:pathLst>
                <a:path w="10074910" h="1176020">
                  <a:moveTo>
                    <a:pt x="0" y="0"/>
                  </a:moveTo>
                  <a:lnTo>
                    <a:pt x="10074858" y="0"/>
                  </a:lnTo>
                  <a:lnTo>
                    <a:pt x="10074858" y="1175400"/>
                  </a:lnTo>
                  <a:lnTo>
                    <a:pt x="0" y="1175400"/>
                  </a:lnTo>
                  <a:lnTo>
                    <a:pt x="0" y="0"/>
                  </a:lnTo>
                  <a:close/>
                </a:path>
              </a:pathLst>
            </a:custGeom>
            <a:ln w="13992">
              <a:solidFill>
                <a:srgbClr val="BE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30263" y="-54678"/>
            <a:ext cx="9013825" cy="12179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811530">
              <a:lnSpc>
                <a:spcPts val="4630"/>
              </a:lnSpc>
              <a:spcBef>
                <a:spcPts val="325"/>
              </a:spcBef>
            </a:pPr>
            <a:r>
              <a:rPr sz="3950" spc="-185" dirty="0">
                <a:latin typeface="Arial"/>
                <a:cs typeface="Arial"/>
              </a:rPr>
              <a:t>MARKET</a:t>
            </a:r>
            <a:r>
              <a:rPr sz="3950" spc="-160" dirty="0">
                <a:latin typeface="Arial"/>
                <a:cs typeface="Arial"/>
              </a:rPr>
              <a:t> </a:t>
            </a:r>
            <a:r>
              <a:rPr sz="3950" spc="-185" dirty="0">
                <a:latin typeface="Arial"/>
                <a:cs typeface="Arial"/>
              </a:rPr>
              <a:t>DEMAD</a:t>
            </a:r>
            <a:r>
              <a:rPr sz="3950" spc="-9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=</a:t>
            </a:r>
            <a:r>
              <a:rPr sz="3950" spc="-130" dirty="0">
                <a:latin typeface="Arial"/>
                <a:cs typeface="Arial"/>
              </a:rPr>
              <a:t> </a:t>
            </a:r>
            <a:r>
              <a:rPr sz="3950" spc="-55" dirty="0">
                <a:latin typeface="Arial"/>
                <a:cs typeface="Arial"/>
              </a:rPr>
              <a:t>HORIZONTAL </a:t>
            </a:r>
            <a:r>
              <a:rPr sz="3950" spc="-135" dirty="0">
                <a:latin typeface="Arial"/>
                <a:cs typeface="Arial"/>
              </a:rPr>
              <a:t>SUMMATION</a:t>
            </a:r>
            <a:r>
              <a:rPr sz="3950" spc="-60" dirty="0">
                <a:latin typeface="Arial"/>
                <a:cs typeface="Arial"/>
              </a:rPr>
              <a:t> </a:t>
            </a:r>
            <a:r>
              <a:rPr sz="3950" spc="-295" dirty="0">
                <a:latin typeface="Arial"/>
                <a:cs typeface="Arial"/>
              </a:rPr>
              <a:t>OF</a:t>
            </a:r>
            <a:r>
              <a:rPr sz="3950" spc="-80" dirty="0">
                <a:latin typeface="Arial"/>
                <a:cs typeface="Arial"/>
              </a:rPr>
              <a:t> </a:t>
            </a:r>
            <a:r>
              <a:rPr sz="3950" spc="-110" dirty="0">
                <a:latin typeface="Arial"/>
                <a:cs typeface="Arial"/>
              </a:rPr>
              <a:t>INDIVIDUAL</a:t>
            </a:r>
            <a:r>
              <a:rPr sz="3950" spc="-140" dirty="0">
                <a:latin typeface="Arial"/>
                <a:cs typeface="Arial"/>
              </a:rPr>
              <a:t> DEMANDS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5" y="-92207"/>
            <a:ext cx="9592310" cy="236791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424180" algn="ctr">
              <a:lnSpc>
                <a:spcPct val="100000"/>
              </a:lnSpc>
              <a:spcBef>
                <a:spcPts val="925"/>
              </a:spcBef>
            </a:pPr>
            <a:r>
              <a:rPr sz="3500" spc="-135" dirty="0">
                <a:latin typeface="Arial"/>
                <a:cs typeface="Arial"/>
              </a:rPr>
              <a:t>MARKET</a:t>
            </a:r>
            <a:r>
              <a:rPr sz="3500" spc="-100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DEMAND</a:t>
            </a:r>
            <a:endParaRPr sz="3500">
              <a:latin typeface="Arial"/>
              <a:cs typeface="Arial"/>
            </a:endParaRPr>
          </a:p>
          <a:p>
            <a:pPr marL="389890" marR="5080" indent="-377825">
              <a:lnSpc>
                <a:spcPts val="4190"/>
              </a:lnSpc>
              <a:spcBef>
                <a:spcPts val="944"/>
              </a:spcBef>
              <a:buChar char="•"/>
              <a:tabLst>
                <a:tab pos="389890" algn="l"/>
              </a:tabLst>
            </a:pPr>
            <a:r>
              <a:rPr sz="3500" spc="90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35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75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35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5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85" dirty="0">
                <a:solidFill>
                  <a:srgbClr val="FF0000"/>
                </a:solidFill>
                <a:latin typeface="Arial"/>
                <a:cs typeface="Arial"/>
              </a:rPr>
              <a:t>sum</a:t>
            </a:r>
            <a:r>
              <a:rPr sz="35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50" dirty="0">
                <a:solidFill>
                  <a:srgbClr val="FF0000"/>
                </a:solidFill>
                <a:latin typeface="Arial"/>
                <a:cs typeface="Arial"/>
              </a:rPr>
              <a:t>total</a:t>
            </a:r>
            <a:r>
              <a:rPr sz="3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13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5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5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quantities</a:t>
            </a:r>
            <a:r>
              <a:rPr sz="35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13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500" spc="-50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sz="3500" spc="65" dirty="0">
                <a:solidFill>
                  <a:srgbClr val="FF0000"/>
                </a:solidFill>
                <a:latin typeface="Arial"/>
                <a:cs typeface="Arial"/>
              </a:rPr>
              <a:t>commodity</a:t>
            </a:r>
            <a:r>
              <a:rPr sz="35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demanded</a:t>
            </a:r>
            <a:r>
              <a:rPr sz="35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35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35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5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45" dirty="0">
                <a:solidFill>
                  <a:srgbClr val="FF0000"/>
                </a:solidFill>
                <a:latin typeface="Arial"/>
                <a:cs typeface="Arial"/>
              </a:rPr>
              <a:t>consumers</a:t>
            </a:r>
            <a:r>
              <a:rPr sz="35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-2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5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market</a:t>
            </a:r>
            <a:r>
              <a:rPr sz="35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35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5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given</a:t>
            </a:r>
            <a:r>
              <a:rPr sz="3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price</a:t>
            </a:r>
            <a:r>
              <a:rPr sz="35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35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35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5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given</a:t>
            </a:r>
            <a:r>
              <a:rPr sz="3500" spc="-10" dirty="0">
                <a:solidFill>
                  <a:srgbClr val="FF0000"/>
                </a:solidFill>
                <a:latin typeface="Arial"/>
                <a:cs typeface="Arial"/>
              </a:rPr>
              <a:t> period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810" y="2289159"/>
            <a:ext cx="1517650" cy="52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70"/>
              </a:lnSpc>
            </a:pPr>
            <a:r>
              <a:rPr sz="3500" spc="13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5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-20" dirty="0">
                <a:solidFill>
                  <a:srgbClr val="FF0000"/>
                </a:solidFill>
                <a:latin typeface="Arial"/>
                <a:cs typeface="Arial"/>
              </a:rPr>
              <a:t>time.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9" y="6806400"/>
            <a:ext cx="10075545" cy="750570"/>
          </a:xfrm>
          <a:custGeom>
            <a:avLst/>
            <a:gdLst/>
            <a:ahLst/>
            <a:cxnLst/>
            <a:rect l="l" t="t" r="r" b="b"/>
            <a:pathLst>
              <a:path w="10075545" h="750570">
                <a:moveTo>
                  <a:pt x="2014969" y="0"/>
                </a:moveTo>
                <a:lnTo>
                  <a:pt x="0" y="0"/>
                </a:lnTo>
                <a:lnTo>
                  <a:pt x="0" y="750100"/>
                </a:lnTo>
                <a:lnTo>
                  <a:pt x="2014969" y="750100"/>
                </a:lnTo>
                <a:lnTo>
                  <a:pt x="2014969" y="0"/>
                </a:lnTo>
                <a:close/>
              </a:path>
              <a:path w="10075545" h="750570">
                <a:moveTo>
                  <a:pt x="4030040" y="0"/>
                </a:moveTo>
                <a:lnTo>
                  <a:pt x="2015070" y="0"/>
                </a:lnTo>
                <a:lnTo>
                  <a:pt x="2015070" y="750100"/>
                </a:lnTo>
                <a:lnTo>
                  <a:pt x="4030040" y="750100"/>
                </a:lnTo>
                <a:lnTo>
                  <a:pt x="4030040" y="0"/>
                </a:lnTo>
                <a:close/>
              </a:path>
              <a:path w="10075545" h="750570">
                <a:moveTo>
                  <a:pt x="6045098" y="0"/>
                </a:moveTo>
                <a:lnTo>
                  <a:pt x="4030129" y="0"/>
                </a:lnTo>
                <a:lnTo>
                  <a:pt x="4030129" y="750100"/>
                </a:lnTo>
                <a:lnTo>
                  <a:pt x="6045098" y="750100"/>
                </a:lnTo>
                <a:lnTo>
                  <a:pt x="6045098" y="0"/>
                </a:lnTo>
                <a:close/>
              </a:path>
              <a:path w="10075545" h="750570">
                <a:moveTo>
                  <a:pt x="8060169" y="0"/>
                </a:moveTo>
                <a:lnTo>
                  <a:pt x="6045200" y="0"/>
                </a:lnTo>
                <a:lnTo>
                  <a:pt x="6045200" y="750100"/>
                </a:lnTo>
                <a:lnTo>
                  <a:pt x="8060169" y="750100"/>
                </a:lnTo>
                <a:lnTo>
                  <a:pt x="8060169" y="0"/>
                </a:lnTo>
                <a:close/>
              </a:path>
              <a:path w="10075545" h="750570">
                <a:moveTo>
                  <a:pt x="10075240" y="0"/>
                </a:moveTo>
                <a:lnTo>
                  <a:pt x="8060271" y="0"/>
                </a:lnTo>
                <a:lnTo>
                  <a:pt x="8060271" y="750100"/>
                </a:lnTo>
                <a:lnTo>
                  <a:pt x="10075240" y="750100"/>
                </a:lnTo>
                <a:lnTo>
                  <a:pt x="10075240" y="0"/>
                </a:lnTo>
                <a:close/>
              </a:path>
            </a:pathLst>
          </a:custGeom>
          <a:solidFill>
            <a:srgbClr val="E8E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-2763" y="2434758"/>
          <a:ext cx="1016508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4855"/>
                <a:gridCol w="2014855"/>
                <a:gridCol w="2014855"/>
                <a:gridCol w="2014854"/>
                <a:gridCol w="2014854"/>
              </a:tblGrid>
              <a:tr h="166751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6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PRICE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291465" algn="just">
                        <a:lnSpc>
                          <a:spcPts val="3090"/>
                        </a:lnSpc>
                        <a:spcBef>
                          <a:spcPts val="350"/>
                        </a:spcBef>
                      </a:pPr>
                      <a:r>
                        <a:rPr sz="265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QUANTITY </a:t>
                      </a:r>
                      <a:r>
                        <a:rPr sz="265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DEMANDE </a:t>
                      </a:r>
                      <a:r>
                        <a:rPr sz="2650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6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2650" spc="2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26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58115" algn="just">
                        <a:lnSpc>
                          <a:spcPts val="3090"/>
                        </a:lnSpc>
                        <a:spcBef>
                          <a:spcPts val="350"/>
                        </a:spcBef>
                      </a:pPr>
                      <a:r>
                        <a:rPr sz="26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QUANTITY DEMANDE </a:t>
                      </a:r>
                      <a:r>
                        <a:rPr sz="2650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6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2650" spc="4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   </a:t>
                      </a:r>
                      <a:r>
                        <a:rPr sz="2650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290830" algn="just">
                        <a:lnSpc>
                          <a:spcPts val="3090"/>
                        </a:lnSpc>
                        <a:spcBef>
                          <a:spcPts val="350"/>
                        </a:spcBef>
                      </a:pPr>
                      <a:r>
                        <a:rPr sz="265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QUANTITY </a:t>
                      </a:r>
                      <a:r>
                        <a:rPr sz="265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DEMANDE </a:t>
                      </a:r>
                      <a:r>
                        <a:rPr sz="2650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65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endParaRPr sz="2650">
                        <a:latin typeface="Arial"/>
                        <a:cs typeface="Arial"/>
                      </a:endParaRPr>
                    </a:p>
                    <a:p>
                      <a:pPr marL="100965">
                        <a:lnSpc>
                          <a:spcPts val="2985"/>
                        </a:lnSpc>
                      </a:pPr>
                      <a:r>
                        <a:rPr sz="26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510540">
                        <a:lnSpc>
                          <a:spcPts val="3090"/>
                        </a:lnSpc>
                        <a:spcBef>
                          <a:spcPts val="350"/>
                        </a:spcBef>
                      </a:pPr>
                      <a:r>
                        <a:rPr sz="26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MARKET </a:t>
                      </a:r>
                      <a:r>
                        <a:rPr sz="265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DEMAND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4E81BD"/>
                    </a:solidFill>
                  </a:tcPr>
                </a:tc>
              </a:tr>
              <a:tr h="901065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500" spc="-25" dirty="0">
                          <a:latin typeface="Arial"/>
                          <a:cs typeface="Arial"/>
                        </a:rPr>
                        <a:t>10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500" dirty="0">
                          <a:latin typeface="Arial"/>
                          <a:cs typeface="Arial"/>
                        </a:rPr>
                        <a:t>5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500" dirty="0">
                          <a:latin typeface="Arial"/>
                          <a:cs typeface="Arial"/>
                        </a:rPr>
                        <a:t>4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500" dirty="0">
                          <a:latin typeface="Arial"/>
                          <a:cs typeface="Arial"/>
                        </a:rPr>
                        <a:t>3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39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3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</a:tr>
              <a:tr h="901065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500" dirty="0">
                          <a:latin typeface="Arial"/>
                          <a:cs typeface="Arial"/>
                        </a:rPr>
                        <a:t>8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500" dirty="0">
                          <a:latin typeface="Arial"/>
                          <a:cs typeface="Arial"/>
                        </a:rPr>
                        <a:t>8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500" dirty="0">
                          <a:latin typeface="Arial"/>
                          <a:cs typeface="Arial"/>
                        </a:rPr>
                        <a:t>6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500" dirty="0">
                          <a:latin typeface="Arial"/>
                          <a:cs typeface="Arial"/>
                        </a:rPr>
                        <a:t>5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39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3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901065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500" dirty="0">
                          <a:latin typeface="Arial"/>
                          <a:cs typeface="Arial"/>
                        </a:rPr>
                        <a:t>6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500" spc="-25" dirty="0">
                          <a:latin typeface="Arial"/>
                          <a:cs typeface="Arial"/>
                        </a:rPr>
                        <a:t>12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500" spc="-25" dirty="0">
                          <a:latin typeface="Arial"/>
                          <a:cs typeface="Arial"/>
                        </a:rPr>
                        <a:t>10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500" dirty="0">
                          <a:latin typeface="Arial"/>
                          <a:cs typeface="Arial"/>
                        </a:rPr>
                        <a:t>8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39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3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7"/>
                    </a:solidFill>
                  </a:tcPr>
                </a:tc>
              </a:tr>
              <a:tr h="749935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500" dirty="0">
                          <a:latin typeface="Arial"/>
                          <a:cs typeface="Arial"/>
                        </a:rPr>
                        <a:t>2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500" spc="-25" dirty="0">
                          <a:latin typeface="Arial"/>
                          <a:cs typeface="Arial"/>
                        </a:rPr>
                        <a:t>15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500" spc="-25" dirty="0">
                          <a:latin typeface="Arial"/>
                          <a:cs typeface="Arial"/>
                        </a:rPr>
                        <a:t>12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500" spc="-25" dirty="0">
                          <a:latin typeface="Arial"/>
                          <a:cs typeface="Arial"/>
                        </a:rPr>
                        <a:t>10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39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37</a:t>
                      </a:r>
                      <a:endParaRPr sz="39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8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63" y="-6996"/>
            <a:ext cx="10088880" cy="7564120"/>
            <a:chOff x="-2763" y="-6996"/>
            <a:chExt cx="10088880" cy="7564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" y="2472702"/>
              <a:ext cx="10075334" cy="50837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2" y="0"/>
              <a:ext cx="10074858" cy="24347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32" y="0"/>
              <a:ext cx="10074910" cy="2435225"/>
            </a:xfrm>
            <a:custGeom>
              <a:avLst/>
              <a:gdLst/>
              <a:ahLst/>
              <a:cxnLst/>
              <a:rect l="l" t="t" r="r" b="b"/>
              <a:pathLst>
                <a:path w="10074910" h="2435225">
                  <a:moveTo>
                    <a:pt x="0" y="0"/>
                  </a:moveTo>
                  <a:lnTo>
                    <a:pt x="10074858" y="0"/>
                  </a:lnTo>
                  <a:lnTo>
                    <a:pt x="10074858" y="2434757"/>
                  </a:lnTo>
                  <a:lnTo>
                    <a:pt x="0" y="2434757"/>
                  </a:lnTo>
                  <a:lnTo>
                    <a:pt x="0" y="0"/>
                  </a:lnTo>
                  <a:close/>
                </a:path>
              </a:pathLst>
            </a:custGeom>
            <a:ln w="13992">
              <a:solidFill>
                <a:srgbClr val="F591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420" rIns="0" bIns="0" rtlCol="0">
            <a:spAutoFit/>
          </a:bodyPr>
          <a:lstStyle/>
          <a:p>
            <a:pPr marL="12700" marR="5080">
              <a:lnSpc>
                <a:spcPts val="4190"/>
              </a:lnSpc>
              <a:spcBef>
                <a:spcPts val="229"/>
              </a:spcBef>
            </a:pPr>
            <a:r>
              <a:rPr sz="3500" dirty="0">
                <a:solidFill>
                  <a:srgbClr val="000000"/>
                </a:solidFill>
              </a:rPr>
              <a:t>Market</a:t>
            </a:r>
            <a:r>
              <a:rPr sz="3500" spc="-140" dirty="0">
                <a:solidFill>
                  <a:srgbClr val="000000"/>
                </a:solidFill>
              </a:rPr>
              <a:t> </a:t>
            </a:r>
            <a:r>
              <a:rPr sz="3500" spc="-20" dirty="0">
                <a:solidFill>
                  <a:srgbClr val="000000"/>
                </a:solidFill>
              </a:rPr>
              <a:t>Demand</a:t>
            </a:r>
            <a:r>
              <a:rPr sz="3500" spc="-95" dirty="0">
                <a:solidFill>
                  <a:srgbClr val="000000"/>
                </a:solidFill>
              </a:rPr>
              <a:t> </a:t>
            </a:r>
            <a:r>
              <a:rPr sz="3500" spc="-35" dirty="0">
                <a:solidFill>
                  <a:srgbClr val="000000"/>
                </a:solidFill>
              </a:rPr>
              <a:t>Curve</a:t>
            </a:r>
            <a:r>
              <a:rPr sz="3500" spc="-85" dirty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(MD)</a:t>
            </a:r>
            <a:r>
              <a:rPr sz="3500" spc="-100" dirty="0">
                <a:solidFill>
                  <a:srgbClr val="000000"/>
                </a:solidFill>
              </a:rPr>
              <a:t> </a:t>
            </a:r>
            <a:r>
              <a:rPr sz="3500" spc="75" dirty="0">
                <a:solidFill>
                  <a:srgbClr val="000000"/>
                </a:solidFill>
              </a:rPr>
              <a:t>is</a:t>
            </a:r>
            <a:r>
              <a:rPr sz="3500" spc="-35" dirty="0">
                <a:solidFill>
                  <a:srgbClr val="000000"/>
                </a:solidFill>
              </a:rPr>
              <a:t> </a:t>
            </a:r>
            <a:r>
              <a:rPr sz="3500" spc="60" dirty="0">
                <a:solidFill>
                  <a:srgbClr val="000000"/>
                </a:solidFill>
              </a:rPr>
              <a:t>flatter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-20" dirty="0">
                <a:solidFill>
                  <a:srgbClr val="000000"/>
                </a:solidFill>
              </a:rPr>
              <a:t>than </a:t>
            </a:r>
            <a:r>
              <a:rPr sz="3500" dirty="0">
                <a:solidFill>
                  <a:srgbClr val="000000"/>
                </a:solidFill>
              </a:rPr>
              <a:t>Individual</a:t>
            </a:r>
            <a:r>
              <a:rPr sz="3500" spc="-15" dirty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demand</a:t>
            </a:r>
            <a:r>
              <a:rPr sz="3500" spc="-50" dirty="0">
                <a:solidFill>
                  <a:srgbClr val="000000"/>
                </a:solidFill>
              </a:rPr>
              <a:t> </a:t>
            </a:r>
            <a:r>
              <a:rPr sz="3500" spc="-10" dirty="0">
                <a:solidFill>
                  <a:srgbClr val="000000"/>
                </a:solidFill>
              </a:rPr>
              <a:t>Curves</a:t>
            </a:r>
            <a:r>
              <a:rPr sz="3500" spc="15" dirty="0">
                <a:solidFill>
                  <a:srgbClr val="000000"/>
                </a:solidFill>
              </a:rPr>
              <a:t> </a:t>
            </a:r>
            <a:r>
              <a:rPr sz="3500" spc="-140" dirty="0">
                <a:solidFill>
                  <a:srgbClr val="000000"/>
                </a:solidFill>
              </a:rPr>
              <a:t>(C,A,B)</a:t>
            </a:r>
            <a:r>
              <a:rPr sz="3500" spc="-50" dirty="0">
                <a:solidFill>
                  <a:srgbClr val="000000"/>
                </a:solidFill>
              </a:rPr>
              <a:t> </a:t>
            </a:r>
            <a:r>
              <a:rPr sz="3500" spc="-10" dirty="0">
                <a:solidFill>
                  <a:srgbClr val="000000"/>
                </a:solidFill>
              </a:rPr>
              <a:t>because </a:t>
            </a:r>
            <a:r>
              <a:rPr sz="3500" dirty="0">
                <a:solidFill>
                  <a:srgbClr val="000000"/>
                </a:solidFill>
              </a:rPr>
              <a:t>Market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-20" dirty="0">
                <a:solidFill>
                  <a:srgbClr val="000000"/>
                </a:solidFill>
              </a:rPr>
              <a:t>Demand </a:t>
            </a:r>
            <a:r>
              <a:rPr sz="3500" spc="75" dirty="0">
                <a:solidFill>
                  <a:srgbClr val="000000"/>
                </a:solidFill>
              </a:rPr>
              <a:t>is</a:t>
            </a:r>
            <a:r>
              <a:rPr sz="3500" spc="50" dirty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the</a:t>
            </a:r>
            <a:r>
              <a:rPr sz="3500" spc="-5" dirty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horizontal</a:t>
            </a:r>
            <a:r>
              <a:rPr sz="3500" spc="20" dirty="0">
                <a:solidFill>
                  <a:srgbClr val="000000"/>
                </a:solidFill>
              </a:rPr>
              <a:t> </a:t>
            </a:r>
            <a:r>
              <a:rPr sz="3500" spc="60" dirty="0">
                <a:solidFill>
                  <a:srgbClr val="000000"/>
                </a:solidFill>
              </a:rPr>
              <a:t>summation</a:t>
            </a:r>
            <a:r>
              <a:rPr sz="3500" spc="35" dirty="0">
                <a:solidFill>
                  <a:srgbClr val="000000"/>
                </a:solidFill>
              </a:rPr>
              <a:t> </a:t>
            </a:r>
            <a:r>
              <a:rPr sz="3500" spc="110" dirty="0">
                <a:solidFill>
                  <a:srgbClr val="000000"/>
                </a:solidFill>
              </a:rPr>
              <a:t>of </a:t>
            </a:r>
            <a:r>
              <a:rPr sz="3500" dirty="0">
                <a:solidFill>
                  <a:srgbClr val="000000"/>
                </a:solidFill>
              </a:rPr>
              <a:t>individual</a:t>
            </a:r>
            <a:r>
              <a:rPr sz="3500" spc="320" dirty="0">
                <a:solidFill>
                  <a:srgbClr val="000000"/>
                </a:solidFill>
              </a:rPr>
              <a:t> </a:t>
            </a:r>
            <a:r>
              <a:rPr sz="3500" spc="-10" dirty="0">
                <a:solidFill>
                  <a:srgbClr val="000000"/>
                </a:solidFill>
              </a:rPr>
              <a:t>demands.</a:t>
            </a:r>
            <a:endParaRPr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5" y="9691"/>
            <a:ext cx="9807575" cy="10947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9890" marR="5080" indent="-377825">
              <a:lnSpc>
                <a:spcPts val="4190"/>
              </a:lnSpc>
              <a:spcBef>
                <a:spcPts val="235"/>
              </a:spcBef>
              <a:buChar char="•"/>
              <a:tabLst>
                <a:tab pos="389890" algn="l"/>
              </a:tabLst>
            </a:pPr>
            <a:r>
              <a:rPr sz="3500" spc="-20" dirty="0">
                <a:latin typeface="Arial"/>
                <a:cs typeface="Arial"/>
              </a:rPr>
              <a:t>Demand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spc="75" dirty="0">
                <a:latin typeface="Arial"/>
                <a:cs typeface="Arial"/>
              </a:rPr>
              <a:t>is</a:t>
            </a:r>
            <a:r>
              <a:rPr sz="3500" spc="-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-1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desire</a:t>
            </a:r>
            <a:r>
              <a:rPr sz="3500" spc="-8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backed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by</a:t>
            </a:r>
            <a:r>
              <a:rPr sz="3500" spc="-10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ability</a:t>
            </a:r>
            <a:r>
              <a:rPr sz="3500" spc="-100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to</a:t>
            </a:r>
            <a:r>
              <a:rPr sz="3500" spc="-110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pay</a:t>
            </a:r>
            <a:r>
              <a:rPr sz="3500" spc="-100" dirty="0">
                <a:latin typeface="Arial"/>
                <a:cs typeface="Arial"/>
              </a:rPr>
              <a:t> </a:t>
            </a:r>
            <a:r>
              <a:rPr sz="3500" spc="-25" dirty="0">
                <a:latin typeface="Arial"/>
                <a:cs typeface="Arial"/>
              </a:rPr>
              <a:t>and </a:t>
            </a:r>
            <a:r>
              <a:rPr sz="3500" spc="55" dirty="0">
                <a:latin typeface="Arial"/>
                <a:cs typeface="Arial"/>
              </a:rPr>
              <a:t>willingness</a:t>
            </a:r>
            <a:r>
              <a:rPr sz="3500" spc="-30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to</a:t>
            </a:r>
            <a:r>
              <a:rPr sz="3500" spc="-110" dirty="0">
                <a:latin typeface="Arial"/>
                <a:cs typeface="Arial"/>
              </a:rPr>
              <a:t> </a:t>
            </a:r>
            <a:r>
              <a:rPr sz="3500" spc="-20" dirty="0">
                <a:latin typeface="Arial"/>
                <a:cs typeface="Arial"/>
              </a:rPr>
              <a:t>pay.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912" y="1401189"/>
            <a:ext cx="8644636" cy="61553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69" y="76654"/>
            <a:ext cx="10089515" cy="7480300"/>
            <a:chOff x="-3069" y="76654"/>
            <a:chExt cx="10089515" cy="7480300"/>
          </a:xfrm>
        </p:grpSpPr>
        <p:sp>
          <p:nvSpPr>
            <p:cNvPr id="3" name="object 3"/>
            <p:cNvSpPr/>
            <p:nvPr/>
          </p:nvSpPr>
          <p:spPr>
            <a:xfrm>
              <a:off x="4229" y="83972"/>
              <a:ext cx="10075545" cy="1024890"/>
            </a:xfrm>
            <a:custGeom>
              <a:avLst/>
              <a:gdLst/>
              <a:ahLst/>
              <a:cxnLst/>
              <a:rect l="l" t="t" r="r" b="b"/>
              <a:pathLst>
                <a:path w="10075545" h="1024890">
                  <a:moveTo>
                    <a:pt x="5037429" y="0"/>
                  </a:moveTo>
                  <a:lnTo>
                    <a:pt x="0" y="0"/>
                  </a:lnTo>
                  <a:lnTo>
                    <a:pt x="0" y="1024267"/>
                  </a:lnTo>
                  <a:lnTo>
                    <a:pt x="5037429" y="1024267"/>
                  </a:lnTo>
                  <a:lnTo>
                    <a:pt x="5037429" y="0"/>
                  </a:lnTo>
                  <a:close/>
                </a:path>
                <a:path w="10075545" h="1024890">
                  <a:moveTo>
                    <a:pt x="10075100" y="0"/>
                  </a:moveTo>
                  <a:lnTo>
                    <a:pt x="5037671" y="0"/>
                  </a:lnTo>
                  <a:lnTo>
                    <a:pt x="5037671" y="1024267"/>
                  </a:lnTo>
                  <a:lnTo>
                    <a:pt x="10075100" y="1024267"/>
                  </a:lnTo>
                  <a:lnTo>
                    <a:pt x="10075100" y="0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29" y="1108290"/>
              <a:ext cx="10075545" cy="1024890"/>
            </a:xfrm>
            <a:custGeom>
              <a:avLst/>
              <a:gdLst/>
              <a:ahLst/>
              <a:cxnLst/>
              <a:rect l="l" t="t" r="r" b="b"/>
              <a:pathLst>
                <a:path w="10075545" h="1024889">
                  <a:moveTo>
                    <a:pt x="5037429" y="0"/>
                  </a:moveTo>
                  <a:lnTo>
                    <a:pt x="0" y="0"/>
                  </a:lnTo>
                  <a:lnTo>
                    <a:pt x="0" y="1024280"/>
                  </a:lnTo>
                  <a:lnTo>
                    <a:pt x="5037429" y="1024280"/>
                  </a:lnTo>
                  <a:lnTo>
                    <a:pt x="5037429" y="0"/>
                  </a:lnTo>
                  <a:close/>
                </a:path>
                <a:path w="10075545" h="1024889">
                  <a:moveTo>
                    <a:pt x="10075100" y="0"/>
                  </a:moveTo>
                  <a:lnTo>
                    <a:pt x="5037671" y="0"/>
                  </a:lnTo>
                  <a:lnTo>
                    <a:pt x="5037671" y="1024280"/>
                  </a:lnTo>
                  <a:lnTo>
                    <a:pt x="10075100" y="1024280"/>
                  </a:lnTo>
                  <a:lnTo>
                    <a:pt x="10075100" y="0"/>
                  </a:lnTo>
                  <a:close/>
                </a:path>
              </a:pathLst>
            </a:custGeom>
            <a:solidFill>
              <a:srgbClr val="D0D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29" y="2132621"/>
              <a:ext cx="10075545" cy="2409825"/>
            </a:xfrm>
            <a:custGeom>
              <a:avLst/>
              <a:gdLst/>
              <a:ahLst/>
              <a:cxnLst/>
              <a:rect l="l" t="t" r="r" b="b"/>
              <a:pathLst>
                <a:path w="10075545" h="2409825">
                  <a:moveTo>
                    <a:pt x="5037429" y="0"/>
                  </a:moveTo>
                  <a:lnTo>
                    <a:pt x="0" y="0"/>
                  </a:lnTo>
                  <a:lnTo>
                    <a:pt x="0" y="2409571"/>
                  </a:lnTo>
                  <a:lnTo>
                    <a:pt x="5037429" y="2409571"/>
                  </a:lnTo>
                  <a:lnTo>
                    <a:pt x="5037429" y="0"/>
                  </a:lnTo>
                  <a:close/>
                </a:path>
                <a:path w="10075545" h="2409825">
                  <a:moveTo>
                    <a:pt x="10075100" y="0"/>
                  </a:moveTo>
                  <a:lnTo>
                    <a:pt x="5037671" y="0"/>
                  </a:lnTo>
                  <a:lnTo>
                    <a:pt x="5037671" y="2409571"/>
                  </a:lnTo>
                  <a:lnTo>
                    <a:pt x="10075100" y="2409571"/>
                  </a:lnTo>
                  <a:lnTo>
                    <a:pt x="10075100" y="0"/>
                  </a:lnTo>
                  <a:close/>
                </a:path>
              </a:pathLst>
            </a:custGeom>
            <a:solidFill>
              <a:srgbClr val="E8E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29" y="4542307"/>
              <a:ext cx="10075545" cy="3014345"/>
            </a:xfrm>
            <a:custGeom>
              <a:avLst/>
              <a:gdLst/>
              <a:ahLst/>
              <a:cxnLst/>
              <a:rect l="l" t="t" r="r" b="b"/>
              <a:pathLst>
                <a:path w="10075545" h="3014345">
                  <a:moveTo>
                    <a:pt x="5037429" y="0"/>
                  </a:moveTo>
                  <a:lnTo>
                    <a:pt x="0" y="0"/>
                  </a:lnTo>
                  <a:lnTo>
                    <a:pt x="0" y="3014192"/>
                  </a:lnTo>
                  <a:lnTo>
                    <a:pt x="5037429" y="3014192"/>
                  </a:lnTo>
                  <a:lnTo>
                    <a:pt x="5037429" y="0"/>
                  </a:lnTo>
                  <a:close/>
                </a:path>
                <a:path w="10075545" h="3014345">
                  <a:moveTo>
                    <a:pt x="10075100" y="0"/>
                  </a:moveTo>
                  <a:lnTo>
                    <a:pt x="5037671" y="0"/>
                  </a:lnTo>
                  <a:lnTo>
                    <a:pt x="5037671" y="3014192"/>
                  </a:lnTo>
                  <a:lnTo>
                    <a:pt x="10075100" y="3014192"/>
                  </a:lnTo>
                  <a:lnTo>
                    <a:pt x="10075100" y="0"/>
                  </a:lnTo>
                  <a:close/>
                </a:path>
              </a:pathLst>
            </a:custGeom>
            <a:solidFill>
              <a:srgbClr val="D0D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2" y="83957"/>
              <a:ext cx="5037455" cy="1024890"/>
            </a:xfrm>
            <a:custGeom>
              <a:avLst/>
              <a:gdLst/>
              <a:ahLst/>
              <a:cxnLst/>
              <a:rect l="l" t="t" r="r" b="b"/>
              <a:pathLst>
                <a:path w="5037455" h="1024890">
                  <a:moveTo>
                    <a:pt x="0" y="0"/>
                  </a:moveTo>
                  <a:lnTo>
                    <a:pt x="0" y="1024277"/>
                  </a:lnTo>
                </a:path>
                <a:path w="5037455" h="1024890">
                  <a:moveTo>
                    <a:pt x="5037429" y="0"/>
                  </a:moveTo>
                  <a:lnTo>
                    <a:pt x="5037429" y="1024277"/>
                  </a:lnTo>
                </a:path>
                <a:path w="5037455" h="1024890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32" y="1087245"/>
              <a:ext cx="5037455" cy="42545"/>
            </a:xfrm>
            <a:custGeom>
              <a:avLst/>
              <a:gdLst/>
              <a:ahLst/>
              <a:cxnLst/>
              <a:rect l="l" t="t" r="r" b="b"/>
              <a:pathLst>
                <a:path w="5037455" h="42544">
                  <a:moveTo>
                    <a:pt x="0" y="0"/>
                  </a:moveTo>
                  <a:lnTo>
                    <a:pt x="5037429" y="0"/>
                  </a:lnTo>
                  <a:lnTo>
                    <a:pt x="5037429" y="41978"/>
                  </a:lnTo>
                  <a:lnTo>
                    <a:pt x="0" y="41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41662" y="83957"/>
              <a:ext cx="5037455" cy="1024890"/>
            </a:xfrm>
            <a:custGeom>
              <a:avLst/>
              <a:gdLst/>
              <a:ahLst/>
              <a:cxnLst/>
              <a:rect l="l" t="t" r="r" b="b"/>
              <a:pathLst>
                <a:path w="5037455" h="1024890">
                  <a:moveTo>
                    <a:pt x="0" y="0"/>
                  </a:moveTo>
                  <a:lnTo>
                    <a:pt x="0" y="1024277"/>
                  </a:lnTo>
                </a:path>
                <a:path w="5037455" h="1024890">
                  <a:moveTo>
                    <a:pt x="5037429" y="0"/>
                  </a:moveTo>
                  <a:lnTo>
                    <a:pt x="5037429" y="1024277"/>
                  </a:lnTo>
                </a:path>
                <a:path w="5037455" h="1024890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41662" y="1087245"/>
              <a:ext cx="5037455" cy="42545"/>
            </a:xfrm>
            <a:custGeom>
              <a:avLst/>
              <a:gdLst/>
              <a:ahLst/>
              <a:cxnLst/>
              <a:rect l="l" t="t" r="r" b="b"/>
              <a:pathLst>
                <a:path w="5037455" h="42544">
                  <a:moveTo>
                    <a:pt x="0" y="0"/>
                  </a:moveTo>
                  <a:lnTo>
                    <a:pt x="5037429" y="0"/>
                  </a:lnTo>
                  <a:lnTo>
                    <a:pt x="5037429" y="41978"/>
                  </a:lnTo>
                  <a:lnTo>
                    <a:pt x="0" y="41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32" y="1108234"/>
              <a:ext cx="5037455" cy="1024890"/>
            </a:xfrm>
            <a:custGeom>
              <a:avLst/>
              <a:gdLst/>
              <a:ahLst/>
              <a:cxnLst/>
              <a:rect l="l" t="t" r="r" b="b"/>
              <a:pathLst>
                <a:path w="5037455" h="1024889">
                  <a:moveTo>
                    <a:pt x="0" y="0"/>
                  </a:moveTo>
                  <a:lnTo>
                    <a:pt x="0" y="1024277"/>
                  </a:lnTo>
                </a:path>
                <a:path w="5037455" h="1024889">
                  <a:moveTo>
                    <a:pt x="5037429" y="0"/>
                  </a:moveTo>
                  <a:lnTo>
                    <a:pt x="5037429" y="1024277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32" y="2125515"/>
              <a:ext cx="5037455" cy="14604"/>
            </a:xfrm>
            <a:custGeom>
              <a:avLst/>
              <a:gdLst/>
              <a:ahLst/>
              <a:cxnLst/>
              <a:rect l="l" t="t" r="r" b="b"/>
              <a:pathLst>
                <a:path w="5037455" h="14605">
                  <a:moveTo>
                    <a:pt x="0" y="0"/>
                  </a:moveTo>
                  <a:lnTo>
                    <a:pt x="5037429" y="0"/>
                  </a:lnTo>
                  <a:lnTo>
                    <a:pt x="5037429" y="13992"/>
                  </a:lnTo>
                  <a:lnTo>
                    <a:pt x="0" y="13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41662" y="1108234"/>
              <a:ext cx="5037455" cy="1024890"/>
            </a:xfrm>
            <a:custGeom>
              <a:avLst/>
              <a:gdLst/>
              <a:ahLst/>
              <a:cxnLst/>
              <a:rect l="l" t="t" r="r" b="b"/>
              <a:pathLst>
                <a:path w="5037455" h="1024889">
                  <a:moveTo>
                    <a:pt x="0" y="0"/>
                  </a:moveTo>
                  <a:lnTo>
                    <a:pt x="0" y="1024277"/>
                  </a:lnTo>
                </a:path>
                <a:path w="5037455" h="1024889">
                  <a:moveTo>
                    <a:pt x="5037429" y="0"/>
                  </a:moveTo>
                  <a:lnTo>
                    <a:pt x="5037429" y="1024277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41662" y="2125515"/>
              <a:ext cx="5037455" cy="14604"/>
            </a:xfrm>
            <a:custGeom>
              <a:avLst/>
              <a:gdLst/>
              <a:ahLst/>
              <a:cxnLst/>
              <a:rect l="l" t="t" r="r" b="b"/>
              <a:pathLst>
                <a:path w="5037455" h="14605">
                  <a:moveTo>
                    <a:pt x="0" y="0"/>
                  </a:moveTo>
                  <a:lnTo>
                    <a:pt x="5037429" y="0"/>
                  </a:lnTo>
                  <a:lnTo>
                    <a:pt x="5037429" y="13992"/>
                  </a:lnTo>
                  <a:lnTo>
                    <a:pt x="0" y="13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32" y="2132511"/>
              <a:ext cx="5037455" cy="2409825"/>
            </a:xfrm>
            <a:custGeom>
              <a:avLst/>
              <a:gdLst/>
              <a:ahLst/>
              <a:cxnLst/>
              <a:rect l="l" t="t" r="r" b="b"/>
              <a:pathLst>
                <a:path w="5037455" h="2409825">
                  <a:moveTo>
                    <a:pt x="0" y="0"/>
                  </a:moveTo>
                  <a:lnTo>
                    <a:pt x="0" y="2409570"/>
                  </a:lnTo>
                </a:path>
                <a:path w="5037455" h="2409825">
                  <a:moveTo>
                    <a:pt x="5037429" y="0"/>
                  </a:moveTo>
                  <a:lnTo>
                    <a:pt x="5037429" y="2409570"/>
                  </a:lnTo>
                </a:path>
                <a:path w="5037455" h="240982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32" y="4535086"/>
              <a:ext cx="5037455" cy="14604"/>
            </a:xfrm>
            <a:custGeom>
              <a:avLst/>
              <a:gdLst/>
              <a:ahLst/>
              <a:cxnLst/>
              <a:rect l="l" t="t" r="r" b="b"/>
              <a:pathLst>
                <a:path w="5037455" h="14604">
                  <a:moveTo>
                    <a:pt x="0" y="0"/>
                  </a:moveTo>
                  <a:lnTo>
                    <a:pt x="5037429" y="0"/>
                  </a:lnTo>
                  <a:lnTo>
                    <a:pt x="5037429" y="13992"/>
                  </a:lnTo>
                  <a:lnTo>
                    <a:pt x="0" y="13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41662" y="2132511"/>
              <a:ext cx="5037455" cy="2409825"/>
            </a:xfrm>
            <a:custGeom>
              <a:avLst/>
              <a:gdLst/>
              <a:ahLst/>
              <a:cxnLst/>
              <a:rect l="l" t="t" r="r" b="b"/>
              <a:pathLst>
                <a:path w="5037455" h="2409825">
                  <a:moveTo>
                    <a:pt x="0" y="0"/>
                  </a:moveTo>
                  <a:lnTo>
                    <a:pt x="0" y="2409570"/>
                  </a:lnTo>
                </a:path>
                <a:path w="5037455" h="2409825">
                  <a:moveTo>
                    <a:pt x="5037429" y="0"/>
                  </a:moveTo>
                  <a:lnTo>
                    <a:pt x="5037429" y="2409570"/>
                  </a:lnTo>
                </a:path>
                <a:path w="5037455" h="240982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41662" y="4535086"/>
              <a:ext cx="5037455" cy="14604"/>
            </a:xfrm>
            <a:custGeom>
              <a:avLst/>
              <a:gdLst/>
              <a:ahLst/>
              <a:cxnLst/>
              <a:rect l="l" t="t" r="r" b="b"/>
              <a:pathLst>
                <a:path w="5037455" h="14604">
                  <a:moveTo>
                    <a:pt x="0" y="0"/>
                  </a:moveTo>
                  <a:lnTo>
                    <a:pt x="5037429" y="0"/>
                  </a:lnTo>
                  <a:lnTo>
                    <a:pt x="5037429" y="13992"/>
                  </a:lnTo>
                  <a:lnTo>
                    <a:pt x="0" y="13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29" y="4542091"/>
              <a:ext cx="5044440" cy="3014980"/>
            </a:xfrm>
            <a:custGeom>
              <a:avLst/>
              <a:gdLst/>
              <a:ahLst/>
              <a:cxnLst/>
              <a:rect l="l" t="t" r="r" b="b"/>
              <a:pathLst>
                <a:path w="5044440" h="3014979">
                  <a:moveTo>
                    <a:pt x="6997" y="0"/>
                  </a:moveTo>
                  <a:lnTo>
                    <a:pt x="0" y="0"/>
                  </a:lnTo>
                  <a:lnTo>
                    <a:pt x="0" y="3014408"/>
                  </a:lnTo>
                  <a:lnTo>
                    <a:pt x="6997" y="3014408"/>
                  </a:lnTo>
                  <a:lnTo>
                    <a:pt x="6997" y="0"/>
                  </a:lnTo>
                  <a:close/>
                </a:path>
                <a:path w="5044440" h="3014979">
                  <a:moveTo>
                    <a:pt x="5044427" y="0"/>
                  </a:moveTo>
                  <a:lnTo>
                    <a:pt x="5030432" y="0"/>
                  </a:lnTo>
                  <a:lnTo>
                    <a:pt x="5030432" y="3014408"/>
                  </a:lnTo>
                  <a:lnTo>
                    <a:pt x="5044427" y="3014408"/>
                  </a:lnTo>
                  <a:lnTo>
                    <a:pt x="5044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32" y="4542082"/>
              <a:ext cx="5037455" cy="0"/>
            </a:xfrm>
            <a:custGeom>
              <a:avLst/>
              <a:gdLst/>
              <a:ahLst/>
              <a:cxnLst/>
              <a:rect l="l" t="t" r="r" b="b"/>
              <a:pathLst>
                <a:path w="503745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34661" y="4542091"/>
              <a:ext cx="5045075" cy="3014980"/>
            </a:xfrm>
            <a:custGeom>
              <a:avLst/>
              <a:gdLst/>
              <a:ahLst/>
              <a:cxnLst/>
              <a:rect l="l" t="t" r="r" b="b"/>
              <a:pathLst>
                <a:path w="5045075" h="3014979">
                  <a:moveTo>
                    <a:pt x="13995" y="0"/>
                  </a:moveTo>
                  <a:lnTo>
                    <a:pt x="0" y="0"/>
                  </a:lnTo>
                  <a:lnTo>
                    <a:pt x="0" y="3014408"/>
                  </a:lnTo>
                  <a:lnTo>
                    <a:pt x="13995" y="3014408"/>
                  </a:lnTo>
                  <a:lnTo>
                    <a:pt x="13995" y="0"/>
                  </a:lnTo>
                  <a:close/>
                </a:path>
                <a:path w="5045075" h="3014979">
                  <a:moveTo>
                    <a:pt x="5044897" y="0"/>
                  </a:moveTo>
                  <a:lnTo>
                    <a:pt x="5037429" y="0"/>
                  </a:lnTo>
                  <a:lnTo>
                    <a:pt x="5037429" y="3014408"/>
                  </a:lnTo>
                  <a:lnTo>
                    <a:pt x="5044897" y="3014408"/>
                  </a:lnTo>
                  <a:lnTo>
                    <a:pt x="5044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41662" y="4542082"/>
              <a:ext cx="5037455" cy="0"/>
            </a:xfrm>
            <a:custGeom>
              <a:avLst/>
              <a:gdLst/>
              <a:ahLst/>
              <a:cxnLst/>
              <a:rect l="l" t="t" r="r" b="b"/>
              <a:pathLst>
                <a:path w="503745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2285" y="93652"/>
            <a:ext cx="376682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-16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3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0" spc="-80" dirty="0">
                <a:solidFill>
                  <a:srgbClr val="FFFFFF"/>
                </a:solidFill>
                <a:latin typeface="Arial"/>
                <a:cs typeface="Arial"/>
              </a:rPr>
              <a:t>DEMAND</a:t>
            </a:r>
            <a:endParaRPr sz="3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29952" y="93652"/>
            <a:ext cx="4039235" cy="9575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640"/>
              </a:lnSpc>
              <a:spcBef>
                <a:spcPts val="254"/>
              </a:spcBef>
            </a:pPr>
            <a:r>
              <a:rPr sz="3050" spc="-16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3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0" spc="-80" dirty="0">
                <a:solidFill>
                  <a:srgbClr val="FFFFFF"/>
                </a:solidFill>
                <a:latin typeface="Arial"/>
                <a:cs typeface="Arial"/>
              </a:rPr>
              <a:t>QUANTITY </a:t>
            </a:r>
            <a:r>
              <a:rPr sz="3050" spc="-30" dirty="0">
                <a:solidFill>
                  <a:srgbClr val="FFFFFF"/>
                </a:solidFill>
                <a:latin typeface="Arial"/>
                <a:cs typeface="Arial"/>
              </a:rPr>
              <a:t>DEMANDED</a:t>
            </a:r>
            <a:endParaRPr sz="3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285" y="1117977"/>
            <a:ext cx="4620260" cy="9575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640"/>
              </a:lnSpc>
              <a:spcBef>
                <a:spcPts val="254"/>
              </a:spcBef>
            </a:pPr>
            <a:r>
              <a:rPr sz="3050" spc="-55" dirty="0">
                <a:latin typeface="Arial"/>
                <a:cs typeface="Arial"/>
              </a:rPr>
              <a:t>Rise</a:t>
            </a:r>
            <a:r>
              <a:rPr sz="3050" spc="-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or</a:t>
            </a:r>
            <a:r>
              <a:rPr sz="3050" spc="-95" dirty="0">
                <a:latin typeface="Arial"/>
                <a:cs typeface="Arial"/>
              </a:rPr>
              <a:t> </a:t>
            </a:r>
            <a:r>
              <a:rPr sz="3050" spc="85" dirty="0">
                <a:latin typeface="Arial"/>
                <a:cs typeface="Arial"/>
              </a:rPr>
              <a:t>fall</a:t>
            </a:r>
            <a:r>
              <a:rPr sz="3050" spc="-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</a:t>
            </a:r>
            <a:r>
              <a:rPr sz="3050" spc="-9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demand</a:t>
            </a:r>
            <a:r>
              <a:rPr sz="3050" spc="-15" dirty="0">
                <a:latin typeface="Arial"/>
                <a:cs typeface="Arial"/>
              </a:rPr>
              <a:t> </a:t>
            </a:r>
            <a:r>
              <a:rPr sz="3050" spc="-25" dirty="0">
                <a:latin typeface="Arial"/>
                <a:cs typeface="Arial"/>
              </a:rPr>
              <a:t>due </a:t>
            </a:r>
            <a:r>
              <a:rPr sz="3050" spc="90" dirty="0">
                <a:latin typeface="Arial"/>
                <a:cs typeface="Arial"/>
              </a:rPr>
              <a:t>to</a:t>
            </a:r>
            <a:r>
              <a:rPr sz="3050" spc="-40" dirty="0">
                <a:latin typeface="Arial"/>
                <a:cs typeface="Arial"/>
              </a:rPr>
              <a:t> </a:t>
            </a:r>
            <a:r>
              <a:rPr sz="3050" spc="70" dirty="0">
                <a:latin typeface="Arial"/>
                <a:cs typeface="Arial"/>
              </a:rPr>
              <a:t>factors</a:t>
            </a:r>
            <a:r>
              <a:rPr sz="3050" spc="-9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other</a:t>
            </a:r>
            <a:r>
              <a:rPr sz="3050" spc="-9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than</a:t>
            </a:r>
            <a:r>
              <a:rPr sz="3050" spc="-9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price.</a:t>
            </a:r>
            <a:endParaRPr sz="3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29952" y="1117977"/>
            <a:ext cx="4418965" cy="9575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640"/>
              </a:lnSpc>
              <a:spcBef>
                <a:spcPts val="254"/>
              </a:spcBef>
            </a:pPr>
            <a:r>
              <a:rPr sz="3050" spc="-55" dirty="0">
                <a:latin typeface="Arial"/>
                <a:cs typeface="Arial"/>
              </a:rPr>
              <a:t>Rise</a:t>
            </a:r>
            <a:r>
              <a:rPr sz="3050" spc="-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or</a:t>
            </a:r>
            <a:r>
              <a:rPr sz="3050" spc="-100" dirty="0">
                <a:latin typeface="Arial"/>
                <a:cs typeface="Arial"/>
              </a:rPr>
              <a:t> </a:t>
            </a:r>
            <a:r>
              <a:rPr sz="3050" spc="85" dirty="0">
                <a:latin typeface="Arial"/>
                <a:cs typeface="Arial"/>
              </a:rPr>
              <a:t>fall</a:t>
            </a:r>
            <a:r>
              <a:rPr sz="3050" spc="-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</a:t>
            </a:r>
            <a:r>
              <a:rPr sz="3050" spc="-10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price</a:t>
            </a:r>
            <a:r>
              <a:rPr sz="3050" spc="-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due</a:t>
            </a:r>
            <a:r>
              <a:rPr sz="3050" spc="-35" dirty="0">
                <a:latin typeface="Arial"/>
                <a:cs typeface="Arial"/>
              </a:rPr>
              <a:t> </a:t>
            </a:r>
            <a:r>
              <a:rPr sz="3050" spc="65" dirty="0">
                <a:latin typeface="Arial"/>
                <a:cs typeface="Arial"/>
              </a:rPr>
              <a:t>to </a:t>
            </a:r>
            <a:r>
              <a:rPr sz="3050" dirty="0">
                <a:latin typeface="Arial"/>
                <a:cs typeface="Arial"/>
              </a:rPr>
              <a:t>change</a:t>
            </a:r>
            <a:r>
              <a:rPr sz="3050" spc="-4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</a:t>
            </a:r>
            <a:r>
              <a:rPr sz="3050" spc="-114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price</a:t>
            </a:r>
            <a:endParaRPr sz="3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285" y="3065831"/>
            <a:ext cx="3549015" cy="9575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640"/>
              </a:lnSpc>
              <a:spcBef>
                <a:spcPts val="254"/>
              </a:spcBef>
            </a:pPr>
            <a:r>
              <a:rPr sz="3050" dirty="0">
                <a:latin typeface="Arial"/>
                <a:cs typeface="Arial"/>
              </a:rPr>
              <a:t>in</a:t>
            </a:r>
            <a:r>
              <a:rPr sz="3050" spc="-6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demand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spc="70" dirty="0">
                <a:latin typeface="Arial"/>
                <a:cs typeface="Arial"/>
              </a:rPr>
              <a:t>is</a:t>
            </a:r>
            <a:r>
              <a:rPr sz="3050" spc="-5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called </a:t>
            </a:r>
            <a:r>
              <a:rPr sz="3050" dirty="0">
                <a:latin typeface="Arial"/>
                <a:cs typeface="Arial"/>
              </a:rPr>
              <a:t>decrease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demand</a:t>
            </a:r>
            <a:endParaRPr sz="3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285" y="2142303"/>
            <a:ext cx="9477375" cy="9575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640"/>
              </a:lnSpc>
              <a:spcBef>
                <a:spcPts val="254"/>
              </a:spcBef>
              <a:tabLst>
                <a:tab pos="5050155" algn="l"/>
              </a:tabLst>
            </a:pPr>
            <a:r>
              <a:rPr sz="3050" spc="-55" dirty="0">
                <a:latin typeface="Arial"/>
                <a:cs typeface="Arial"/>
              </a:rPr>
              <a:t>Rise</a:t>
            </a:r>
            <a:r>
              <a:rPr sz="3050" spc="-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</a:t>
            </a:r>
            <a:r>
              <a:rPr sz="3050" spc="-9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demand</a:t>
            </a:r>
            <a:r>
              <a:rPr sz="3050" spc="-20" dirty="0">
                <a:latin typeface="Arial"/>
                <a:cs typeface="Arial"/>
              </a:rPr>
              <a:t> </a:t>
            </a:r>
            <a:r>
              <a:rPr sz="3050" spc="70" dirty="0">
                <a:latin typeface="Arial"/>
                <a:cs typeface="Arial"/>
              </a:rPr>
              <a:t>is</a:t>
            </a:r>
            <a:r>
              <a:rPr sz="3050" spc="-9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called</a:t>
            </a:r>
            <a:r>
              <a:rPr sz="3050" dirty="0">
                <a:latin typeface="Arial"/>
                <a:cs typeface="Arial"/>
              </a:rPr>
              <a:t>	</a:t>
            </a:r>
            <a:r>
              <a:rPr sz="3050" spc="-55" dirty="0">
                <a:latin typeface="Arial"/>
                <a:cs typeface="Arial"/>
              </a:rPr>
              <a:t>Rise</a:t>
            </a:r>
            <a:r>
              <a:rPr sz="3050" spc="-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</a:t>
            </a:r>
            <a:r>
              <a:rPr sz="3050" spc="-9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demand</a:t>
            </a:r>
            <a:r>
              <a:rPr sz="3050" spc="-20" dirty="0">
                <a:latin typeface="Arial"/>
                <a:cs typeface="Arial"/>
              </a:rPr>
              <a:t> </a:t>
            </a:r>
            <a:r>
              <a:rPr sz="3050" spc="70" dirty="0">
                <a:latin typeface="Arial"/>
                <a:cs typeface="Arial"/>
              </a:rPr>
              <a:t>is</a:t>
            </a:r>
            <a:r>
              <a:rPr sz="3050" spc="-9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called </a:t>
            </a:r>
            <a:r>
              <a:rPr sz="3050" dirty="0">
                <a:latin typeface="Arial"/>
                <a:cs typeface="Arial"/>
              </a:rPr>
              <a:t>increase</a:t>
            </a:r>
            <a:r>
              <a:rPr sz="3050" spc="-4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</a:t>
            </a:r>
            <a:r>
              <a:rPr sz="3050" spc="-1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demand</a:t>
            </a:r>
            <a:r>
              <a:rPr sz="3050" spc="-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and</a:t>
            </a:r>
            <a:r>
              <a:rPr sz="3050" spc="-35" dirty="0">
                <a:latin typeface="Arial"/>
                <a:cs typeface="Arial"/>
              </a:rPr>
              <a:t> </a:t>
            </a:r>
            <a:r>
              <a:rPr sz="3050" spc="65" dirty="0">
                <a:latin typeface="Arial"/>
                <a:cs typeface="Arial"/>
              </a:rPr>
              <a:t>fall</a:t>
            </a:r>
            <a:r>
              <a:rPr sz="3050" dirty="0">
                <a:latin typeface="Arial"/>
                <a:cs typeface="Arial"/>
              </a:rPr>
              <a:t>	extension</a:t>
            </a:r>
            <a:r>
              <a:rPr sz="3050" spc="-4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or</a:t>
            </a:r>
            <a:r>
              <a:rPr sz="3050" spc="-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expansion</a:t>
            </a:r>
            <a:r>
              <a:rPr sz="3050" spc="-45" dirty="0">
                <a:latin typeface="Arial"/>
                <a:cs typeface="Arial"/>
              </a:rPr>
              <a:t> </a:t>
            </a:r>
            <a:r>
              <a:rPr sz="3050" spc="-25" dirty="0">
                <a:latin typeface="Arial"/>
                <a:cs typeface="Arial"/>
              </a:rPr>
              <a:t>in</a:t>
            </a:r>
            <a:endParaRPr sz="3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29952" y="3065831"/>
            <a:ext cx="4766310" cy="14192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640"/>
              </a:lnSpc>
              <a:spcBef>
                <a:spcPts val="250"/>
              </a:spcBef>
            </a:pPr>
            <a:r>
              <a:rPr sz="3050" dirty="0">
                <a:latin typeface="Arial"/>
                <a:cs typeface="Arial"/>
              </a:rPr>
              <a:t>demand</a:t>
            </a:r>
            <a:r>
              <a:rPr sz="3050" spc="-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and</a:t>
            </a:r>
            <a:r>
              <a:rPr sz="3050" spc="-20" dirty="0">
                <a:latin typeface="Arial"/>
                <a:cs typeface="Arial"/>
              </a:rPr>
              <a:t> </a:t>
            </a:r>
            <a:r>
              <a:rPr sz="3050" spc="85" dirty="0">
                <a:latin typeface="Arial"/>
                <a:cs typeface="Arial"/>
              </a:rPr>
              <a:t>fall</a:t>
            </a:r>
            <a:r>
              <a:rPr sz="3050" spc="-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</a:t>
            </a:r>
            <a:r>
              <a:rPr sz="3050" spc="-10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demand </a:t>
            </a:r>
            <a:r>
              <a:rPr sz="3050" spc="70" dirty="0">
                <a:latin typeface="Arial"/>
                <a:cs typeface="Arial"/>
              </a:rPr>
              <a:t>is</a:t>
            </a:r>
            <a:r>
              <a:rPr sz="3050" spc="8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called</a:t>
            </a:r>
            <a:r>
              <a:rPr sz="3050" spc="17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contraction</a:t>
            </a:r>
            <a:r>
              <a:rPr sz="3050" spc="70" dirty="0">
                <a:latin typeface="Arial"/>
                <a:cs typeface="Arial"/>
              </a:rPr>
              <a:t> </a:t>
            </a:r>
            <a:r>
              <a:rPr sz="3050" spc="-25" dirty="0">
                <a:latin typeface="Arial"/>
                <a:cs typeface="Arial"/>
              </a:rPr>
              <a:t>in </a:t>
            </a:r>
            <a:r>
              <a:rPr sz="3050" spc="-10" dirty="0">
                <a:latin typeface="Arial"/>
                <a:cs typeface="Arial"/>
              </a:rPr>
              <a:t>demand.</a:t>
            </a:r>
            <a:endParaRPr sz="3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285" y="5013750"/>
            <a:ext cx="4725035" cy="18808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640"/>
              </a:lnSpc>
              <a:spcBef>
                <a:spcPts val="250"/>
              </a:spcBef>
            </a:pPr>
            <a:r>
              <a:rPr sz="3050" spc="90" dirty="0">
                <a:latin typeface="Arial"/>
                <a:cs typeface="Arial"/>
              </a:rPr>
              <a:t>to</a:t>
            </a:r>
            <a:r>
              <a:rPr sz="3050" spc="-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right</a:t>
            </a:r>
            <a:r>
              <a:rPr sz="3050" spc="-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</a:t>
            </a:r>
            <a:r>
              <a:rPr sz="3050" spc="-7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case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spc="110" dirty="0">
                <a:latin typeface="Arial"/>
                <a:cs typeface="Arial"/>
              </a:rPr>
              <a:t>of </a:t>
            </a:r>
            <a:r>
              <a:rPr sz="3050" dirty="0">
                <a:latin typeface="Arial"/>
                <a:cs typeface="Arial"/>
              </a:rPr>
              <a:t>increase</a:t>
            </a:r>
            <a:r>
              <a:rPr sz="3050" spc="-4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</a:t>
            </a:r>
            <a:r>
              <a:rPr sz="3050" spc="-1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demand</a:t>
            </a:r>
            <a:r>
              <a:rPr sz="3050" spc="-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and</a:t>
            </a:r>
            <a:r>
              <a:rPr sz="3050" spc="-35" dirty="0">
                <a:latin typeface="Arial"/>
                <a:cs typeface="Arial"/>
              </a:rPr>
              <a:t> </a:t>
            </a:r>
            <a:r>
              <a:rPr sz="3050" spc="65" dirty="0">
                <a:latin typeface="Arial"/>
                <a:cs typeface="Arial"/>
              </a:rPr>
              <a:t>to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-40" dirty="0">
                <a:latin typeface="Arial"/>
                <a:cs typeface="Arial"/>
              </a:rPr>
              <a:t> </a:t>
            </a:r>
            <a:r>
              <a:rPr sz="3050" spc="105" dirty="0">
                <a:latin typeface="Arial"/>
                <a:cs typeface="Arial"/>
              </a:rPr>
              <a:t>left</a:t>
            </a:r>
            <a:r>
              <a:rPr sz="3050" spc="-7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</a:t>
            </a:r>
            <a:r>
              <a:rPr sz="3050" spc="-10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case</a:t>
            </a:r>
            <a:r>
              <a:rPr sz="3050" spc="-40" dirty="0">
                <a:latin typeface="Arial"/>
                <a:cs typeface="Arial"/>
              </a:rPr>
              <a:t> </a:t>
            </a:r>
            <a:r>
              <a:rPr sz="3050" spc="135" dirty="0">
                <a:latin typeface="Arial"/>
                <a:cs typeface="Arial"/>
              </a:rPr>
              <a:t>of</a:t>
            </a:r>
            <a:r>
              <a:rPr sz="3050" spc="-2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decrease </a:t>
            </a:r>
            <a:r>
              <a:rPr sz="3050" dirty="0">
                <a:latin typeface="Arial"/>
                <a:cs typeface="Arial"/>
              </a:rPr>
              <a:t>in</a:t>
            </a:r>
            <a:r>
              <a:rPr sz="3050" spc="-4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demand.</a:t>
            </a:r>
            <a:endParaRPr sz="3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285" y="4551986"/>
            <a:ext cx="869950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050155" algn="l"/>
              </a:tabLst>
            </a:pPr>
            <a:r>
              <a:rPr sz="3050" dirty="0">
                <a:latin typeface="Arial"/>
                <a:cs typeface="Arial"/>
              </a:rPr>
              <a:t>The</a:t>
            </a:r>
            <a:r>
              <a:rPr sz="3050" spc="-7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demand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curve</a:t>
            </a:r>
            <a:r>
              <a:rPr sz="3050" spc="-70" dirty="0">
                <a:latin typeface="Arial"/>
                <a:cs typeface="Arial"/>
              </a:rPr>
              <a:t> </a:t>
            </a:r>
            <a:r>
              <a:rPr sz="3050" spc="85" dirty="0">
                <a:latin typeface="Arial"/>
                <a:cs typeface="Arial"/>
              </a:rPr>
              <a:t>will</a:t>
            </a:r>
            <a:r>
              <a:rPr sz="3050" spc="-65" dirty="0">
                <a:latin typeface="Arial"/>
                <a:cs typeface="Arial"/>
              </a:rPr>
              <a:t> </a:t>
            </a:r>
            <a:r>
              <a:rPr sz="3050" spc="70" dirty="0">
                <a:latin typeface="Arial"/>
                <a:cs typeface="Arial"/>
              </a:rPr>
              <a:t>shift</a:t>
            </a:r>
            <a:r>
              <a:rPr sz="3050" dirty="0">
                <a:latin typeface="Arial"/>
                <a:cs typeface="Arial"/>
              </a:rPr>
              <a:t>	</a:t>
            </a:r>
            <a:r>
              <a:rPr sz="3050" spc="-20" dirty="0">
                <a:latin typeface="Arial"/>
                <a:cs typeface="Arial"/>
              </a:rPr>
              <a:t>There</a:t>
            </a:r>
            <a:r>
              <a:rPr sz="3050" spc="-95" dirty="0">
                <a:latin typeface="Arial"/>
                <a:cs typeface="Arial"/>
              </a:rPr>
              <a:t> </a:t>
            </a:r>
            <a:r>
              <a:rPr sz="3050" spc="70" dirty="0">
                <a:latin typeface="Arial"/>
                <a:cs typeface="Arial"/>
              </a:rPr>
              <a:t>is</a:t>
            </a:r>
            <a:r>
              <a:rPr sz="3050" spc="-15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only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</a:t>
            </a:r>
            <a:r>
              <a:rPr sz="3050" spc="-14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single</a:t>
            </a:r>
            <a:endParaRPr sz="3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29952" y="5013750"/>
            <a:ext cx="4611370" cy="23431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3640"/>
              </a:lnSpc>
              <a:spcBef>
                <a:spcPts val="245"/>
              </a:spcBef>
            </a:pPr>
            <a:r>
              <a:rPr sz="3050" dirty="0">
                <a:latin typeface="Arial"/>
                <a:cs typeface="Arial"/>
              </a:rPr>
              <a:t>demand</a:t>
            </a:r>
            <a:r>
              <a:rPr sz="3050" spc="-8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curve.</a:t>
            </a:r>
            <a:r>
              <a:rPr sz="3050" spc="-135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There</a:t>
            </a:r>
            <a:r>
              <a:rPr sz="3050" spc="-80" dirty="0">
                <a:latin typeface="Arial"/>
                <a:cs typeface="Arial"/>
              </a:rPr>
              <a:t> </a:t>
            </a:r>
            <a:r>
              <a:rPr sz="3050" spc="65" dirty="0">
                <a:latin typeface="Arial"/>
                <a:cs typeface="Arial"/>
              </a:rPr>
              <a:t>will </a:t>
            </a:r>
            <a:r>
              <a:rPr sz="3050" dirty="0">
                <a:latin typeface="Arial"/>
                <a:cs typeface="Arial"/>
              </a:rPr>
              <a:t>be</a:t>
            </a:r>
            <a:r>
              <a:rPr sz="3050" spc="6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rightward</a:t>
            </a:r>
            <a:r>
              <a:rPr sz="3050" spc="60" dirty="0">
                <a:latin typeface="Arial"/>
                <a:cs typeface="Arial"/>
              </a:rPr>
              <a:t> </a:t>
            </a:r>
            <a:r>
              <a:rPr sz="3050" spc="45" dirty="0">
                <a:latin typeface="Arial"/>
                <a:cs typeface="Arial"/>
              </a:rPr>
              <a:t>movement </a:t>
            </a:r>
            <a:r>
              <a:rPr sz="3050" dirty="0">
                <a:latin typeface="Arial"/>
                <a:cs typeface="Arial"/>
              </a:rPr>
              <a:t>during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expansion</a:t>
            </a:r>
            <a:r>
              <a:rPr sz="3050" spc="-85" dirty="0">
                <a:latin typeface="Arial"/>
                <a:cs typeface="Arial"/>
              </a:rPr>
              <a:t> </a:t>
            </a:r>
            <a:r>
              <a:rPr sz="3050" spc="-25" dirty="0">
                <a:latin typeface="Arial"/>
                <a:cs typeface="Arial"/>
              </a:rPr>
              <a:t>and </a:t>
            </a:r>
            <a:r>
              <a:rPr sz="3050" spc="55" dirty="0">
                <a:latin typeface="Arial"/>
                <a:cs typeface="Arial"/>
              </a:rPr>
              <a:t>leftward</a:t>
            </a:r>
            <a:r>
              <a:rPr sz="3050" spc="-40" dirty="0">
                <a:latin typeface="Arial"/>
                <a:cs typeface="Arial"/>
              </a:rPr>
              <a:t> </a:t>
            </a:r>
            <a:r>
              <a:rPr sz="3050" spc="55" dirty="0">
                <a:latin typeface="Arial"/>
                <a:cs typeface="Arial"/>
              </a:rPr>
              <a:t>movement</a:t>
            </a:r>
            <a:r>
              <a:rPr sz="3050" spc="-8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during </a:t>
            </a:r>
            <a:r>
              <a:rPr sz="3050" dirty="0">
                <a:latin typeface="Arial"/>
                <a:cs typeface="Arial"/>
              </a:rPr>
              <a:t>contraction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on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110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same</a:t>
            </a:r>
            <a:endParaRPr sz="30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4987" y="7297619"/>
            <a:ext cx="4898390" cy="266065"/>
            <a:chOff x="104987" y="7297619"/>
            <a:chExt cx="4898390" cy="266065"/>
          </a:xfrm>
        </p:grpSpPr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983" y="7304616"/>
              <a:ext cx="4884204" cy="25188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11983" y="7304616"/>
              <a:ext cx="4884420" cy="252095"/>
            </a:xfrm>
            <a:custGeom>
              <a:avLst/>
              <a:gdLst/>
              <a:ahLst/>
              <a:cxnLst/>
              <a:rect l="l" t="t" r="r" b="b"/>
              <a:pathLst>
                <a:path w="4884420" h="252095">
                  <a:moveTo>
                    <a:pt x="0" y="0"/>
                  </a:moveTo>
                  <a:lnTo>
                    <a:pt x="4883973" y="0"/>
                  </a:lnTo>
                  <a:lnTo>
                    <a:pt x="4883973" y="251884"/>
                  </a:lnTo>
                </a:path>
                <a:path w="4884420" h="252095">
                  <a:moveTo>
                    <a:pt x="0" y="251884"/>
                  </a:moveTo>
                  <a:lnTo>
                    <a:pt x="0" y="0"/>
                  </a:lnTo>
                </a:path>
              </a:pathLst>
            </a:custGeom>
            <a:ln w="13992">
              <a:solidFill>
                <a:srgbClr val="98B9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5861" y="7245243"/>
            <a:ext cx="4953706" cy="3112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2" y="0"/>
            <a:ext cx="10075334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63" y="-6996"/>
            <a:ext cx="10088880" cy="7570470"/>
            <a:chOff x="-2763" y="-6996"/>
            <a:chExt cx="10088880" cy="7570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" y="0"/>
              <a:ext cx="10074858" cy="75561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32" y="0"/>
              <a:ext cx="10074910" cy="7556500"/>
            </a:xfrm>
            <a:custGeom>
              <a:avLst/>
              <a:gdLst/>
              <a:ahLst/>
              <a:cxnLst/>
              <a:rect l="l" t="t" r="r" b="b"/>
              <a:pathLst>
                <a:path w="10074910" h="7556500">
                  <a:moveTo>
                    <a:pt x="0" y="0"/>
                  </a:moveTo>
                  <a:lnTo>
                    <a:pt x="10074858" y="0"/>
                  </a:lnTo>
                  <a:lnTo>
                    <a:pt x="10074858" y="7556144"/>
                  </a:lnTo>
                  <a:lnTo>
                    <a:pt x="0" y="7556144"/>
                  </a:lnTo>
                  <a:lnTo>
                    <a:pt x="0" y="0"/>
                  </a:lnTo>
                  <a:close/>
                </a:path>
              </a:pathLst>
            </a:custGeom>
            <a:ln w="13992">
              <a:solidFill>
                <a:srgbClr val="98B9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2285" y="-46835"/>
            <a:ext cx="9812655" cy="640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marR="5080" indent="-363855">
              <a:lnSpc>
                <a:spcPct val="136300"/>
              </a:lnSpc>
              <a:spcBef>
                <a:spcPts val="100"/>
              </a:spcBef>
              <a:buSzPct val="103030"/>
              <a:buChar char="•"/>
              <a:tabLst>
                <a:tab pos="389890" algn="l"/>
              </a:tabLst>
            </a:pPr>
            <a:r>
              <a:rPr sz="3300" spc="-145" dirty="0">
                <a:latin typeface="Arial"/>
                <a:cs typeface="Arial"/>
              </a:rPr>
              <a:t>INCOME: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10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case</a:t>
            </a:r>
            <a:r>
              <a:rPr sz="3300" spc="-100" dirty="0">
                <a:latin typeface="Arial"/>
                <a:cs typeface="Arial"/>
              </a:rPr>
              <a:t> </a:t>
            </a:r>
            <a:r>
              <a:rPr sz="3300" spc="125" dirty="0">
                <a:latin typeface="Arial"/>
                <a:cs typeface="Arial"/>
              </a:rPr>
              <a:t>of</a:t>
            </a:r>
            <a:r>
              <a:rPr sz="3300" spc="-1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normal</a:t>
            </a:r>
            <a:r>
              <a:rPr sz="3300" spc="-1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goods</a:t>
            </a:r>
            <a:r>
              <a:rPr sz="3300" spc="-16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increase</a:t>
            </a:r>
            <a:r>
              <a:rPr sz="3300" spc="-105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in </a:t>
            </a:r>
            <a:r>
              <a:rPr sz="3300" dirty="0">
                <a:latin typeface="Arial"/>
                <a:cs typeface="Arial"/>
              </a:rPr>
              <a:t>income</a:t>
            </a:r>
            <a:r>
              <a:rPr sz="3300" spc="-125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leads</a:t>
            </a:r>
            <a:r>
              <a:rPr sz="3300" spc="-185" dirty="0">
                <a:latin typeface="Arial"/>
                <a:cs typeface="Arial"/>
              </a:rPr>
              <a:t> </a:t>
            </a:r>
            <a:r>
              <a:rPr sz="3300" spc="105" dirty="0">
                <a:latin typeface="Arial"/>
                <a:cs typeface="Arial"/>
              </a:rPr>
              <a:t>to</a:t>
            </a:r>
            <a:r>
              <a:rPr sz="3300" spc="-14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increase</a:t>
            </a:r>
            <a:r>
              <a:rPr sz="3300" spc="-12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demand.</a:t>
            </a:r>
            <a:r>
              <a:rPr sz="3300" spc="-12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12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case</a:t>
            </a:r>
            <a:r>
              <a:rPr sz="3300" spc="-120" dirty="0">
                <a:latin typeface="Arial"/>
                <a:cs typeface="Arial"/>
              </a:rPr>
              <a:t> </a:t>
            </a:r>
            <a:r>
              <a:rPr sz="3300" spc="100" dirty="0">
                <a:latin typeface="Arial"/>
                <a:cs typeface="Arial"/>
              </a:rPr>
              <a:t>of </a:t>
            </a:r>
            <a:r>
              <a:rPr sz="3300" dirty="0">
                <a:latin typeface="Arial"/>
                <a:cs typeface="Arial"/>
              </a:rPr>
              <a:t>inferior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goods,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increase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income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leads</a:t>
            </a:r>
            <a:r>
              <a:rPr sz="3300" spc="-150" dirty="0">
                <a:latin typeface="Arial"/>
                <a:cs typeface="Arial"/>
              </a:rPr>
              <a:t> </a:t>
            </a:r>
            <a:r>
              <a:rPr sz="3300" spc="80" dirty="0">
                <a:latin typeface="Arial"/>
                <a:cs typeface="Arial"/>
              </a:rPr>
              <a:t>to </a:t>
            </a:r>
            <a:r>
              <a:rPr sz="3300" spc="-25" dirty="0">
                <a:latin typeface="Arial"/>
                <a:cs typeface="Arial"/>
              </a:rPr>
              <a:t>decrease</a:t>
            </a:r>
            <a:r>
              <a:rPr sz="3300" spc="-1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demand.</a:t>
            </a:r>
            <a:endParaRPr sz="3300">
              <a:latin typeface="Arial"/>
              <a:cs typeface="Arial"/>
            </a:endParaRPr>
          </a:p>
          <a:p>
            <a:pPr marL="389890" indent="-363220">
              <a:lnSpc>
                <a:spcPct val="100000"/>
              </a:lnSpc>
              <a:spcBef>
                <a:spcPts val="2255"/>
              </a:spcBef>
              <a:buSzPct val="103030"/>
              <a:buChar char="•"/>
              <a:tabLst>
                <a:tab pos="389890" algn="l"/>
              </a:tabLst>
            </a:pPr>
            <a:r>
              <a:rPr sz="3300" spc="-190" dirty="0">
                <a:latin typeface="Arial"/>
                <a:cs typeface="Arial"/>
              </a:rPr>
              <a:t>CHANGE</a:t>
            </a:r>
            <a:r>
              <a:rPr sz="3300" spc="-140" dirty="0">
                <a:latin typeface="Arial"/>
                <a:cs typeface="Arial"/>
              </a:rPr>
              <a:t> </a:t>
            </a:r>
            <a:r>
              <a:rPr sz="3300" spc="-50" dirty="0">
                <a:latin typeface="Arial"/>
                <a:cs typeface="Arial"/>
              </a:rPr>
              <a:t>IN</a:t>
            </a:r>
            <a:r>
              <a:rPr sz="3300" spc="-170" dirty="0">
                <a:latin typeface="Arial"/>
                <a:cs typeface="Arial"/>
              </a:rPr>
              <a:t> </a:t>
            </a:r>
            <a:r>
              <a:rPr sz="3300" spc="-180" dirty="0">
                <a:latin typeface="Arial"/>
                <a:cs typeface="Arial"/>
              </a:rPr>
              <a:t>TASTES</a:t>
            </a:r>
            <a:r>
              <a:rPr sz="3300" spc="-105" dirty="0">
                <a:latin typeface="Arial"/>
                <a:cs typeface="Arial"/>
              </a:rPr>
              <a:t> </a:t>
            </a:r>
            <a:r>
              <a:rPr sz="3300" spc="-95" dirty="0">
                <a:latin typeface="Arial"/>
                <a:cs typeface="Arial"/>
              </a:rPr>
              <a:t>HABITS</a:t>
            </a:r>
            <a:r>
              <a:rPr sz="3300" spc="-105" dirty="0">
                <a:latin typeface="Arial"/>
                <a:cs typeface="Arial"/>
              </a:rPr>
              <a:t> </a:t>
            </a:r>
            <a:r>
              <a:rPr sz="3300" spc="-120" dirty="0">
                <a:latin typeface="Arial"/>
                <a:cs typeface="Arial"/>
              </a:rPr>
              <a:t>AND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spc="-155" dirty="0">
                <a:latin typeface="Arial"/>
                <a:cs typeface="Arial"/>
              </a:rPr>
              <a:t>FASHION: </a:t>
            </a:r>
            <a:r>
              <a:rPr sz="3300" spc="-20" dirty="0">
                <a:latin typeface="Arial"/>
                <a:cs typeface="Arial"/>
              </a:rPr>
              <a:t>This</a:t>
            </a:r>
            <a:endParaRPr sz="3300">
              <a:latin typeface="Arial"/>
              <a:cs typeface="Arial"/>
            </a:endParaRPr>
          </a:p>
          <a:p>
            <a:pPr marL="389890">
              <a:lnSpc>
                <a:spcPct val="100000"/>
              </a:lnSpc>
              <a:spcBef>
                <a:spcPts val="1440"/>
              </a:spcBef>
            </a:pPr>
            <a:r>
              <a:rPr sz="3300" spc="65" dirty="0">
                <a:latin typeface="Arial"/>
                <a:cs typeface="Arial"/>
              </a:rPr>
              <a:t>will</a:t>
            </a:r>
            <a:r>
              <a:rPr sz="3300" spc="-19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also</a:t>
            </a:r>
            <a:r>
              <a:rPr sz="3300" spc="-170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lead</a:t>
            </a:r>
            <a:r>
              <a:rPr sz="3300" spc="-150" dirty="0">
                <a:latin typeface="Arial"/>
                <a:cs typeface="Arial"/>
              </a:rPr>
              <a:t> </a:t>
            </a:r>
            <a:r>
              <a:rPr sz="3300" spc="105" dirty="0">
                <a:latin typeface="Arial"/>
                <a:cs typeface="Arial"/>
              </a:rPr>
              <a:t>to</a:t>
            </a:r>
            <a:r>
              <a:rPr sz="3300" spc="-1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change</a:t>
            </a:r>
            <a:r>
              <a:rPr sz="3300" spc="-1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demand.</a:t>
            </a:r>
            <a:endParaRPr sz="3300">
              <a:latin typeface="Arial"/>
              <a:cs typeface="Arial"/>
            </a:endParaRPr>
          </a:p>
          <a:p>
            <a:pPr marL="502284">
              <a:lnSpc>
                <a:spcPct val="100000"/>
              </a:lnSpc>
              <a:spcBef>
                <a:spcPts val="2255"/>
              </a:spcBef>
            </a:pPr>
            <a:r>
              <a:rPr sz="3300" spc="-60" dirty="0">
                <a:latin typeface="Arial"/>
                <a:cs typeface="Arial"/>
              </a:rPr>
              <a:t>Example:</a:t>
            </a:r>
            <a:r>
              <a:rPr sz="3300" spc="-1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-155" dirty="0">
                <a:latin typeface="Arial"/>
                <a:cs typeface="Arial"/>
              </a:rPr>
              <a:t> </a:t>
            </a:r>
            <a:r>
              <a:rPr sz="3300" spc="-60" dirty="0">
                <a:latin typeface="Arial"/>
                <a:cs typeface="Arial"/>
              </a:rPr>
              <a:t>a</a:t>
            </a:r>
            <a:r>
              <a:rPr sz="3300" spc="-140" dirty="0">
                <a:latin typeface="Arial"/>
                <a:cs typeface="Arial"/>
              </a:rPr>
              <a:t> </a:t>
            </a:r>
            <a:r>
              <a:rPr sz="3300" spc="-45" dirty="0">
                <a:latin typeface="Arial"/>
                <a:cs typeface="Arial"/>
              </a:rPr>
              <a:t>days</a:t>
            </a:r>
            <a:r>
              <a:rPr sz="3300" spc="-1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prefer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ball</a:t>
            </a:r>
            <a:r>
              <a:rPr sz="3300" spc="-135" dirty="0">
                <a:latin typeface="Arial"/>
                <a:cs typeface="Arial"/>
              </a:rPr>
              <a:t> </a:t>
            </a:r>
            <a:r>
              <a:rPr sz="3300" spc="50" dirty="0">
                <a:latin typeface="Arial"/>
                <a:cs typeface="Arial"/>
              </a:rPr>
              <a:t>point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pens.</a:t>
            </a:r>
            <a:endParaRPr sz="3300">
              <a:latin typeface="Arial"/>
              <a:cs typeface="Arial"/>
            </a:endParaRPr>
          </a:p>
          <a:p>
            <a:pPr marL="12700" marR="235585">
              <a:lnSpc>
                <a:spcPct val="136300"/>
              </a:lnSpc>
            </a:pPr>
            <a:r>
              <a:rPr sz="3300" spc="-165" dirty="0">
                <a:latin typeface="Arial"/>
                <a:cs typeface="Arial"/>
              </a:rPr>
              <a:t>So,</a:t>
            </a:r>
            <a:r>
              <a:rPr sz="3300" spc="-10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demand</a:t>
            </a:r>
            <a:r>
              <a:rPr sz="3300" spc="-105" dirty="0">
                <a:latin typeface="Arial"/>
                <a:cs typeface="Arial"/>
              </a:rPr>
              <a:t> </a:t>
            </a:r>
            <a:r>
              <a:rPr sz="3300" spc="70" dirty="0">
                <a:latin typeface="Arial"/>
                <a:cs typeface="Arial"/>
              </a:rPr>
              <a:t>for</a:t>
            </a:r>
            <a:r>
              <a:rPr sz="3300" spc="-1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ball</a:t>
            </a:r>
            <a:r>
              <a:rPr sz="3300" spc="-140" dirty="0">
                <a:latin typeface="Arial"/>
                <a:cs typeface="Arial"/>
              </a:rPr>
              <a:t> </a:t>
            </a:r>
            <a:r>
              <a:rPr sz="3300" spc="50" dirty="0">
                <a:latin typeface="Arial"/>
                <a:cs typeface="Arial"/>
              </a:rPr>
              <a:t>point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pens</a:t>
            </a:r>
            <a:r>
              <a:rPr sz="3300" spc="-1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is</a:t>
            </a:r>
            <a:r>
              <a:rPr sz="3300" spc="-1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increasing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and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demand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70" dirty="0">
                <a:latin typeface="Arial"/>
                <a:cs typeface="Arial"/>
              </a:rPr>
              <a:t>for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ink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fountain</a:t>
            </a:r>
            <a:r>
              <a:rPr sz="3300" spc="-1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pen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is</a:t>
            </a:r>
            <a:r>
              <a:rPr sz="3300" spc="-12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decreasing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63" y="-6996"/>
            <a:ext cx="10088880" cy="7570470"/>
            <a:chOff x="-2763" y="-6996"/>
            <a:chExt cx="10088880" cy="7570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" y="0"/>
              <a:ext cx="10074858" cy="75561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32" y="0"/>
              <a:ext cx="10074910" cy="7556500"/>
            </a:xfrm>
            <a:custGeom>
              <a:avLst/>
              <a:gdLst/>
              <a:ahLst/>
              <a:cxnLst/>
              <a:rect l="l" t="t" r="r" b="b"/>
              <a:pathLst>
                <a:path w="10074910" h="7556500">
                  <a:moveTo>
                    <a:pt x="0" y="0"/>
                  </a:moveTo>
                  <a:lnTo>
                    <a:pt x="10074858" y="0"/>
                  </a:lnTo>
                  <a:lnTo>
                    <a:pt x="10074858" y="7556144"/>
                  </a:lnTo>
                  <a:lnTo>
                    <a:pt x="0" y="7556144"/>
                  </a:lnTo>
                  <a:lnTo>
                    <a:pt x="0" y="0"/>
                  </a:lnTo>
                  <a:close/>
                </a:path>
              </a:pathLst>
            </a:custGeom>
            <a:ln w="13992">
              <a:solidFill>
                <a:srgbClr val="BE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6279" y="-22773"/>
            <a:ext cx="9770745" cy="742759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75920" marR="570865" indent="-363855">
              <a:lnSpc>
                <a:spcPts val="3640"/>
              </a:lnSpc>
              <a:spcBef>
                <a:spcPts val="600"/>
              </a:spcBef>
              <a:buChar char="•"/>
              <a:tabLst>
                <a:tab pos="375920" algn="l"/>
              </a:tabLst>
            </a:pPr>
            <a:r>
              <a:rPr sz="3400" spc="-225" dirty="0">
                <a:latin typeface="Arial"/>
                <a:cs typeface="Arial"/>
              </a:rPr>
              <a:t>PRICE</a:t>
            </a:r>
            <a:r>
              <a:rPr sz="3400" spc="25" dirty="0">
                <a:latin typeface="Arial"/>
                <a:cs typeface="Arial"/>
              </a:rPr>
              <a:t> </a:t>
            </a:r>
            <a:r>
              <a:rPr sz="3400" spc="-290" dirty="0">
                <a:latin typeface="Arial"/>
                <a:cs typeface="Arial"/>
              </a:rPr>
              <a:t>OF</a:t>
            </a:r>
            <a:r>
              <a:rPr sz="3400" spc="-30" dirty="0">
                <a:latin typeface="Arial"/>
                <a:cs typeface="Arial"/>
              </a:rPr>
              <a:t> </a:t>
            </a:r>
            <a:r>
              <a:rPr sz="3400" spc="-220" dirty="0">
                <a:latin typeface="Arial"/>
                <a:cs typeface="Arial"/>
              </a:rPr>
              <a:t>RELATED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spc="-295" dirty="0">
                <a:latin typeface="Arial"/>
                <a:cs typeface="Arial"/>
              </a:rPr>
              <a:t>GOODS:</a:t>
            </a:r>
            <a:r>
              <a:rPr sz="3400" spc="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Substitute</a:t>
            </a:r>
            <a:r>
              <a:rPr sz="3400" spc="-6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Goods </a:t>
            </a:r>
            <a:r>
              <a:rPr sz="3400" dirty="0">
                <a:latin typeface="Arial"/>
                <a:cs typeface="Arial"/>
              </a:rPr>
              <a:t>and</a:t>
            </a:r>
            <a:r>
              <a:rPr sz="3400" spc="-21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Complementary</a:t>
            </a:r>
            <a:r>
              <a:rPr sz="3400" spc="-1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Goods</a:t>
            </a:r>
            <a:r>
              <a:rPr sz="3400" spc="-165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are</a:t>
            </a:r>
            <a:r>
              <a:rPr sz="3400" spc="-204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related</a:t>
            </a:r>
            <a:r>
              <a:rPr sz="3400" spc="-21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Goods</a:t>
            </a:r>
            <a:endParaRPr sz="3400">
              <a:latin typeface="Arial"/>
              <a:cs typeface="Arial"/>
            </a:endParaRPr>
          </a:p>
          <a:p>
            <a:pPr marL="375920" marR="186690" indent="-363855">
              <a:lnSpc>
                <a:spcPts val="3640"/>
              </a:lnSpc>
              <a:spcBef>
                <a:spcPts val="815"/>
              </a:spcBef>
              <a:buChar char="•"/>
              <a:tabLst>
                <a:tab pos="375920" algn="l"/>
              </a:tabLst>
            </a:pPr>
            <a:r>
              <a:rPr sz="3400" dirty="0">
                <a:latin typeface="Arial"/>
                <a:cs typeface="Arial"/>
              </a:rPr>
              <a:t>In</a:t>
            </a:r>
            <a:r>
              <a:rPr sz="3400" spc="-10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1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case</a:t>
            </a:r>
            <a:r>
              <a:rPr sz="3400" spc="-135" dirty="0">
                <a:latin typeface="Arial"/>
                <a:cs typeface="Arial"/>
              </a:rPr>
              <a:t> </a:t>
            </a:r>
            <a:r>
              <a:rPr sz="3400" spc="160" dirty="0">
                <a:latin typeface="Arial"/>
                <a:cs typeface="Arial"/>
              </a:rPr>
              <a:t>of</a:t>
            </a:r>
            <a:r>
              <a:rPr sz="3400" spc="-70" dirty="0">
                <a:latin typeface="Arial"/>
                <a:cs typeface="Arial"/>
              </a:rPr>
              <a:t> </a:t>
            </a:r>
            <a:r>
              <a:rPr sz="3400" spc="50" dirty="0">
                <a:latin typeface="Arial"/>
                <a:cs typeface="Arial"/>
              </a:rPr>
              <a:t>substitute</a:t>
            </a:r>
            <a:r>
              <a:rPr sz="3400" spc="-1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goods,</a:t>
            </a:r>
            <a:r>
              <a:rPr sz="3400" spc="-10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1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increase</a:t>
            </a:r>
            <a:r>
              <a:rPr sz="3400" spc="-140" dirty="0">
                <a:latin typeface="Arial"/>
                <a:cs typeface="Arial"/>
              </a:rPr>
              <a:t> </a:t>
            </a:r>
            <a:r>
              <a:rPr sz="3400" spc="-25" dirty="0">
                <a:latin typeface="Arial"/>
                <a:cs typeface="Arial"/>
              </a:rPr>
              <a:t>in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price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160" dirty="0">
                <a:latin typeface="Arial"/>
                <a:cs typeface="Arial"/>
              </a:rPr>
              <a:t>of</a:t>
            </a:r>
            <a:r>
              <a:rPr sz="3400" spc="-2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one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good</a:t>
            </a:r>
            <a:r>
              <a:rPr sz="3400" spc="-105" dirty="0">
                <a:latin typeface="Arial"/>
                <a:cs typeface="Arial"/>
              </a:rPr>
              <a:t> </a:t>
            </a:r>
            <a:r>
              <a:rPr sz="3400" spc="90" dirty="0">
                <a:latin typeface="Arial"/>
                <a:cs typeface="Arial"/>
              </a:rPr>
              <a:t>will</a:t>
            </a:r>
            <a:r>
              <a:rPr sz="3400" spc="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lead</a:t>
            </a:r>
            <a:r>
              <a:rPr sz="3400" spc="-100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to</a:t>
            </a:r>
            <a:r>
              <a:rPr sz="3400" spc="-1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increase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in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spc="-25" dirty="0">
                <a:latin typeface="Arial"/>
                <a:cs typeface="Arial"/>
              </a:rPr>
              <a:t>the </a:t>
            </a:r>
            <a:r>
              <a:rPr sz="3400" dirty="0">
                <a:latin typeface="Arial"/>
                <a:cs typeface="Arial"/>
              </a:rPr>
              <a:t>demand</a:t>
            </a:r>
            <a:r>
              <a:rPr sz="3400" spc="-114" dirty="0">
                <a:latin typeface="Arial"/>
                <a:cs typeface="Arial"/>
              </a:rPr>
              <a:t> </a:t>
            </a:r>
            <a:r>
              <a:rPr sz="3400" spc="125" dirty="0">
                <a:latin typeface="Arial"/>
                <a:cs typeface="Arial"/>
              </a:rPr>
              <a:t>for</a:t>
            </a:r>
            <a:r>
              <a:rPr sz="3400" spc="-11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10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other</a:t>
            </a:r>
            <a:r>
              <a:rPr sz="3400" spc="-11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good.</a:t>
            </a:r>
            <a:endParaRPr sz="3400">
              <a:latin typeface="Arial"/>
              <a:cs typeface="Arial"/>
            </a:endParaRPr>
          </a:p>
          <a:p>
            <a:pPr marL="375920" marR="5080" indent="-363855">
              <a:lnSpc>
                <a:spcPts val="3640"/>
              </a:lnSpc>
              <a:spcBef>
                <a:spcPts val="805"/>
              </a:spcBef>
              <a:buChar char="•"/>
              <a:tabLst>
                <a:tab pos="375920" algn="l"/>
              </a:tabLst>
            </a:pPr>
            <a:r>
              <a:rPr sz="3400" dirty="0">
                <a:latin typeface="Arial"/>
                <a:cs typeface="Arial"/>
              </a:rPr>
              <a:t>For</a:t>
            </a:r>
            <a:r>
              <a:rPr sz="3400" spc="-190" dirty="0">
                <a:latin typeface="Arial"/>
                <a:cs typeface="Arial"/>
              </a:rPr>
              <a:t> </a:t>
            </a:r>
            <a:r>
              <a:rPr sz="3400" spc="-35" dirty="0">
                <a:latin typeface="Arial"/>
                <a:cs typeface="Arial"/>
              </a:rPr>
              <a:t>Example: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spc="-50" dirty="0">
                <a:latin typeface="Arial"/>
                <a:cs typeface="Arial"/>
              </a:rPr>
              <a:t>Tea</a:t>
            </a:r>
            <a:r>
              <a:rPr sz="3400" spc="-12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and</a:t>
            </a:r>
            <a:r>
              <a:rPr sz="3400" spc="-18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Coffee</a:t>
            </a:r>
            <a:r>
              <a:rPr sz="3400" spc="-180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are</a:t>
            </a:r>
            <a:r>
              <a:rPr sz="3400" spc="-175" dirty="0">
                <a:latin typeface="Arial"/>
                <a:cs typeface="Arial"/>
              </a:rPr>
              <a:t> </a:t>
            </a:r>
            <a:r>
              <a:rPr sz="3400" spc="40" dirty="0">
                <a:latin typeface="Arial"/>
                <a:cs typeface="Arial"/>
              </a:rPr>
              <a:t>substitute </a:t>
            </a:r>
            <a:r>
              <a:rPr sz="3400" dirty="0">
                <a:latin typeface="Arial"/>
                <a:cs typeface="Arial"/>
              </a:rPr>
              <a:t>goods.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80" dirty="0">
                <a:latin typeface="Arial"/>
                <a:cs typeface="Arial"/>
              </a:rPr>
              <a:t>If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114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price</a:t>
            </a:r>
            <a:r>
              <a:rPr sz="3400" spc="-114" dirty="0">
                <a:latin typeface="Arial"/>
                <a:cs typeface="Arial"/>
              </a:rPr>
              <a:t> </a:t>
            </a:r>
            <a:r>
              <a:rPr sz="3400" spc="160" dirty="0">
                <a:latin typeface="Arial"/>
                <a:cs typeface="Arial"/>
              </a:rPr>
              <a:t>of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tea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rises,</a:t>
            </a:r>
            <a:r>
              <a:rPr sz="3400" spc="-8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people</a:t>
            </a:r>
            <a:r>
              <a:rPr sz="3400" spc="-114" dirty="0">
                <a:latin typeface="Arial"/>
                <a:cs typeface="Arial"/>
              </a:rPr>
              <a:t> </a:t>
            </a:r>
            <a:r>
              <a:rPr sz="3400" spc="70" dirty="0">
                <a:latin typeface="Arial"/>
                <a:cs typeface="Arial"/>
              </a:rPr>
              <a:t>will </a:t>
            </a:r>
            <a:r>
              <a:rPr sz="3400" spc="50" dirty="0">
                <a:latin typeface="Arial"/>
                <a:cs typeface="Arial"/>
              </a:rPr>
              <a:t>substitute</a:t>
            </a:r>
            <a:r>
              <a:rPr sz="3400" spc="-13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tea</a:t>
            </a:r>
            <a:r>
              <a:rPr sz="3400" spc="-60" dirty="0">
                <a:latin typeface="Arial"/>
                <a:cs typeface="Arial"/>
              </a:rPr>
              <a:t> </a:t>
            </a:r>
            <a:r>
              <a:rPr sz="3400" spc="75" dirty="0">
                <a:latin typeface="Arial"/>
                <a:cs typeface="Arial"/>
              </a:rPr>
              <a:t>with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spc="45" dirty="0">
                <a:latin typeface="Arial"/>
                <a:cs typeface="Arial"/>
              </a:rPr>
              <a:t>coffee.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-165" dirty="0">
                <a:latin typeface="Arial"/>
                <a:cs typeface="Arial"/>
              </a:rPr>
              <a:t>So,</a:t>
            </a:r>
            <a:r>
              <a:rPr sz="3400" spc="-7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demand</a:t>
            </a:r>
            <a:r>
              <a:rPr sz="3400" spc="-130" dirty="0">
                <a:latin typeface="Arial"/>
                <a:cs typeface="Arial"/>
              </a:rPr>
              <a:t> </a:t>
            </a:r>
            <a:r>
              <a:rPr sz="3400" spc="125" dirty="0">
                <a:latin typeface="Arial"/>
                <a:cs typeface="Arial"/>
              </a:rPr>
              <a:t>for</a:t>
            </a:r>
            <a:r>
              <a:rPr sz="3400" spc="-130" dirty="0">
                <a:latin typeface="Arial"/>
                <a:cs typeface="Arial"/>
              </a:rPr>
              <a:t> </a:t>
            </a:r>
            <a:r>
              <a:rPr sz="3400" spc="60" dirty="0">
                <a:latin typeface="Arial"/>
                <a:cs typeface="Arial"/>
              </a:rPr>
              <a:t>coffee </a:t>
            </a:r>
            <a:r>
              <a:rPr sz="3400" spc="90" dirty="0">
                <a:latin typeface="Arial"/>
                <a:cs typeface="Arial"/>
              </a:rPr>
              <a:t>will</a:t>
            </a:r>
            <a:r>
              <a:rPr sz="3400" spc="-10" dirty="0">
                <a:latin typeface="Arial"/>
                <a:cs typeface="Arial"/>
              </a:rPr>
              <a:t> increase.</a:t>
            </a:r>
            <a:endParaRPr sz="3400">
              <a:latin typeface="Arial"/>
              <a:cs typeface="Arial"/>
            </a:endParaRPr>
          </a:p>
          <a:p>
            <a:pPr marL="375920" marR="288925" indent="-363855">
              <a:lnSpc>
                <a:spcPts val="3640"/>
              </a:lnSpc>
              <a:spcBef>
                <a:spcPts val="805"/>
              </a:spcBef>
              <a:buChar char="•"/>
              <a:tabLst>
                <a:tab pos="375920" algn="l"/>
              </a:tabLst>
            </a:pPr>
            <a:r>
              <a:rPr sz="3400" dirty="0">
                <a:latin typeface="Arial"/>
                <a:cs typeface="Arial"/>
              </a:rPr>
              <a:t>In</a:t>
            </a:r>
            <a:r>
              <a:rPr sz="3400" spc="-6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10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case</a:t>
            </a:r>
            <a:r>
              <a:rPr sz="3400" spc="-100" dirty="0">
                <a:latin typeface="Arial"/>
                <a:cs typeface="Arial"/>
              </a:rPr>
              <a:t> </a:t>
            </a:r>
            <a:r>
              <a:rPr sz="3400" spc="160" dirty="0">
                <a:latin typeface="Arial"/>
                <a:cs typeface="Arial"/>
              </a:rPr>
              <a:t>of</a:t>
            </a:r>
            <a:r>
              <a:rPr sz="3400" spc="-3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complementary</a:t>
            </a:r>
            <a:r>
              <a:rPr sz="3400" spc="-2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goods,</a:t>
            </a:r>
            <a:r>
              <a:rPr sz="3400" spc="-6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10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rise</a:t>
            </a:r>
            <a:r>
              <a:rPr sz="3400" spc="-100" dirty="0">
                <a:latin typeface="Arial"/>
                <a:cs typeface="Arial"/>
              </a:rPr>
              <a:t> </a:t>
            </a:r>
            <a:r>
              <a:rPr sz="3400" spc="-25" dirty="0">
                <a:latin typeface="Arial"/>
                <a:cs typeface="Arial"/>
              </a:rPr>
              <a:t>in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price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spc="160" dirty="0">
                <a:latin typeface="Arial"/>
                <a:cs typeface="Arial"/>
              </a:rPr>
              <a:t>of</a:t>
            </a:r>
            <a:r>
              <a:rPr sz="3400" spc="-1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one</a:t>
            </a:r>
            <a:r>
              <a:rPr sz="3400" spc="-8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good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90" dirty="0">
                <a:latin typeface="Arial"/>
                <a:cs typeface="Arial"/>
              </a:rPr>
              <a:t>will</a:t>
            </a:r>
            <a:r>
              <a:rPr sz="3400" spc="1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lead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to</a:t>
            </a:r>
            <a:r>
              <a:rPr sz="3400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fall</a:t>
            </a:r>
            <a:r>
              <a:rPr sz="3400" spc="1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in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spc="-25" dirty="0">
                <a:latin typeface="Arial"/>
                <a:cs typeface="Arial"/>
              </a:rPr>
              <a:t>the </a:t>
            </a:r>
            <a:r>
              <a:rPr sz="3400" dirty="0">
                <a:latin typeface="Arial"/>
                <a:cs typeface="Arial"/>
              </a:rPr>
              <a:t>demand</a:t>
            </a:r>
            <a:r>
              <a:rPr sz="3400" spc="-114" dirty="0">
                <a:latin typeface="Arial"/>
                <a:cs typeface="Arial"/>
              </a:rPr>
              <a:t> </a:t>
            </a:r>
            <a:r>
              <a:rPr sz="3400" spc="125" dirty="0">
                <a:latin typeface="Arial"/>
                <a:cs typeface="Arial"/>
              </a:rPr>
              <a:t>for</a:t>
            </a:r>
            <a:r>
              <a:rPr sz="3400" spc="-11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10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other</a:t>
            </a:r>
            <a:r>
              <a:rPr sz="3400" spc="-11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good.</a:t>
            </a:r>
            <a:endParaRPr sz="3400">
              <a:latin typeface="Arial"/>
              <a:cs typeface="Arial"/>
            </a:endParaRPr>
          </a:p>
          <a:p>
            <a:pPr marL="375920" marR="239395" indent="-363855" algn="just">
              <a:lnSpc>
                <a:spcPts val="3640"/>
              </a:lnSpc>
              <a:spcBef>
                <a:spcPts val="810"/>
              </a:spcBef>
              <a:buChar char="•"/>
              <a:tabLst>
                <a:tab pos="375920" algn="l"/>
              </a:tabLst>
            </a:pPr>
            <a:r>
              <a:rPr sz="3400" dirty="0">
                <a:latin typeface="Arial"/>
                <a:cs typeface="Arial"/>
              </a:rPr>
              <a:t>For</a:t>
            </a:r>
            <a:r>
              <a:rPr sz="3400" spc="-21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example: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spc="-80" dirty="0">
                <a:latin typeface="Arial"/>
                <a:cs typeface="Arial"/>
              </a:rPr>
              <a:t>Car</a:t>
            </a:r>
            <a:r>
              <a:rPr sz="3400" spc="-15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and</a:t>
            </a:r>
            <a:r>
              <a:rPr sz="3400" spc="-18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Petrol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are</a:t>
            </a:r>
            <a:r>
              <a:rPr sz="3400" spc="-17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complementary </a:t>
            </a:r>
            <a:r>
              <a:rPr sz="3400" dirty="0">
                <a:latin typeface="Arial"/>
                <a:cs typeface="Arial"/>
              </a:rPr>
              <a:t>goods.</a:t>
            </a:r>
            <a:r>
              <a:rPr sz="3400" spc="-65" dirty="0">
                <a:latin typeface="Arial"/>
                <a:cs typeface="Arial"/>
              </a:rPr>
              <a:t> </a:t>
            </a:r>
            <a:r>
              <a:rPr sz="3400" spc="-60" dirty="0">
                <a:latin typeface="Arial"/>
                <a:cs typeface="Arial"/>
              </a:rPr>
              <a:t>Rise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in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price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160" dirty="0">
                <a:latin typeface="Arial"/>
                <a:cs typeface="Arial"/>
              </a:rPr>
              <a:t>of</a:t>
            </a:r>
            <a:r>
              <a:rPr sz="3400" spc="-1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car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90" dirty="0">
                <a:latin typeface="Arial"/>
                <a:cs typeface="Arial"/>
              </a:rPr>
              <a:t>will</a:t>
            </a:r>
            <a:r>
              <a:rPr sz="3400" spc="1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lead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to</a:t>
            </a:r>
            <a:r>
              <a:rPr sz="3400" spc="-5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fall</a:t>
            </a:r>
            <a:r>
              <a:rPr sz="3400" spc="10" dirty="0">
                <a:latin typeface="Arial"/>
                <a:cs typeface="Arial"/>
              </a:rPr>
              <a:t> </a:t>
            </a:r>
            <a:r>
              <a:rPr sz="3400" spc="-25" dirty="0">
                <a:latin typeface="Arial"/>
                <a:cs typeface="Arial"/>
              </a:rPr>
              <a:t>in </a:t>
            </a:r>
            <a:r>
              <a:rPr sz="3400" dirty="0">
                <a:latin typeface="Arial"/>
                <a:cs typeface="Arial"/>
              </a:rPr>
              <a:t>the</a:t>
            </a:r>
            <a:r>
              <a:rPr sz="3400" spc="-13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demand</a:t>
            </a:r>
            <a:r>
              <a:rPr sz="3400" spc="-140" dirty="0">
                <a:latin typeface="Arial"/>
                <a:cs typeface="Arial"/>
              </a:rPr>
              <a:t> </a:t>
            </a:r>
            <a:r>
              <a:rPr sz="3400" spc="125" dirty="0">
                <a:latin typeface="Arial"/>
                <a:cs typeface="Arial"/>
              </a:rPr>
              <a:t>for</a:t>
            </a:r>
            <a:r>
              <a:rPr sz="3400" spc="-1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petrol.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63" y="-6996"/>
            <a:ext cx="10088880" cy="7570470"/>
            <a:chOff x="-2763" y="-6996"/>
            <a:chExt cx="10088880" cy="7570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" y="0"/>
              <a:ext cx="10074858" cy="75561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32" y="0"/>
              <a:ext cx="10074910" cy="7556500"/>
            </a:xfrm>
            <a:custGeom>
              <a:avLst/>
              <a:gdLst/>
              <a:ahLst/>
              <a:cxnLst/>
              <a:rect l="l" t="t" r="r" b="b"/>
              <a:pathLst>
                <a:path w="10074910" h="7556500">
                  <a:moveTo>
                    <a:pt x="0" y="0"/>
                  </a:moveTo>
                  <a:lnTo>
                    <a:pt x="10074858" y="0"/>
                  </a:lnTo>
                  <a:lnTo>
                    <a:pt x="10074858" y="7556144"/>
                  </a:lnTo>
                  <a:lnTo>
                    <a:pt x="0" y="7556144"/>
                  </a:lnTo>
                  <a:lnTo>
                    <a:pt x="0" y="0"/>
                  </a:lnTo>
                  <a:close/>
                </a:path>
              </a:pathLst>
            </a:custGeom>
            <a:ln w="13992">
              <a:solidFill>
                <a:srgbClr val="F591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2285" y="-82653"/>
            <a:ext cx="9849485" cy="7311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890" marR="5080" indent="-377825">
              <a:lnSpc>
                <a:spcPct val="149500"/>
              </a:lnSpc>
              <a:spcBef>
                <a:spcPts val="95"/>
              </a:spcBef>
              <a:buChar char="•"/>
              <a:tabLst>
                <a:tab pos="389890" algn="l"/>
              </a:tabLst>
            </a:pPr>
            <a:r>
              <a:rPr sz="3500" spc="-150" dirty="0">
                <a:latin typeface="Arial"/>
                <a:cs typeface="Arial"/>
              </a:rPr>
              <a:t>POPULATION: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Increase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in</a:t>
            </a:r>
            <a:r>
              <a:rPr sz="3500" spc="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population</a:t>
            </a:r>
            <a:r>
              <a:rPr sz="3500" spc="3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leads</a:t>
            </a:r>
            <a:r>
              <a:rPr sz="3500" spc="60" dirty="0">
                <a:latin typeface="Arial"/>
                <a:cs typeface="Arial"/>
              </a:rPr>
              <a:t> </a:t>
            </a:r>
            <a:r>
              <a:rPr sz="3500" spc="65" dirty="0">
                <a:latin typeface="Arial"/>
                <a:cs typeface="Arial"/>
              </a:rPr>
              <a:t>to </a:t>
            </a:r>
            <a:r>
              <a:rPr sz="3500" dirty="0">
                <a:latin typeface="Arial"/>
                <a:cs typeface="Arial"/>
              </a:rPr>
              <a:t>increase</a:t>
            </a:r>
            <a:r>
              <a:rPr sz="3500" spc="-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in</a:t>
            </a:r>
            <a:r>
              <a:rPr sz="3500" spc="3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demand</a:t>
            </a:r>
            <a:r>
              <a:rPr sz="3500" spc="-15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for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goods</a:t>
            </a:r>
            <a:r>
              <a:rPr sz="3500" spc="5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and</a:t>
            </a:r>
            <a:r>
              <a:rPr sz="3500" spc="-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services</a:t>
            </a:r>
            <a:r>
              <a:rPr sz="3500" spc="50" dirty="0">
                <a:latin typeface="Arial"/>
                <a:cs typeface="Arial"/>
              </a:rPr>
              <a:t> </a:t>
            </a:r>
            <a:r>
              <a:rPr sz="3500" spc="-25" dirty="0">
                <a:latin typeface="Arial"/>
                <a:cs typeface="Arial"/>
              </a:rPr>
              <a:t>and </a:t>
            </a:r>
            <a:r>
              <a:rPr sz="3500" dirty="0">
                <a:latin typeface="Arial"/>
                <a:cs typeface="Arial"/>
              </a:rPr>
              <a:t>decrease</a:t>
            </a:r>
            <a:r>
              <a:rPr sz="3500" spc="-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in</a:t>
            </a:r>
            <a:r>
              <a:rPr sz="3500" spc="-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population</a:t>
            </a:r>
            <a:r>
              <a:rPr sz="3500" spc="-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leads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to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decrease</a:t>
            </a:r>
            <a:r>
              <a:rPr sz="3500" spc="-40" dirty="0">
                <a:latin typeface="Arial"/>
                <a:cs typeface="Arial"/>
              </a:rPr>
              <a:t> </a:t>
            </a:r>
            <a:r>
              <a:rPr sz="3500" spc="-25" dirty="0">
                <a:latin typeface="Arial"/>
                <a:cs typeface="Arial"/>
              </a:rPr>
              <a:t>in </a:t>
            </a:r>
            <a:r>
              <a:rPr sz="3500" dirty="0">
                <a:latin typeface="Arial"/>
                <a:cs typeface="Arial"/>
              </a:rPr>
              <a:t>demand</a:t>
            </a:r>
            <a:r>
              <a:rPr sz="3500" spc="-55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for</a:t>
            </a:r>
            <a:r>
              <a:rPr sz="3500" spc="-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goods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and</a:t>
            </a:r>
            <a:r>
              <a:rPr sz="3500" spc="-5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services.</a:t>
            </a:r>
            <a:endParaRPr sz="3500">
              <a:latin typeface="Arial"/>
              <a:cs typeface="Arial"/>
            </a:endParaRPr>
          </a:p>
          <a:p>
            <a:pPr marL="389890" marR="437515" indent="-377825">
              <a:lnSpc>
                <a:spcPct val="149500"/>
              </a:lnSpc>
              <a:spcBef>
                <a:spcPts val="850"/>
              </a:spcBef>
              <a:buChar char="•"/>
              <a:tabLst>
                <a:tab pos="389890" algn="l"/>
              </a:tabLst>
            </a:pPr>
            <a:r>
              <a:rPr sz="3500" spc="-210" dirty="0">
                <a:latin typeface="Arial"/>
                <a:cs typeface="Arial"/>
              </a:rPr>
              <a:t>CREDIT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-150" dirty="0">
                <a:latin typeface="Arial"/>
                <a:cs typeface="Arial"/>
              </a:rPr>
              <a:t>FACILITIES:</a:t>
            </a:r>
            <a:r>
              <a:rPr sz="3500" spc="-30" dirty="0">
                <a:latin typeface="Arial"/>
                <a:cs typeface="Arial"/>
              </a:rPr>
              <a:t> </a:t>
            </a:r>
            <a:r>
              <a:rPr sz="3500" spc="125" dirty="0">
                <a:latin typeface="Arial"/>
                <a:cs typeface="Arial"/>
              </a:rPr>
              <a:t>If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banks</a:t>
            </a:r>
            <a:r>
              <a:rPr sz="3500" spc="-5" dirty="0">
                <a:latin typeface="Arial"/>
                <a:cs typeface="Arial"/>
              </a:rPr>
              <a:t> </a:t>
            </a:r>
            <a:r>
              <a:rPr sz="3500" spc="80" dirty="0">
                <a:latin typeface="Arial"/>
                <a:cs typeface="Arial"/>
              </a:rPr>
              <a:t>offer</a:t>
            </a:r>
            <a:r>
              <a:rPr sz="3500" spc="-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loans</a:t>
            </a:r>
            <a:r>
              <a:rPr sz="3500" spc="-5" dirty="0">
                <a:latin typeface="Arial"/>
                <a:cs typeface="Arial"/>
              </a:rPr>
              <a:t> </a:t>
            </a:r>
            <a:r>
              <a:rPr sz="3500" spc="65" dirty="0">
                <a:latin typeface="Arial"/>
                <a:cs typeface="Arial"/>
              </a:rPr>
              <a:t>for </a:t>
            </a:r>
            <a:r>
              <a:rPr sz="3500" dirty="0">
                <a:latin typeface="Arial"/>
                <a:cs typeface="Arial"/>
              </a:rPr>
              <a:t>purchasing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spc="60" dirty="0">
                <a:latin typeface="Arial"/>
                <a:cs typeface="Arial"/>
              </a:rPr>
              <a:t>costly</a:t>
            </a:r>
            <a:r>
              <a:rPr sz="3500" dirty="0">
                <a:latin typeface="Arial"/>
                <a:cs typeface="Arial"/>
              </a:rPr>
              <a:t> goods</a:t>
            </a:r>
            <a:r>
              <a:rPr sz="3500" spc="8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like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cars,</a:t>
            </a:r>
            <a:r>
              <a:rPr sz="3500" spc="-1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their </a:t>
            </a:r>
            <a:r>
              <a:rPr sz="3500" dirty="0">
                <a:latin typeface="Arial"/>
                <a:cs typeface="Arial"/>
              </a:rPr>
              <a:t>demand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will</a:t>
            </a:r>
            <a:r>
              <a:rPr sz="3500" spc="-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increase.</a:t>
            </a:r>
            <a:r>
              <a:rPr sz="3500" spc="-1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Absence</a:t>
            </a:r>
            <a:r>
              <a:rPr sz="3500" spc="-60" dirty="0">
                <a:latin typeface="Arial"/>
                <a:cs typeface="Arial"/>
              </a:rPr>
              <a:t> </a:t>
            </a:r>
            <a:r>
              <a:rPr sz="3500" spc="135" dirty="0">
                <a:latin typeface="Arial"/>
                <a:cs typeface="Arial"/>
              </a:rPr>
              <a:t>of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spc="50" dirty="0">
                <a:latin typeface="Arial"/>
                <a:cs typeface="Arial"/>
              </a:rPr>
              <a:t>credit </a:t>
            </a:r>
            <a:r>
              <a:rPr sz="3500" spc="75" dirty="0">
                <a:latin typeface="Arial"/>
                <a:cs typeface="Arial"/>
              </a:rPr>
              <a:t>facilities</a:t>
            </a:r>
            <a:r>
              <a:rPr sz="3500" spc="-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may</a:t>
            </a:r>
            <a:r>
              <a:rPr sz="3500" spc="-10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lead</a:t>
            </a:r>
            <a:r>
              <a:rPr sz="3500" spc="-90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to</a:t>
            </a:r>
            <a:r>
              <a:rPr sz="3500" spc="-110" dirty="0">
                <a:latin typeface="Arial"/>
                <a:cs typeface="Arial"/>
              </a:rPr>
              <a:t> </a:t>
            </a:r>
            <a:r>
              <a:rPr sz="3500" spc="80" dirty="0">
                <a:latin typeface="Arial"/>
                <a:cs typeface="Arial"/>
              </a:rPr>
              <a:t>fall</a:t>
            </a:r>
            <a:r>
              <a:rPr sz="3500" spc="-6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in</a:t>
            </a:r>
            <a:r>
              <a:rPr sz="3500" spc="-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demand</a:t>
            </a:r>
            <a:r>
              <a:rPr sz="3500" spc="-90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for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spc="50" dirty="0">
                <a:latin typeface="Arial"/>
                <a:cs typeface="Arial"/>
              </a:rPr>
              <a:t>costly </a:t>
            </a:r>
            <a:r>
              <a:rPr sz="3500" spc="-10" dirty="0">
                <a:latin typeface="Arial"/>
                <a:cs typeface="Arial"/>
              </a:rPr>
              <a:t>goods.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534" rIns="0" bIns="0" rtlCol="0">
            <a:spAutoFit/>
          </a:bodyPr>
          <a:lstStyle/>
          <a:p>
            <a:pPr marL="1467485">
              <a:lnSpc>
                <a:spcPct val="100000"/>
              </a:lnSpc>
              <a:spcBef>
                <a:spcPts val="125"/>
              </a:spcBef>
            </a:pPr>
            <a:r>
              <a:rPr sz="3500" spc="-100" dirty="0">
                <a:solidFill>
                  <a:srgbClr val="000000"/>
                </a:solidFill>
              </a:rPr>
              <a:t>NORMAL</a:t>
            </a:r>
            <a:r>
              <a:rPr sz="3500" spc="-135" dirty="0">
                <a:solidFill>
                  <a:srgbClr val="000000"/>
                </a:solidFill>
              </a:rPr>
              <a:t> </a:t>
            </a:r>
            <a:r>
              <a:rPr sz="3500" spc="-280" dirty="0">
                <a:solidFill>
                  <a:srgbClr val="000000"/>
                </a:solidFill>
              </a:rPr>
              <a:t>GOODS</a:t>
            </a:r>
            <a:r>
              <a:rPr sz="3500" spc="-90" dirty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Vs</a:t>
            </a:r>
            <a:r>
              <a:rPr sz="3500" spc="-45" dirty="0">
                <a:solidFill>
                  <a:srgbClr val="000000"/>
                </a:solidFill>
              </a:rPr>
              <a:t> </a:t>
            </a:r>
            <a:r>
              <a:rPr sz="3500" spc="-200" dirty="0">
                <a:solidFill>
                  <a:srgbClr val="000000"/>
                </a:solidFill>
              </a:rPr>
              <a:t>INFERIOR</a:t>
            </a:r>
            <a:r>
              <a:rPr sz="3500" spc="-60" dirty="0">
                <a:solidFill>
                  <a:srgbClr val="000000"/>
                </a:solidFill>
              </a:rPr>
              <a:t> </a:t>
            </a:r>
            <a:r>
              <a:rPr sz="3500" spc="-290" dirty="0">
                <a:solidFill>
                  <a:srgbClr val="000000"/>
                </a:solidFill>
              </a:rPr>
              <a:t>GOODS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2" y="831332"/>
            <a:ext cx="9991373" cy="672516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7610" y="1343378"/>
            <a:ext cx="7105188" cy="570935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9759" y="-13992"/>
            <a:ext cx="10102850" cy="1287780"/>
            <a:chOff x="-9759" y="-13992"/>
            <a:chExt cx="10102850" cy="1287780"/>
          </a:xfrm>
        </p:grpSpPr>
        <p:sp>
          <p:nvSpPr>
            <p:cNvPr id="4" name="object 4"/>
            <p:cNvSpPr/>
            <p:nvPr/>
          </p:nvSpPr>
          <p:spPr>
            <a:xfrm>
              <a:off x="4232" y="0"/>
              <a:ext cx="10074910" cy="1259840"/>
            </a:xfrm>
            <a:custGeom>
              <a:avLst/>
              <a:gdLst/>
              <a:ahLst/>
              <a:cxnLst/>
              <a:rect l="l" t="t" r="r" b="b"/>
              <a:pathLst>
                <a:path w="10074910" h="1259840">
                  <a:moveTo>
                    <a:pt x="10074858" y="1259357"/>
                  </a:moveTo>
                  <a:lnTo>
                    <a:pt x="0" y="1259357"/>
                  </a:lnTo>
                  <a:lnTo>
                    <a:pt x="0" y="0"/>
                  </a:lnTo>
                  <a:lnTo>
                    <a:pt x="10074858" y="0"/>
                  </a:lnTo>
                  <a:lnTo>
                    <a:pt x="10074858" y="1259357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2" y="0"/>
              <a:ext cx="10074910" cy="1259840"/>
            </a:xfrm>
            <a:custGeom>
              <a:avLst/>
              <a:gdLst/>
              <a:ahLst/>
              <a:cxnLst/>
              <a:rect l="l" t="t" r="r" b="b"/>
              <a:pathLst>
                <a:path w="10074910" h="1259840">
                  <a:moveTo>
                    <a:pt x="0" y="0"/>
                  </a:moveTo>
                  <a:lnTo>
                    <a:pt x="10074858" y="0"/>
                  </a:lnTo>
                  <a:lnTo>
                    <a:pt x="10074858" y="1259357"/>
                  </a:lnTo>
                  <a:lnTo>
                    <a:pt x="0" y="1259357"/>
                  </a:lnTo>
                  <a:lnTo>
                    <a:pt x="0" y="0"/>
                  </a:lnTo>
                  <a:close/>
                </a:path>
              </a:pathLst>
            </a:custGeom>
            <a:ln w="27985">
              <a:solidFill>
                <a:srgbClr val="375C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737" rIns="0" bIns="0" rtlCol="0">
            <a:spAutoFit/>
          </a:bodyPr>
          <a:lstStyle/>
          <a:p>
            <a:pPr marL="366395">
              <a:lnSpc>
                <a:spcPct val="100000"/>
              </a:lnSpc>
              <a:spcBef>
                <a:spcPts val="114"/>
              </a:spcBef>
            </a:pPr>
            <a:r>
              <a:rPr spc="-150" dirty="0"/>
              <a:t>NORMAL</a:t>
            </a:r>
            <a:r>
              <a:rPr spc="-125" dirty="0"/>
              <a:t> </a:t>
            </a:r>
            <a:r>
              <a:rPr spc="-310" dirty="0"/>
              <a:t>GOODS</a:t>
            </a:r>
            <a:r>
              <a:rPr spc="-120" dirty="0"/>
              <a:t> </a:t>
            </a:r>
            <a:r>
              <a:rPr spc="-320" dirty="0"/>
              <a:t>ARE</a:t>
            </a:r>
            <a:r>
              <a:rPr spc="-135" dirty="0"/>
              <a:t> </a:t>
            </a:r>
            <a:r>
              <a:rPr spc="-165" dirty="0"/>
              <a:t>INCOME</a:t>
            </a:r>
            <a:r>
              <a:rPr spc="-135" dirty="0"/>
              <a:t> </a:t>
            </a:r>
            <a:r>
              <a:rPr spc="-140" dirty="0"/>
              <a:t>POSITIVE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85" y="44253"/>
            <a:ext cx="245173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4"/>
              </a:lnSpc>
              <a:tabLst>
                <a:tab pos="377190" algn="l"/>
              </a:tabLst>
            </a:pPr>
            <a:r>
              <a:rPr sz="5250" spc="-75" baseline="1587" dirty="0">
                <a:latin typeface="Arial"/>
                <a:cs typeface="Arial"/>
              </a:rPr>
              <a:t>•</a:t>
            </a:r>
            <a:r>
              <a:rPr sz="5250" baseline="1587" dirty="0">
                <a:latin typeface="Arial"/>
                <a:cs typeface="Arial"/>
              </a:rPr>
              <a:t>	</a:t>
            </a:r>
            <a:r>
              <a:rPr sz="3500" spc="-185" dirty="0">
                <a:latin typeface="Arial"/>
                <a:cs typeface="Arial"/>
              </a:rPr>
              <a:t>NEGATIVE</a:t>
            </a:r>
            <a:endParaRPr sz="35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9759" y="-13992"/>
            <a:ext cx="10102850" cy="1203960"/>
            <a:chOff x="-9759" y="-13992"/>
            <a:chExt cx="10102850" cy="1203960"/>
          </a:xfrm>
        </p:grpSpPr>
        <p:sp>
          <p:nvSpPr>
            <p:cNvPr id="4" name="object 4"/>
            <p:cNvSpPr/>
            <p:nvPr/>
          </p:nvSpPr>
          <p:spPr>
            <a:xfrm>
              <a:off x="4232" y="0"/>
              <a:ext cx="10074910" cy="1176020"/>
            </a:xfrm>
            <a:custGeom>
              <a:avLst/>
              <a:gdLst/>
              <a:ahLst/>
              <a:cxnLst/>
              <a:rect l="l" t="t" r="r" b="b"/>
              <a:pathLst>
                <a:path w="10074910" h="1176020">
                  <a:moveTo>
                    <a:pt x="0" y="0"/>
                  </a:moveTo>
                  <a:lnTo>
                    <a:pt x="10074858" y="0"/>
                  </a:lnTo>
                  <a:lnTo>
                    <a:pt x="10074858" y="1175398"/>
                  </a:lnTo>
                  <a:lnTo>
                    <a:pt x="0" y="1175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2" y="0"/>
              <a:ext cx="10074910" cy="1176020"/>
            </a:xfrm>
            <a:custGeom>
              <a:avLst/>
              <a:gdLst/>
              <a:ahLst/>
              <a:cxnLst/>
              <a:rect l="l" t="t" r="r" b="b"/>
              <a:pathLst>
                <a:path w="10074910" h="1176020">
                  <a:moveTo>
                    <a:pt x="10074858" y="0"/>
                  </a:moveTo>
                  <a:lnTo>
                    <a:pt x="10074858" y="1175398"/>
                  </a:lnTo>
                  <a:lnTo>
                    <a:pt x="0" y="1175398"/>
                  </a:lnTo>
                </a:path>
              </a:pathLst>
            </a:custGeom>
            <a:ln w="27985">
              <a:solidFill>
                <a:srgbClr val="375C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9977" y="196568"/>
            <a:ext cx="79000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4" dirty="0"/>
              <a:t>INFERIOR</a:t>
            </a:r>
            <a:r>
              <a:rPr sz="4400" spc="-65" dirty="0"/>
              <a:t> </a:t>
            </a:r>
            <a:r>
              <a:rPr sz="4400" spc="-375" dirty="0"/>
              <a:t>GOODS</a:t>
            </a:r>
            <a:r>
              <a:rPr sz="4400" spc="-75" dirty="0"/>
              <a:t> </a:t>
            </a:r>
            <a:r>
              <a:rPr sz="4400" spc="-330" dirty="0"/>
              <a:t>ARE</a:t>
            </a:r>
            <a:r>
              <a:rPr sz="4400" spc="-75" dirty="0"/>
              <a:t> </a:t>
            </a:r>
            <a:r>
              <a:rPr sz="4400" spc="-100" dirty="0"/>
              <a:t>INCOME</a:t>
            </a:r>
            <a:endParaRPr sz="44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813" y="1462785"/>
            <a:ext cx="7238624" cy="51521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2" y="0"/>
            <a:ext cx="10075334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5" y="9691"/>
            <a:ext cx="9682480" cy="21583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89890" marR="5080" indent="-377825">
              <a:lnSpc>
                <a:spcPts val="4190"/>
              </a:lnSpc>
              <a:spcBef>
                <a:spcPts val="229"/>
              </a:spcBef>
              <a:buChar char="•"/>
              <a:tabLst>
                <a:tab pos="389890" algn="l"/>
              </a:tabLst>
            </a:pPr>
            <a:r>
              <a:rPr sz="3500" spc="-20" dirty="0">
                <a:latin typeface="Arial"/>
                <a:cs typeface="Arial"/>
              </a:rPr>
              <a:t>Demand</a:t>
            </a:r>
            <a:r>
              <a:rPr sz="3500" spc="-85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for</a:t>
            </a:r>
            <a:r>
              <a:rPr sz="3500" spc="-5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-125" dirty="0">
                <a:latin typeface="Arial"/>
                <a:cs typeface="Arial"/>
              </a:rPr>
              <a:t> </a:t>
            </a:r>
            <a:r>
              <a:rPr sz="3500" spc="65" dirty="0">
                <a:latin typeface="Arial"/>
                <a:cs typeface="Arial"/>
              </a:rPr>
              <a:t>commodity</a:t>
            </a:r>
            <a:r>
              <a:rPr sz="3500" spc="-9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refers</a:t>
            </a:r>
            <a:r>
              <a:rPr sz="3500" spc="-20" dirty="0">
                <a:latin typeface="Arial"/>
                <a:cs typeface="Arial"/>
              </a:rPr>
              <a:t> </a:t>
            </a:r>
            <a:r>
              <a:rPr sz="3500" spc="90" dirty="0">
                <a:latin typeface="Arial"/>
                <a:cs typeface="Arial"/>
              </a:rPr>
              <a:t>to</a:t>
            </a:r>
            <a:r>
              <a:rPr sz="3500" spc="-10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quantity </a:t>
            </a:r>
            <a:r>
              <a:rPr sz="3500" spc="135" dirty="0">
                <a:latin typeface="Arial"/>
                <a:cs typeface="Arial"/>
              </a:rPr>
              <a:t>of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-100" dirty="0">
                <a:latin typeface="Arial"/>
                <a:cs typeface="Arial"/>
              </a:rPr>
              <a:t> </a:t>
            </a:r>
            <a:r>
              <a:rPr sz="3500" spc="65" dirty="0">
                <a:latin typeface="Arial"/>
                <a:cs typeface="Arial"/>
              </a:rPr>
              <a:t>commodity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60" dirty="0">
                <a:latin typeface="Arial"/>
                <a:cs typeface="Arial"/>
              </a:rPr>
              <a:t>which</a:t>
            </a:r>
            <a:r>
              <a:rPr sz="3500" spc="-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-10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consumer</a:t>
            </a:r>
            <a:r>
              <a:rPr sz="3500" spc="-35" dirty="0">
                <a:latin typeface="Arial"/>
                <a:cs typeface="Arial"/>
              </a:rPr>
              <a:t> </a:t>
            </a:r>
            <a:r>
              <a:rPr sz="3500" spc="75" dirty="0">
                <a:latin typeface="Arial"/>
                <a:cs typeface="Arial"/>
              </a:rPr>
              <a:t>is</a:t>
            </a:r>
            <a:r>
              <a:rPr sz="3500" dirty="0">
                <a:latin typeface="Arial"/>
                <a:cs typeface="Arial"/>
              </a:rPr>
              <a:t> </a:t>
            </a:r>
            <a:r>
              <a:rPr sz="3500" spc="75" dirty="0">
                <a:latin typeface="Arial"/>
                <a:cs typeface="Arial"/>
              </a:rPr>
              <a:t>willing</a:t>
            </a:r>
            <a:r>
              <a:rPr sz="3500" spc="-50" dirty="0">
                <a:latin typeface="Arial"/>
                <a:cs typeface="Arial"/>
              </a:rPr>
              <a:t> </a:t>
            </a:r>
            <a:r>
              <a:rPr sz="3500" spc="65" dirty="0">
                <a:latin typeface="Arial"/>
                <a:cs typeface="Arial"/>
              </a:rPr>
              <a:t>to </a:t>
            </a:r>
            <a:r>
              <a:rPr sz="3500" dirty="0">
                <a:latin typeface="Arial"/>
                <a:cs typeface="Arial"/>
              </a:rPr>
              <a:t>buy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at</a:t>
            </a:r>
            <a:r>
              <a:rPr sz="3500" spc="-1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-10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given</a:t>
            </a:r>
            <a:r>
              <a:rPr sz="3500" spc="-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price</a:t>
            </a:r>
            <a:r>
              <a:rPr sz="3500" spc="-5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and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in</a:t>
            </a:r>
            <a:r>
              <a:rPr sz="3500" spc="-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-10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given</a:t>
            </a:r>
            <a:r>
              <a:rPr sz="3500" spc="-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period</a:t>
            </a:r>
            <a:r>
              <a:rPr sz="3500" spc="-60" dirty="0">
                <a:latin typeface="Arial"/>
                <a:cs typeface="Arial"/>
              </a:rPr>
              <a:t> </a:t>
            </a:r>
            <a:r>
              <a:rPr sz="3500" spc="110" dirty="0">
                <a:latin typeface="Arial"/>
                <a:cs typeface="Arial"/>
              </a:rPr>
              <a:t>of </a:t>
            </a:r>
            <a:r>
              <a:rPr sz="3500" spc="-10" dirty="0">
                <a:latin typeface="Arial"/>
                <a:cs typeface="Arial"/>
              </a:rPr>
              <a:t>time.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2" y="2099028"/>
            <a:ext cx="10075334" cy="54574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1488" y="653305"/>
            <a:ext cx="7948295" cy="4249420"/>
            <a:chOff x="1081488" y="653305"/>
            <a:chExt cx="7948295" cy="4249420"/>
          </a:xfrm>
        </p:grpSpPr>
        <p:sp>
          <p:nvSpPr>
            <p:cNvPr id="3" name="object 3"/>
            <p:cNvSpPr/>
            <p:nvPr/>
          </p:nvSpPr>
          <p:spPr>
            <a:xfrm>
              <a:off x="1095776" y="756612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30">
                  <a:moveTo>
                    <a:pt x="0" y="964737"/>
                  </a:moveTo>
                  <a:lnTo>
                    <a:pt x="0" y="0"/>
                  </a:lnTo>
                  <a:lnTo>
                    <a:pt x="519473" y="519475"/>
                  </a:lnTo>
                  <a:lnTo>
                    <a:pt x="1038948" y="0"/>
                  </a:lnTo>
                  <a:lnTo>
                    <a:pt x="1038948" y="964737"/>
                  </a:lnTo>
                  <a:lnTo>
                    <a:pt x="519473" y="1484212"/>
                  </a:lnTo>
                  <a:lnTo>
                    <a:pt x="0" y="964737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5776" y="756612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30">
                  <a:moveTo>
                    <a:pt x="1038948" y="0"/>
                  </a:moveTo>
                  <a:lnTo>
                    <a:pt x="1038948" y="964737"/>
                  </a:lnTo>
                  <a:lnTo>
                    <a:pt x="519473" y="1484212"/>
                  </a:lnTo>
                  <a:lnTo>
                    <a:pt x="0" y="964737"/>
                  </a:lnTo>
                  <a:lnTo>
                    <a:pt x="0" y="0"/>
                  </a:lnTo>
                  <a:lnTo>
                    <a:pt x="519473" y="519475"/>
                  </a:lnTo>
                  <a:lnTo>
                    <a:pt x="1038948" y="0"/>
                  </a:lnTo>
                  <a:close/>
                </a:path>
              </a:pathLst>
            </a:custGeom>
            <a:ln w="27985">
              <a:solidFill>
                <a:srgbClr val="4E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181" y="653305"/>
              <a:ext cx="6969274" cy="11646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4781" y="656668"/>
              <a:ext cx="6969274" cy="11646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95776" y="2080366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0" y="964737"/>
                  </a:moveTo>
                  <a:lnTo>
                    <a:pt x="0" y="0"/>
                  </a:lnTo>
                  <a:lnTo>
                    <a:pt x="519475" y="519473"/>
                  </a:lnTo>
                  <a:lnTo>
                    <a:pt x="1038948" y="0"/>
                  </a:lnTo>
                  <a:lnTo>
                    <a:pt x="1038948" y="964737"/>
                  </a:lnTo>
                  <a:lnTo>
                    <a:pt x="519475" y="1484212"/>
                  </a:lnTo>
                  <a:lnTo>
                    <a:pt x="0" y="964737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5776" y="2080366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8948" y="0"/>
                  </a:moveTo>
                  <a:lnTo>
                    <a:pt x="1038948" y="964737"/>
                  </a:lnTo>
                  <a:lnTo>
                    <a:pt x="519475" y="1484212"/>
                  </a:lnTo>
                  <a:lnTo>
                    <a:pt x="0" y="964737"/>
                  </a:lnTo>
                  <a:lnTo>
                    <a:pt x="0" y="0"/>
                  </a:lnTo>
                  <a:lnTo>
                    <a:pt x="519475" y="519473"/>
                  </a:lnTo>
                  <a:lnTo>
                    <a:pt x="1038948" y="0"/>
                  </a:lnTo>
                  <a:close/>
                </a:path>
              </a:pathLst>
            </a:custGeom>
            <a:ln w="27985">
              <a:solidFill>
                <a:srgbClr val="4E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181" y="1977059"/>
              <a:ext cx="6969274" cy="11646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4781" y="1980422"/>
              <a:ext cx="6969274" cy="11646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95776" y="3404120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0" y="964737"/>
                  </a:moveTo>
                  <a:lnTo>
                    <a:pt x="0" y="0"/>
                  </a:lnTo>
                  <a:lnTo>
                    <a:pt x="519475" y="519473"/>
                  </a:lnTo>
                  <a:lnTo>
                    <a:pt x="1038948" y="0"/>
                  </a:lnTo>
                  <a:lnTo>
                    <a:pt x="1038948" y="964737"/>
                  </a:lnTo>
                  <a:lnTo>
                    <a:pt x="519475" y="1484212"/>
                  </a:lnTo>
                  <a:lnTo>
                    <a:pt x="0" y="964737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5776" y="3404120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8948" y="0"/>
                  </a:moveTo>
                  <a:lnTo>
                    <a:pt x="1038948" y="964737"/>
                  </a:lnTo>
                  <a:lnTo>
                    <a:pt x="519475" y="1484212"/>
                  </a:lnTo>
                  <a:lnTo>
                    <a:pt x="0" y="964737"/>
                  </a:lnTo>
                  <a:lnTo>
                    <a:pt x="0" y="0"/>
                  </a:lnTo>
                  <a:lnTo>
                    <a:pt x="519475" y="519473"/>
                  </a:lnTo>
                  <a:lnTo>
                    <a:pt x="1038948" y="0"/>
                  </a:lnTo>
                  <a:close/>
                </a:path>
              </a:pathLst>
            </a:custGeom>
            <a:ln w="27985">
              <a:solidFill>
                <a:srgbClr val="4E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181" y="3300813"/>
              <a:ext cx="6969274" cy="11646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4781" y="3304176"/>
              <a:ext cx="6969274" cy="116467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294426" y="840365"/>
            <a:ext cx="5936615" cy="35598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64160" indent="-251460">
              <a:lnSpc>
                <a:spcPts val="2870"/>
              </a:lnSpc>
              <a:spcBef>
                <a:spcPts val="120"/>
              </a:spcBef>
              <a:buChar char="•"/>
              <a:tabLst>
                <a:tab pos="264160" algn="l"/>
              </a:tabLst>
            </a:pPr>
            <a:r>
              <a:rPr sz="2400" spc="-114" dirty="0">
                <a:latin typeface="Arial"/>
                <a:cs typeface="Arial"/>
              </a:rPr>
              <a:t>LAW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DEMAND</a:t>
            </a:r>
            <a:endParaRPr sz="2400">
              <a:latin typeface="Arial"/>
              <a:cs typeface="Arial"/>
            </a:endParaRPr>
          </a:p>
          <a:p>
            <a:pPr marL="1033780" indent="-1021080">
              <a:lnSpc>
                <a:spcPts val="2870"/>
              </a:lnSpc>
              <a:buChar char="•"/>
              <a:tabLst>
                <a:tab pos="1033780" algn="l"/>
              </a:tabLst>
            </a:pPr>
            <a:r>
              <a:rPr sz="2400" spc="-25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400">
              <a:latin typeface="Arial"/>
              <a:cs typeface="Arial"/>
            </a:endParaRPr>
          </a:p>
          <a:p>
            <a:pPr marL="264160" marR="5080" indent="-252095">
              <a:lnSpc>
                <a:spcPts val="2420"/>
              </a:lnSpc>
              <a:spcBef>
                <a:spcPts val="5"/>
              </a:spcBef>
              <a:buChar char="•"/>
              <a:tabLst>
                <a:tab pos="264160" algn="l"/>
              </a:tabLst>
            </a:pPr>
            <a:r>
              <a:rPr sz="2400" spc="-65" dirty="0">
                <a:latin typeface="Arial"/>
                <a:cs typeface="Arial"/>
              </a:rPr>
              <a:t>MOVEMENT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ALONG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SAME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DEMAND </a:t>
            </a:r>
            <a:r>
              <a:rPr sz="2400" spc="-10" dirty="0">
                <a:latin typeface="Arial"/>
                <a:cs typeface="Arial"/>
              </a:rPr>
              <a:t>CURVE</a:t>
            </a:r>
            <a:endParaRPr sz="2400">
              <a:latin typeface="Arial"/>
              <a:cs typeface="Arial"/>
            </a:endParaRPr>
          </a:p>
          <a:p>
            <a:pPr marL="1033780" indent="-1021080">
              <a:lnSpc>
                <a:spcPts val="2860"/>
              </a:lnSpc>
              <a:buChar char="•"/>
              <a:tabLst>
                <a:tab pos="1033780" algn="l"/>
              </a:tabLst>
            </a:pPr>
            <a:r>
              <a:rPr sz="2400" spc="-25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50">
              <a:latin typeface="Arial"/>
              <a:cs typeface="Arial"/>
            </a:endParaRPr>
          </a:p>
          <a:p>
            <a:pPr marL="264160" marR="694055" indent="-252095">
              <a:lnSpc>
                <a:spcPts val="2420"/>
              </a:lnSpc>
              <a:spcBef>
                <a:spcPts val="5"/>
              </a:spcBef>
              <a:buChar char="•"/>
              <a:tabLst>
                <a:tab pos="264160" algn="l"/>
              </a:tabLst>
            </a:pPr>
            <a:r>
              <a:rPr sz="2400" spc="-100" dirty="0">
                <a:latin typeface="Arial"/>
                <a:cs typeface="Arial"/>
              </a:rPr>
              <a:t>EXTENSION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AND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CONTRACTION</a:t>
            </a:r>
            <a:r>
              <a:rPr sz="2400" spc="-70" dirty="0">
                <a:latin typeface="Arial"/>
                <a:cs typeface="Arial"/>
              </a:rPr>
              <a:t> OF </a:t>
            </a:r>
            <a:r>
              <a:rPr sz="2400" spc="-10" dirty="0">
                <a:latin typeface="Arial"/>
                <a:cs typeface="Arial"/>
              </a:rPr>
              <a:t>DEMAND</a:t>
            </a:r>
            <a:endParaRPr sz="2400">
              <a:latin typeface="Arial"/>
              <a:cs typeface="Arial"/>
            </a:endParaRPr>
          </a:p>
          <a:p>
            <a:pPr marL="1103630" indent="-1090930">
              <a:lnSpc>
                <a:spcPts val="2860"/>
              </a:lnSpc>
              <a:buChar char="•"/>
              <a:tabLst>
                <a:tab pos="1103630" algn="l"/>
              </a:tabLst>
            </a:pPr>
            <a:r>
              <a:rPr sz="2400" spc="-25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81490" y="4713588"/>
            <a:ext cx="1068070" cy="1513205"/>
            <a:chOff x="1081490" y="4713588"/>
            <a:chExt cx="1068070" cy="1513205"/>
          </a:xfrm>
        </p:grpSpPr>
        <p:sp>
          <p:nvSpPr>
            <p:cNvPr id="17" name="object 17"/>
            <p:cNvSpPr/>
            <p:nvPr/>
          </p:nvSpPr>
          <p:spPr>
            <a:xfrm>
              <a:off x="1095777" y="4727876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0" y="964737"/>
                  </a:moveTo>
                  <a:lnTo>
                    <a:pt x="0" y="0"/>
                  </a:lnTo>
                  <a:lnTo>
                    <a:pt x="519473" y="519475"/>
                  </a:lnTo>
                  <a:lnTo>
                    <a:pt x="1038948" y="0"/>
                  </a:lnTo>
                  <a:lnTo>
                    <a:pt x="1038948" y="964737"/>
                  </a:lnTo>
                  <a:lnTo>
                    <a:pt x="519473" y="1484212"/>
                  </a:lnTo>
                  <a:lnTo>
                    <a:pt x="0" y="964737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5777" y="4727876"/>
              <a:ext cx="1039494" cy="1484630"/>
            </a:xfrm>
            <a:custGeom>
              <a:avLst/>
              <a:gdLst/>
              <a:ahLst/>
              <a:cxnLst/>
              <a:rect l="l" t="t" r="r" b="b"/>
              <a:pathLst>
                <a:path w="1039494" h="1484629">
                  <a:moveTo>
                    <a:pt x="1038948" y="0"/>
                  </a:moveTo>
                  <a:lnTo>
                    <a:pt x="1038948" y="964737"/>
                  </a:lnTo>
                  <a:lnTo>
                    <a:pt x="519473" y="1484212"/>
                  </a:lnTo>
                  <a:lnTo>
                    <a:pt x="0" y="964737"/>
                  </a:lnTo>
                  <a:lnTo>
                    <a:pt x="0" y="0"/>
                  </a:lnTo>
                  <a:lnTo>
                    <a:pt x="519473" y="519475"/>
                  </a:lnTo>
                  <a:lnTo>
                    <a:pt x="1038948" y="0"/>
                  </a:lnTo>
                  <a:close/>
                </a:path>
              </a:pathLst>
            </a:custGeom>
            <a:ln w="27985">
              <a:solidFill>
                <a:srgbClr val="4E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91763" y="5245455"/>
            <a:ext cx="1047115" cy="4286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15240" algn="ctr">
              <a:lnSpc>
                <a:spcPts val="990"/>
              </a:lnSpc>
              <a:spcBef>
                <a:spcPts val="300"/>
              </a:spcBef>
            </a:pPr>
            <a:r>
              <a:rPr sz="1000" spc="-90" dirty="0">
                <a:solidFill>
                  <a:srgbClr val="FFFFFF"/>
                </a:solidFill>
                <a:latin typeface="Arial"/>
                <a:cs typeface="Arial"/>
              </a:rPr>
              <a:t>EXTENSION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00" spc="-75" dirty="0">
                <a:solidFill>
                  <a:srgbClr val="FFFFFF"/>
                </a:solidFill>
                <a:latin typeface="Arial"/>
                <a:cs typeface="Arial"/>
              </a:rPr>
              <a:t>CONTRACTION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DEMAND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34782" y="4624566"/>
            <a:ext cx="6995159" cy="1168400"/>
            <a:chOff x="2034782" y="4624566"/>
            <a:chExt cx="6995159" cy="116840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182" y="4624566"/>
              <a:ext cx="6969273" cy="11646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4782" y="4627929"/>
              <a:ext cx="6969273" cy="116467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294426" y="4993262"/>
            <a:ext cx="5125085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64160" indent="-251460">
              <a:lnSpc>
                <a:spcPct val="100000"/>
              </a:lnSpc>
              <a:spcBef>
                <a:spcPts val="120"/>
              </a:spcBef>
              <a:buChar char="•"/>
              <a:tabLst>
                <a:tab pos="264160" algn="l"/>
              </a:tabLst>
            </a:pPr>
            <a:r>
              <a:rPr sz="2400" spc="-120" dirty="0">
                <a:latin typeface="Arial"/>
                <a:cs typeface="Arial"/>
              </a:rPr>
              <a:t>CHANGE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QUANTITY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DEMANDED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3147060">
              <a:lnSpc>
                <a:spcPct val="100000"/>
              </a:lnSpc>
              <a:spcBef>
                <a:spcPts val="1290"/>
              </a:spcBef>
            </a:pPr>
            <a:r>
              <a:rPr sz="4850" spc="-195" dirty="0">
                <a:solidFill>
                  <a:srgbClr val="FF0000"/>
                </a:solidFill>
              </a:rPr>
              <a:t>LAW</a:t>
            </a:r>
            <a:r>
              <a:rPr sz="4850" spc="-130" dirty="0">
                <a:solidFill>
                  <a:srgbClr val="FF0000"/>
                </a:solidFill>
              </a:rPr>
              <a:t> </a:t>
            </a:r>
            <a:r>
              <a:rPr sz="4850" spc="-390" dirty="0">
                <a:solidFill>
                  <a:srgbClr val="FF0000"/>
                </a:solidFill>
              </a:rPr>
              <a:t>OF</a:t>
            </a:r>
            <a:r>
              <a:rPr sz="4850" spc="-170" dirty="0">
                <a:solidFill>
                  <a:srgbClr val="FF0000"/>
                </a:solidFill>
              </a:rPr>
              <a:t> </a:t>
            </a:r>
            <a:r>
              <a:rPr sz="4850" spc="-10" dirty="0">
                <a:solidFill>
                  <a:srgbClr val="FF0000"/>
                </a:solidFill>
              </a:rPr>
              <a:t>DEMAND</a:t>
            </a:r>
            <a:endParaRPr sz="4850"/>
          </a:p>
          <a:p>
            <a:pPr marL="12700" marR="5080" algn="just">
              <a:lnSpc>
                <a:spcPts val="4190"/>
              </a:lnSpc>
              <a:spcBef>
                <a:spcPts val="1005"/>
              </a:spcBef>
            </a:pPr>
            <a:r>
              <a:rPr sz="3500" spc="-20" dirty="0">
                <a:solidFill>
                  <a:srgbClr val="006FBF"/>
                </a:solidFill>
              </a:rPr>
              <a:t>Other</a:t>
            </a:r>
            <a:r>
              <a:rPr sz="3500" spc="-55" dirty="0">
                <a:solidFill>
                  <a:srgbClr val="006FBF"/>
                </a:solidFill>
              </a:rPr>
              <a:t> </a:t>
            </a:r>
            <a:r>
              <a:rPr sz="3500" spc="55" dirty="0">
                <a:solidFill>
                  <a:srgbClr val="006FBF"/>
                </a:solidFill>
              </a:rPr>
              <a:t>things</a:t>
            </a:r>
            <a:r>
              <a:rPr sz="3500" spc="-20" dirty="0">
                <a:solidFill>
                  <a:srgbClr val="006FBF"/>
                </a:solidFill>
              </a:rPr>
              <a:t> </a:t>
            </a:r>
            <a:r>
              <a:rPr sz="3500" dirty="0">
                <a:solidFill>
                  <a:srgbClr val="006FBF"/>
                </a:solidFill>
              </a:rPr>
              <a:t>remaining</a:t>
            </a:r>
            <a:r>
              <a:rPr sz="3500" spc="-70" dirty="0">
                <a:solidFill>
                  <a:srgbClr val="006FBF"/>
                </a:solidFill>
              </a:rPr>
              <a:t> </a:t>
            </a:r>
            <a:r>
              <a:rPr sz="3500" dirty="0">
                <a:solidFill>
                  <a:srgbClr val="006FBF"/>
                </a:solidFill>
              </a:rPr>
              <a:t>the</a:t>
            </a:r>
            <a:r>
              <a:rPr sz="3500" spc="-65" dirty="0">
                <a:solidFill>
                  <a:srgbClr val="006FBF"/>
                </a:solidFill>
              </a:rPr>
              <a:t> </a:t>
            </a:r>
            <a:r>
              <a:rPr sz="3500" spc="-25" dirty="0">
                <a:solidFill>
                  <a:srgbClr val="006FBF"/>
                </a:solidFill>
              </a:rPr>
              <a:t>same,</a:t>
            </a:r>
            <a:r>
              <a:rPr sz="3500" spc="-105" dirty="0">
                <a:solidFill>
                  <a:srgbClr val="006FBF"/>
                </a:solidFill>
              </a:rPr>
              <a:t> </a:t>
            </a:r>
            <a:r>
              <a:rPr sz="3500" dirty="0">
                <a:solidFill>
                  <a:srgbClr val="006FBF"/>
                </a:solidFill>
              </a:rPr>
              <a:t>when</a:t>
            </a:r>
            <a:r>
              <a:rPr sz="3500" spc="-35" dirty="0">
                <a:solidFill>
                  <a:srgbClr val="006FBF"/>
                </a:solidFill>
              </a:rPr>
              <a:t> </a:t>
            </a:r>
            <a:r>
              <a:rPr sz="3500" dirty="0">
                <a:solidFill>
                  <a:srgbClr val="006FBF"/>
                </a:solidFill>
              </a:rPr>
              <a:t>the</a:t>
            </a:r>
            <a:r>
              <a:rPr sz="3500" spc="-70" dirty="0">
                <a:solidFill>
                  <a:srgbClr val="006FBF"/>
                </a:solidFill>
              </a:rPr>
              <a:t> </a:t>
            </a:r>
            <a:r>
              <a:rPr sz="3500" spc="-10" dirty="0">
                <a:solidFill>
                  <a:srgbClr val="006FBF"/>
                </a:solidFill>
              </a:rPr>
              <a:t>price </a:t>
            </a:r>
            <a:r>
              <a:rPr sz="3500" spc="135" dirty="0">
                <a:solidFill>
                  <a:srgbClr val="006FBF"/>
                </a:solidFill>
              </a:rPr>
              <a:t>of</a:t>
            </a:r>
            <a:r>
              <a:rPr sz="3500" spc="-85" dirty="0">
                <a:solidFill>
                  <a:srgbClr val="006FBF"/>
                </a:solidFill>
              </a:rPr>
              <a:t> </a:t>
            </a:r>
            <a:r>
              <a:rPr sz="3500" dirty="0">
                <a:solidFill>
                  <a:srgbClr val="006FBF"/>
                </a:solidFill>
              </a:rPr>
              <a:t>a</a:t>
            </a:r>
            <a:r>
              <a:rPr sz="3500" spc="-120" dirty="0">
                <a:solidFill>
                  <a:srgbClr val="006FBF"/>
                </a:solidFill>
              </a:rPr>
              <a:t> </a:t>
            </a:r>
            <a:r>
              <a:rPr sz="3500" spc="65" dirty="0">
                <a:solidFill>
                  <a:srgbClr val="006FBF"/>
                </a:solidFill>
              </a:rPr>
              <a:t>commodity</a:t>
            </a:r>
            <a:r>
              <a:rPr sz="3500" spc="-85" dirty="0">
                <a:solidFill>
                  <a:srgbClr val="006FBF"/>
                </a:solidFill>
              </a:rPr>
              <a:t> </a:t>
            </a:r>
            <a:r>
              <a:rPr sz="3500" dirty="0">
                <a:solidFill>
                  <a:srgbClr val="006FBF"/>
                </a:solidFill>
              </a:rPr>
              <a:t>falls,</a:t>
            </a:r>
            <a:r>
              <a:rPr sz="3500" spc="-105" dirty="0">
                <a:solidFill>
                  <a:srgbClr val="006FBF"/>
                </a:solidFill>
              </a:rPr>
              <a:t> </a:t>
            </a:r>
            <a:r>
              <a:rPr sz="3500" dirty="0">
                <a:solidFill>
                  <a:srgbClr val="006FBF"/>
                </a:solidFill>
              </a:rPr>
              <a:t>demand</a:t>
            </a:r>
            <a:r>
              <a:rPr sz="3500" spc="-75" dirty="0">
                <a:solidFill>
                  <a:srgbClr val="006FBF"/>
                </a:solidFill>
              </a:rPr>
              <a:t> </a:t>
            </a:r>
            <a:r>
              <a:rPr sz="3500" spc="90" dirty="0">
                <a:solidFill>
                  <a:srgbClr val="006FBF"/>
                </a:solidFill>
              </a:rPr>
              <a:t>for</a:t>
            </a:r>
            <a:r>
              <a:rPr sz="3500" spc="-50" dirty="0">
                <a:solidFill>
                  <a:srgbClr val="006FBF"/>
                </a:solidFill>
              </a:rPr>
              <a:t> </a:t>
            </a:r>
            <a:r>
              <a:rPr sz="3500" spc="135" dirty="0">
                <a:solidFill>
                  <a:srgbClr val="006FBF"/>
                </a:solidFill>
              </a:rPr>
              <a:t>it</a:t>
            </a:r>
            <a:r>
              <a:rPr sz="3500" spc="-125" dirty="0">
                <a:solidFill>
                  <a:srgbClr val="006FBF"/>
                </a:solidFill>
              </a:rPr>
              <a:t> </a:t>
            </a:r>
            <a:r>
              <a:rPr sz="3500" spc="-30" dirty="0">
                <a:solidFill>
                  <a:srgbClr val="006FBF"/>
                </a:solidFill>
              </a:rPr>
              <a:t>expands,</a:t>
            </a:r>
            <a:r>
              <a:rPr sz="3500" spc="-105" dirty="0">
                <a:solidFill>
                  <a:srgbClr val="006FBF"/>
                </a:solidFill>
              </a:rPr>
              <a:t> </a:t>
            </a:r>
            <a:r>
              <a:rPr sz="3500" spc="-25" dirty="0">
                <a:solidFill>
                  <a:srgbClr val="006FBF"/>
                </a:solidFill>
              </a:rPr>
              <a:t>and </a:t>
            </a:r>
            <a:r>
              <a:rPr sz="3500" dirty="0">
                <a:solidFill>
                  <a:srgbClr val="006FBF"/>
                </a:solidFill>
              </a:rPr>
              <a:t>when</a:t>
            </a:r>
            <a:r>
              <a:rPr sz="3500" spc="40" dirty="0">
                <a:solidFill>
                  <a:srgbClr val="006FBF"/>
                </a:solidFill>
              </a:rPr>
              <a:t> </a:t>
            </a:r>
            <a:r>
              <a:rPr sz="3500" dirty="0">
                <a:solidFill>
                  <a:srgbClr val="006FBF"/>
                </a:solidFill>
              </a:rPr>
              <a:t>the</a:t>
            </a:r>
            <a:r>
              <a:rPr sz="3500" spc="5" dirty="0">
                <a:solidFill>
                  <a:srgbClr val="006FBF"/>
                </a:solidFill>
              </a:rPr>
              <a:t> </a:t>
            </a:r>
            <a:r>
              <a:rPr sz="3500" dirty="0">
                <a:solidFill>
                  <a:srgbClr val="006FBF"/>
                </a:solidFill>
              </a:rPr>
              <a:t>price</a:t>
            </a:r>
            <a:r>
              <a:rPr sz="3500" spc="5" dirty="0">
                <a:solidFill>
                  <a:srgbClr val="006FBF"/>
                </a:solidFill>
              </a:rPr>
              <a:t> </a:t>
            </a:r>
            <a:r>
              <a:rPr sz="3500" dirty="0">
                <a:solidFill>
                  <a:srgbClr val="006FBF"/>
                </a:solidFill>
              </a:rPr>
              <a:t>rises</a:t>
            </a:r>
            <a:r>
              <a:rPr sz="3500" spc="60" dirty="0">
                <a:solidFill>
                  <a:srgbClr val="006FBF"/>
                </a:solidFill>
              </a:rPr>
              <a:t> </a:t>
            </a:r>
            <a:r>
              <a:rPr sz="3500" dirty="0">
                <a:solidFill>
                  <a:srgbClr val="006FBF"/>
                </a:solidFill>
              </a:rPr>
              <a:t>demand</a:t>
            </a:r>
            <a:r>
              <a:rPr sz="3500" spc="-5" dirty="0">
                <a:solidFill>
                  <a:srgbClr val="006FBF"/>
                </a:solidFill>
              </a:rPr>
              <a:t> </a:t>
            </a:r>
            <a:r>
              <a:rPr sz="3500" spc="-10" dirty="0">
                <a:solidFill>
                  <a:srgbClr val="006FBF"/>
                </a:solidFill>
              </a:rPr>
              <a:t>contracts.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2" y="2803020"/>
            <a:ext cx="10075334" cy="47534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63" y="-6996"/>
            <a:ext cx="10088880" cy="7570470"/>
            <a:chOff x="-2763" y="-6996"/>
            <a:chExt cx="10088880" cy="7570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" y="0"/>
              <a:ext cx="10074858" cy="75561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32" y="0"/>
              <a:ext cx="10074910" cy="7556500"/>
            </a:xfrm>
            <a:custGeom>
              <a:avLst/>
              <a:gdLst/>
              <a:ahLst/>
              <a:cxnLst/>
              <a:rect l="l" t="t" r="r" b="b"/>
              <a:pathLst>
                <a:path w="10074910" h="7556500">
                  <a:moveTo>
                    <a:pt x="0" y="0"/>
                  </a:moveTo>
                  <a:lnTo>
                    <a:pt x="10074858" y="0"/>
                  </a:lnTo>
                  <a:lnTo>
                    <a:pt x="10074858" y="7556144"/>
                  </a:lnTo>
                  <a:lnTo>
                    <a:pt x="0" y="7556144"/>
                  </a:lnTo>
                  <a:lnTo>
                    <a:pt x="0" y="0"/>
                  </a:lnTo>
                  <a:close/>
                </a:path>
              </a:pathLst>
            </a:custGeom>
            <a:ln w="13992">
              <a:solidFill>
                <a:srgbClr val="BE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3943" y="9691"/>
            <a:ext cx="8379459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-130" dirty="0">
                <a:solidFill>
                  <a:srgbClr val="000000"/>
                </a:solidFill>
              </a:rPr>
              <a:t>ASSUMPTIONS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-254" dirty="0">
                <a:solidFill>
                  <a:srgbClr val="000000"/>
                </a:solidFill>
              </a:rPr>
              <a:t>OF</a:t>
            </a:r>
            <a:r>
              <a:rPr sz="3500" spc="-35" dirty="0">
                <a:solidFill>
                  <a:srgbClr val="000000"/>
                </a:solidFill>
              </a:rPr>
              <a:t> </a:t>
            </a:r>
            <a:r>
              <a:rPr sz="3500" spc="-145" dirty="0">
                <a:solidFill>
                  <a:srgbClr val="000000"/>
                </a:solidFill>
              </a:rPr>
              <a:t>THE</a:t>
            </a:r>
            <a:r>
              <a:rPr sz="3500" spc="-90" dirty="0">
                <a:solidFill>
                  <a:srgbClr val="000000"/>
                </a:solidFill>
              </a:rPr>
              <a:t> </a:t>
            </a:r>
            <a:r>
              <a:rPr sz="3500" spc="-150" dirty="0">
                <a:solidFill>
                  <a:srgbClr val="000000"/>
                </a:solidFill>
              </a:rPr>
              <a:t>LAW</a:t>
            </a:r>
            <a:r>
              <a:rPr sz="3500" spc="-110" dirty="0">
                <a:solidFill>
                  <a:srgbClr val="000000"/>
                </a:solidFill>
              </a:rPr>
              <a:t> </a:t>
            </a:r>
            <a:r>
              <a:rPr sz="3500" spc="-254" dirty="0">
                <a:solidFill>
                  <a:srgbClr val="000000"/>
                </a:solidFill>
              </a:rPr>
              <a:t>OF</a:t>
            </a:r>
            <a:r>
              <a:rPr sz="3500" spc="-30" dirty="0">
                <a:solidFill>
                  <a:srgbClr val="000000"/>
                </a:solidFill>
              </a:rPr>
              <a:t> </a:t>
            </a:r>
            <a:r>
              <a:rPr sz="3500" spc="-60" dirty="0">
                <a:solidFill>
                  <a:srgbClr val="000000"/>
                </a:solidFill>
              </a:rPr>
              <a:t>DEMAND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92285" y="541413"/>
            <a:ext cx="8671560" cy="595884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1055"/>
              </a:spcBef>
              <a:buChar char="•"/>
              <a:tabLst>
                <a:tab pos="389890" algn="l"/>
              </a:tabLst>
            </a:pPr>
            <a:r>
              <a:rPr sz="4400" spc="-40" dirty="0">
                <a:latin typeface="Arial"/>
                <a:cs typeface="Arial"/>
              </a:rPr>
              <a:t>The</a:t>
            </a:r>
            <a:r>
              <a:rPr sz="4400" spc="-10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consumer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spc="90" dirty="0">
                <a:latin typeface="Arial"/>
                <a:cs typeface="Arial"/>
              </a:rPr>
              <a:t>is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rational.</a:t>
            </a:r>
            <a:endParaRPr sz="4400">
              <a:latin typeface="Arial"/>
              <a:cs typeface="Arial"/>
            </a:endParaRPr>
          </a:p>
          <a:p>
            <a:pPr marL="389890" marR="5080" indent="-377825">
              <a:lnSpc>
                <a:spcPts val="5180"/>
              </a:lnSpc>
              <a:spcBef>
                <a:spcPts val="1210"/>
              </a:spcBef>
              <a:buChar char="•"/>
              <a:tabLst>
                <a:tab pos="389890" algn="l"/>
              </a:tabLst>
            </a:pPr>
            <a:r>
              <a:rPr sz="4400" spc="-45" dirty="0">
                <a:latin typeface="Arial"/>
                <a:cs typeface="Arial"/>
              </a:rPr>
              <a:t>There</a:t>
            </a:r>
            <a:r>
              <a:rPr sz="4400" spc="-135" dirty="0">
                <a:latin typeface="Arial"/>
                <a:cs typeface="Arial"/>
              </a:rPr>
              <a:t> </a:t>
            </a:r>
            <a:r>
              <a:rPr sz="4400" spc="90" dirty="0">
                <a:latin typeface="Arial"/>
                <a:cs typeface="Arial"/>
              </a:rPr>
              <a:t>is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no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change</a:t>
            </a:r>
            <a:r>
              <a:rPr sz="4400" spc="-1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in</a:t>
            </a:r>
            <a:r>
              <a:rPr sz="4400" spc="-114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the</a:t>
            </a:r>
            <a:r>
              <a:rPr sz="4400" spc="-1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price</a:t>
            </a:r>
            <a:r>
              <a:rPr sz="4400" spc="-130" dirty="0">
                <a:latin typeface="Arial"/>
                <a:cs typeface="Arial"/>
              </a:rPr>
              <a:t> </a:t>
            </a:r>
            <a:r>
              <a:rPr sz="4400" spc="160" dirty="0">
                <a:latin typeface="Arial"/>
                <a:cs typeface="Arial"/>
              </a:rPr>
              <a:t>of </a:t>
            </a:r>
            <a:r>
              <a:rPr sz="4400" dirty="0">
                <a:latin typeface="Arial"/>
                <a:cs typeface="Arial"/>
              </a:rPr>
              <a:t>related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goods.</a:t>
            </a:r>
            <a:endParaRPr sz="4400">
              <a:latin typeface="Arial"/>
              <a:cs typeface="Arial"/>
            </a:endParaRPr>
          </a:p>
          <a:p>
            <a:pPr marL="389890" marR="826135" indent="-377825">
              <a:lnSpc>
                <a:spcPts val="5180"/>
              </a:lnSpc>
              <a:spcBef>
                <a:spcPts val="1055"/>
              </a:spcBef>
              <a:buChar char="•"/>
              <a:tabLst>
                <a:tab pos="389890" algn="l"/>
              </a:tabLst>
            </a:pPr>
            <a:r>
              <a:rPr sz="4400" dirty="0">
                <a:latin typeface="Arial"/>
                <a:cs typeface="Arial"/>
              </a:rPr>
              <a:t>Tastes</a:t>
            </a:r>
            <a:r>
              <a:rPr sz="4400" spc="-1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and</a:t>
            </a:r>
            <a:r>
              <a:rPr sz="4400" spc="-1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preferences</a:t>
            </a:r>
            <a:r>
              <a:rPr sz="4400" spc="-135" dirty="0">
                <a:latin typeface="Arial"/>
                <a:cs typeface="Arial"/>
              </a:rPr>
              <a:t> </a:t>
            </a:r>
            <a:r>
              <a:rPr sz="4400" spc="185" dirty="0">
                <a:latin typeface="Arial"/>
                <a:cs typeface="Arial"/>
              </a:rPr>
              <a:t>of</a:t>
            </a:r>
            <a:r>
              <a:rPr sz="4400" spc="-165" dirty="0">
                <a:latin typeface="Arial"/>
                <a:cs typeface="Arial"/>
              </a:rPr>
              <a:t> </a:t>
            </a:r>
            <a:r>
              <a:rPr sz="4400" spc="-25" dirty="0">
                <a:latin typeface="Arial"/>
                <a:cs typeface="Arial"/>
              </a:rPr>
              <a:t>the </a:t>
            </a:r>
            <a:r>
              <a:rPr sz="4400" dirty="0">
                <a:latin typeface="Arial"/>
                <a:cs typeface="Arial"/>
              </a:rPr>
              <a:t>consumer</a:t>
            </a:r>
            <a:r>
              <a:rPr sz="4400" spc="1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remain</a:t>
            </a:r>
            <a:r>
              <a:rPr sz="4400" spc="5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same.</a:t>
            </a:r>
            <a:endParaRPr sz="440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spcBef>
                <a:spcPts val="800"/>
              </a:spcBef>
              <a:buChar char="•"/>
              <a:tabLst>
                <a:tab pos="389890" algn="l"/>
              </a:tabLst>
            </a:pPr>
            <a:r>
              <a:rPr sz="4400" dirty="0">
                <a:latin typeface="Arial"/>
                <a:cs typeface="Arial"/>
              </a:rPr>
              <a:t>Population</a:t>
            </a:r>
            <a:r>
              <a:rPr sz="4400" spc="7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remains</a:t>
            </a:r>
            <a:r>
              <a:rPr sz="4400" spc="135" dirty="0">
                <a:latin typeface="Arial"/>
                <a:cs typeface="Arial"/>
              </a:rPr>
              <a:t> </a:t>
            </a:r>
            <a:r>
              <a:rPr sz="4400" spc="40" dirty="0">
                <a:latin typeface="Arial"/>
                <a:cs typeface="Arial"/>
              </a:rPr>
              <a:t>constant.</a:t>
            </a:r>
            <a:endParaRPr sz="4400">
              <a:latin typeface="Arial"/>
              <a:cs typeface="Arial"/>
            </a:endParaRPr>
          </a:p>
          <a:p>
            <a:pPr marL="389890" marR="226060" indent="-377825">
              <a:lnSpc>
                <a:spcPts val="5180"/>
              </a:lnSpc>
              <a:spcBef>
                <a:spcPts val="1155"/>
              </a:spcBef>
              <a:buChar char="•"/>
              <a:tabLst>
                <a:tab pos="389890" algn="l"/>
              </a:tabLst>
            </a:pPr>
            <a:r>
              <a:rPr sz="4400" spc="-45" dirty="0">
                <a:latin typeface="Arial"/>
                <a:cs typeface="Arial"/>
              </a:rPr>
              <a:t>There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are</a:t>
            </a:r>
            <a:r>
              <a:rPr sz="4400" spc="-10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no</a:t>
            </a:r>
            <a:r>
              <a:rPr sz="4400" spc="-6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expectations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about </a:t>
            </a:r>
            <a:r>
              <a:rPr sz="4400" dirty="0">
                <a:latin typeface="Arial"/>
                <a:cs typeface="Arial"/>
              </a:rPr>
              <a:t>changes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in</a:t>
            </a:r>
            <a:r>
              <a:rPr sz="4400" spc="-130" dirty="0">
                <a:latin typeface="Arial"/>
                <a:cs typeface="Arial"/>
              </a:rPr>
              <a:t> </a:t>
            </a:r>
            <a:r>
              <a:rPr sz="4400" spc="60" dirty="0">
                <a:latin typeface="Arial"/>
                <a:cs typeface="Arial"/>
              </a:rPr>
              <a:t>future</a:t>
            </a:r>
            <a:r>
              <a:rPr sz="4400" spc="-15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prices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5" y="-92207"/>
            <a:ext cx="8968105" cy="183578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370579">
              <a:lnSpc>
                <a:spcPct val="100000"/>
              </a:lnSpc>
              <a:spcBef>
                <a:spcPts val="925"/>
              </a:spcBef>
            </a:pPr>
            <a:r>
              <a:rPr sz="3500" spc="-114" dirty="0">
                <a:latin typeface="Arial"/>
                <a:cs typeface="Arial"/>
              </a:rPr>
              <a:t>DEMAND</a:t>
            </a:r>
            <a:r>
              <a:rPr sz="3500" spc="-125" dirty="0">
                <a:latin typeface="Arial"/>
                <a:cs typeface="Arial"/>
              </a:rPr>
              <a:t> </a:t>
            </a:r>
            <a:r>
              <a:rPr sz="3500" spc="-85" dirty="0">
                <a:latin typeface="Arial"/>
                <a:cs typeface="Arial"/>
              </a:rPr>
              <a:t>SCHEDULE</a:t>
            </a:r>
            <a:endParaRPr sz="3500">
              <a:latin typeface="Arial"/>
              <a:cs typeface="Arial"/>
            </a:endParaRPr>
          </a:p>
          <a:p>
            <a:pPr marL="12700" marR="5080">
              <a:lnSpc>
                <a:spcPts val="4190"/>
              </a:lnSpc>
              <a:spcBef>
                <a:spcPts val="944"/>
              </a:spcBef>
            </a:pPr>
            <a:r>
              <a:rPr sz="3500" spc="90" dirty="0">
                <a:latin typeface="Arial"/>
                <a:cs typeface="Arial"/>
              </a:rPr>
              <a:t>It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spc="75" dirty="0">
                <a:latin typeface="Arial"/>
                <a:cs typeface="Arial"/>
              </a:rPr>
              <a:t>is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-9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tabular</a:t>
            </a:r>
            <a:r>
              <a:rPr sz="3500" spc="-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presentation </a:t>
            </a:r>
            <a:r>
              <a:rPr sz="3500" spc="55" dirty="0">
                <a:latin typeface="Arial"/>
                <a:cs typeface="Arial"/>
              </a:rPr>
              <a:t>that</a:t>
            </a:r>
            <a:r>
              <a:rPr sz="3500" spc="-90" dirty="0">
                <a:latin typeface="Arial"/>
                <a:cs typeface="Arial"/>
              </a:rPr>
              <a:t> </a:t>
            </a:r>
            <a:r>
              <a:rPr sz="3500" spc="60" dirty="0">
                <a:latin typeface="Arial"/>
                <a:cs typeface="Arial"/>
              </a:rPr>
              <a:t>shows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spc="-25" dirty="0">
                <a:latin typeface="Arial"/>
                <a:cs typeface="Arial"/>
              </a:rPr>
              <a:t>the </a:t>
            </a:r>
            <a:r>
              <a:rPr sz="3500" dirty="0">
                <a:latin typeface="Arial"/>
                <a:cs typeface="Arial"/>
              </a:rPr>
              <a:t>relationship</a:t>
            </a:r>
            <a:r>
              <a:rPr sz="3500" spc="6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between</a:t>
            </a:r>
            <a:r>
              <a:rPr sz="3500" spc="1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quantity</a:t>
            </a:r>
            <a:r>
              <a:rPr sz="3500" spc="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demanded</a:t>
            </a:r>
            <a:r>
              <a:rPr sz="3500" spc="60" dirty="0">
                <a:latin typeface="Arial"/>
                <a:cs typeface="Arial"/>
              </a:rPr>
              <a:t> </a:t>
            </a:r>
            <a:r>
              <a:rPr sz="3500" spc="-25" dirty="0">
                <a:latin typeface="Arial"/>
                <a:cs typeface="Arial"/>
              </a:rPr>
              <a:t>and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985" y="1757431"/>
            <a:ext cx="1111885" cy="52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70"/>
              </a:lnSpc>
            </a:pPr>
            <a:r>
              <a:rPr sz="3500" spc="-10" dirty="0">
                <a:latin typeface="Arial"/>
                <a:cs typeface="Arial"/>
              </a:rPr>
              <a:t>price.</a:t>
            </a:r>
            <a:endParaRPr sz="3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3075" y="1923753"/>
            <a:ext cx="10089515" cy="5633085"/>
            <a:chOff x="-3075" y="1923753"/>
            <a:chExt cx="10089515" cy="5633085"/>
          </a:xfrm>
        </p:grpSpPr>
        <p:sp>
          <p:nvSpPr>
            <p:cNvPr id="5" name="object 5"/>
            <p:cNvSpPr/>
            <p:nvPr/>
          </p:nvSpPr>
          <p:spPr>
            <a:xfrm>
              <a:off x="4229" y="7276642"/>
              <a:ext cx="10075545" cy="280035"/>
            </a:xfrm>
            <a:custGeom>
              <a:avLst/>
              <a:gdLst/>
              <a:ahLst/>
              <a:cxnLst/>
              <a:rect l="l" t="t" r="r" b="b"/>
              <a:pathLst>
                <a:path w="10075545" h="280034">
                  <a:moveTo>
                    <a:pt x="5037429" y="0"/>
                  </a:moveTo>
                  <a:lnTo>
                    <a:pt x="0" y="0"/>
                  </a:lnTo>
                  <a:lnTo>
                    <a:pt x="0" y="279857"/>
                  </a:lnTo>
                  <a:lnTo>
                    <a:pt x="5037429" y="279857"/>
                  </a:lnTo>
                  <a:lnTo>
                    <a:pt x="5037429" y="0"/>
                  </a:lnTo>
                  <a:close/>
                </a:path>
                <a:path w="10075545" h="280034">
                  <a:moveTo>
                    <a:pt x="10075100" y="0"/>
                  </a:moveTo>
                  <a:lnTo>
                    <a:pt x="5037671" y="0"/>
                  </a:lnTo>
                  <a:lnTo>
                    <a:pt x="5037671" y="279857"/>
                  </a:lnTo>
                  <a:lnTo>
                    <a:pt x="10075100" y="279857"/>
                  </a:lnTo>
                  <a:lnTo>
                    <a:pt x="10075100" y="0"/>
                  </a:lnTo>
                  <a:close/>
                </a:path>
              </a:pathLst>
            </a:custGeom>
            <a:solidFill>
              <a:srgbClr val="D0D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4" y="1931017"/>
              <a:ext cx="0" cy="1416685"/>
            </a:xfrm>
            <a:custGeom>
              <a:avLst/>
              <a:gdLst/>
              <a:ahLst/>
              <a:cxnLst/>
              <a:rect l="l" t="t" r="r" b="b"/>
              <a:pathLst>
                <a:path h="1416685">
                  <a:moveTo>
                    <a:pt x="0" y="0"/>
                  </a:moveTo>
                  <a:lnTo>
                    <a:pt x="0" y="1416075"/>
                  </a:lnTo>
                </a:path>
              </a:pathLst>
            </a:custGeom>
            <a:ln w="69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41781" y="1931017"/>
              <a:ext cx="0" cy="1416685"/>
            </a:xfrm>
            <a:custGeom>
              <a:avLst/>
              <a:gdLst/>
              <a:ahLst/>
              <a:cxnLst/>
              <a:rect l="l" t="t" r="r" b="b"/>
              <a:pathLst>
                <a:path h="1416685">
                  <a:moveTo>
                    <a:pt x="0" y="0"/>
                  </a:moveTo>
                  <a:lnTo>
                    <a:pt x="0" y="141607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32" y="1927563"/>
              <a:ext cx="5037455" cy="0"/>
            </a:xfrm>
            <a:custGeom>
              <a:avLst/>
              <a:gdLst/>
              <a:ahLst/>
              <a:cxnLst/>
              <a:rect l="l" t="t" r="r" b="b"/>
              <a:pathLst>
                <a:path w="503745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70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41781" y="1931017"/>
              <a:ext cx="0" cy="1416685"/>
            </a:xfrm>
            <a:custGeom>
              <a:avLst/>
              <a:gdLst/>
              <a:ahLst/>
              <a:cxnLst/>
              <a:rect l="l" t="t" r="r" b="b"/>
              <a:pathLst>
                <a:path h="1416685">
                  <a:moveTo>
                    <a:pt x="0" y="0"/>
                  </a:moveTo>
                  <a:lnTo>
                    <a:pt x="0" y="141607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41662" y="1927563"/>
              <a:ext cx="5037455" cy="0"/>
            </a:xfrm>
            <a:custGeom>
              <a:avLst/>
              <a:gdLst/>
              <a:ahLst/>
              <a:cxnLst/>
              <a:rect l="l" t="t" r="r" b="b"/>
              <a:pathLst>
                <a:path w="503745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70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4" y="3347093"/>
              <a:ext cx="0" cy="982344"/>
            </a:xfrm>
            <a:custGeom>
              <a:avLst/>
              <a:gdLst/>
              <a:ahLst/>
              <a:cxnLst/>
              <a:rect l="l" t="t" r="r" b="b"/>
              <a:pathLst>
                <a:path h="982345">
                  <a:moveTo>
                    <a:pt x="0" y="0"/>
                  </a:moveTo>
                  <a:lnTo>
                    <a:pt x="0" y="982298"/>
                  </a:lnTo>
                </a:path>
              </a:pathLst>
            </a:custGeom>
            <a:ln w="69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41781" y="3347093"/>
              <a:ext cx="0" cy="982344"/>
            </a:xfrm>
            <a:custGeom>
              <a:avLst/>
              <a:gdLst/>
              <a:ahLst/>
              <a:cxnLst/>
              <a:rect l="l" t="t" r="r" b="b"/>
              <a:pathLst>
                <a:path h="982345">
                  <a:moveTo>
                    <a:pt x="0" y="0"/>
                  </a:moveTo>
                  <a:lnTo>
                    <a:pt x="0" y="982298"/>
                  </a:lnTo>
                </a:path>
                <a:path h="982345">
                  <a:moveTo>
                    <a:pt x="0" y="0"/>
                  </a:moveTo>
                  <a:lnTo>
                    <a:pt x="0" y="98229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4" y="4329392"/>
              <a:ext cx="0" cy="982344"/>
            </a:xfrm>
            <a:custGeom>
              <a:avLst/>
              <a:gdLst/>
              <a:ahLst/>
              <a:cxnLst/>
              <a:rect l="l" t="t" r="r" b="b"/>
              <a:pathLst>
                <a:path h="982345">
                  <a:moveTo>
                    <a:pt x="0" y="0"/>
                  </a:moveTo>
                  <a:lnTo>
                    <a:pt x="0" y="982300"/>
                  </a:lnTo>
                </a:path>
              </a:pathLst>
            </a:custGeom>
            <a:ln w="69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41781" y="4329392"/>
              <a:ext cx="0" cy="982344"/>
            </a:xfrm>
            <a:custGeom>
              <a:avLst/>
              <a:gdLst/>
              <a:ahLst/>
              <a:cxnLst/>
              <a:rect l="l" t="t" r="r" b="b"/>
              <a:pathLst>
                <a:path h="982345">
                  <a:moveTo>
                    <a:pt x="0" y="0"/>
                  </a:moveTo>
                  <a:lnTo>
                    <a:pt x="0" y="982300"/>
                  </a:lnTo>
                </a:path>
                <a:path h="982345">
                  <a:moveTo>
                    <a:pt x="0" y="0"/>
                  </a:moveTo>
                  <a:lnTo>
                    <a:pt x="0" y="98230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4" y="5311692"/>
              <a:ext cx="0" cy="982344"/>
            </a:xfrm>
            <a:custGeom>
              <a:avLst/>
              <a:gdLst/>
              <a:ahLst/>
              <a:cxnLst/>
              <a:rect l="l" t="t" r="r" b="b"/>
              <a:pathLst>
                <a:path h="982345">
                  <a:moveTo>
                    <a:pt x="0" y="0"/>
                  </a:moveTo>
                  <a:lnTo>
                    <a:pt x="0" y="982298"/>
                  </a:lnTo>
                </a:path>
              </a:pathLst>
            </a:custGeom>
            <a:ln w="69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41781" y="5311692"/>
              <a:ext cx="0" cy="982344"/>
            </a:xfrm>
            <a:custGeom>
              <a:avLst/>
              <a:gdLst/>
              <a:ahLst/>
              <a:cxnLst/>
              <a:rect l="l" t="t" r="r" b="b"/>
              <a:pathLst>
                <a:path h="982345">
                  <a:moveTo>
                    <a:pt x="0" y="0"/>
                  </a:moveTo>
                  <a:lnTo>
                    <a:pt x="0" y="982298"/>
                  </a:lnTo>
                </a:path>
                <a:path h="982345">
                  <a:moveTo>
                    <a:pt x="0" y="0"/>
                  </a:moveTo>
                  <a:lnTo>
                    <a:pt x="0" y="98229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4" y="6293991"/>
              <a:ext cx="0" cy="982344"/>
            </a:xfrm>
            <a:custGeom>
              <a:avLst/>
              <a:gdLst/>
              <a:ahLst/>
              <a:cxnLst/>
              <a:rect l="l" t="t" r="r" b="b"/>
              <a:pathLst>
                <a:path h="982345">
                  <a:moveTo>
                    <a:pt x="0" y="0"/>
                  </a:moveTo>
                  <a:lnTo>
                    <a:pt x="0" y="982298"/>
                  </a:lnTo>
                </a:path>
              </a:pathLst>
            </a:custGeom>
            <a:ln w="69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41781" y="6293991"/>
              <a:ext cx="0" cy="982344"/>
            </a:xfrm>
            <a:custGeom>
              <a:avLst/>
              <a:gdLst/>
              <a:ahLst/>
              <a:cxnLst/>
              <a:rect l="l" t="t" r="r" b="b"/>
              <a:pathLst>
                <a:path h="982345">
                  <a:moveTo>
                    <a:pt x="0" y="0"/>
                  </a:moveTo>
                  <a:lnTo>
                    <a:pt x="0" y="982298"/>
                  </a:lnTo>
                </a:path>
                <a:path h="982345">
                  <a:moveTo>
                    <a:pt x="0" y="0"/>
                  </a:moveTo>
                  <a:lnTo>
                    <a:pt x="0" y="98229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41659" y="7276299"/>
              <a:ext cx="5038090" cy="280670"/>
            </a:xfrm>
            <a:custGeom>
              <a:avLst/>
              <a:gdLst/>
              <a:ahLst/>
              <a:cxnLst/>
              <a:rect l="l" t="t" r="r" b="b"/>
              <a:pathLst>
                <a:path w="5038090" h="280670">
                  <a:moveTo>
                    <a:pt x="241" y="0"/>
                  </a:moveTo>
                  <a:lnTo>
                    <a:pt x="0" y="0"/>
                  </a:lnTo>
                  <a:lnTo>
                    <a:pt x="0" y="280200"/>
                  </a:lnTo>
                  <a:lnTo>
                    <a:pt x="241" y="280200"/>
                  </a:lnTo>
                  <a:lnTo>
                    <a:pt x="241" y="0"/>
                  </a:lnTo>
                  <a:close/>
                </a:path>
                <a:path w="5038090" h="280670">
                  <a:moveTo>
                    <a:pt x="5037899" y="0"/>
                  </a:moveTo>
                  <a:lnTo>
                    <a:pt x="5037658" y="0"/>
                  </a:lnTo>
                  <a:lnTo>
                    <a:pt x="5037658" y="280200"/>
                  </a:lnTo>
                  <a:lnTo>
                    <a:pt x="5037899" y="280200"/>
                  </a:lnTo>
                  <a:lnTo>
                    <a:pt x="5037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92070" y="1983998"/>
            <a:ext cx="169354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70"/>
              </a:lnSpc>
            </a:pPr>
            <a:r>
              <a:rPr sz="4850" spc="-325" dirty="0">
                <a:solidFill>
                  <a:srgbClr val="FFFFFF"/>
                </a:solidFill>
                <a:latin typeface="Arial"/>
                <a:cs typeface="Arial"/>
              </a:rPr>
              <a:t>PRICE</a:t>
            </a:r>
            <a:endParaRPr sz="4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56387" y="1979953"/>
            <a:ext cx="2997835" cy="131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>
              <a:lnSpc>
                <a:spcPts val="4920"/>
              </a:lnSpc>
            </a:pPr>
            <a:r>
              <a:rPr sz="4400" spc="-55" dirty="0">
                <a:solidFill>
                  <a:srgbClr val="FFFFFF"/>
                </a:solidFill>
                <a:latin typeface="Arial"/>
                <a:cs typeface="Arial"/>
              </a:rPr>
              <a:t>QUANTITY</a:t>
            </a:r>
            <a:endParaRPr sz="4400">
              <a:latin typeface="Arial"/>
              <a:cs typeface="Arial"/>
            </a:endParaRPr>
          </a:p>
          <a:p>
            <a:pPr>
              <a:lnSpc>
                <a:spcPts val="5230"/>
              </a:lnSpc>
            </a:pPr>
            <a:r>
              <a:rPr sz="4400" spc="-210" dirty="0">
                <a:solidFill>
                  <a:srgbClr val="FFFFFF"/>
                </a:solidFill>
                <a:latin typeface="Arial"/>
                <a:cs typeface="Arial"/>
              </a:rPr>
              <a:t>DEMANDED</a:t>
            </a:r>
            <a:endParaRPr sz="4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22106" y="3404187"/>
            <a:ext cx="75501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5"/>
              </a:lnSpc>
            </a:pPr>
            <a:r>
              <a:rPr sz="5250" spc="-25" dirty="0">
                <a:latin typeface="Arial"/>
                <a:cs typeface="Arial"/>
              </a:rPr>
              <a:t>50</a:t>
            </a:r>
            <a:endParaRPr sz="5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43730" y="3396262"/>
            <a:ext cx="424815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9"/>
              </a:lnSpc>
            </a:pPr>
            <a:r>
              <a:rPr sz="5950" spc="30" dirty="0">
                <a:latin typeface="Arial"/>
                <a:cs typeface="Arial"/>
              </a:rPr>
              <a:t>1</a:t>
            </a:r>
            <a:endParaRPr sz="5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38149" y="4386532"/>
            <a:ext cx="75501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5"/>
              </a:lnSpc>
            </a:pPr>
            <a:r>
              <a:rPr sz="5250" spc="-25" dirty="0">
                <a:latin typeface="Arial"/>
                <a:cs typeface="Arial"/>
              </a:rPr>
              <a:t>40</a:t>
            </a:r>
            <a:endParaRPr sz="5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43730" y="4378607"/>
            <a:ext cx="424815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9"/>
              </a:lnSpc>
            </a:pPr>
            <a:r>
              <a:rPr sz="5950" spc="30" dirty="0">
                <a:latin typeface="Arial"/>
                <a:cs typeface="Arial"/>
              </a:rPr>
              <a:t>2</a:t>
            </a:r>
            <a:endParaRPr sz="5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38149" y="5368877"/>
            <a:ext cx="75501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5"/>
              </a:lnSpc>
            </a:pPr>
            <a:r>
              <a:rPr sz="5250" spc="-25" dirty="0">
                <a:latin typeface="Arial"/>
                <a:cs typeface="Arial"/>
              </a:rPr>
              <a:t>30</a:t>
            </a:r>
            <a:endParaRPr sz="5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43730" y="5360951"/>
            <a:ext cx="424815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9"/>
              </a:lnSpc>
            </a:pPr>
            <a:r>
              <a:rPr sz="5950" spc="30" dirty="0">
                <a:latin typeface="Arial"/>
                <a:cs typeface="Arial"/>
              </a:rPr>
              <a:t>3</a:t>
            </a:r>
            <a:endParaRPr sz="5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8149" y="6351222"/>
            <a:ext cx="75501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5"/>
              </a:lnSpc>
            </a:pPr>
            <a:r>
              <a:rPr sz="5250" spc="-25" dirty="0">
                <a:latin typeface="Arial"/>
                <a:cs typeface="Arial"/>
              </a:rPr>
              <a:t>20</a:t>
            </a:r>
            <a:endParaRPr sz="52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43730" y="6343296"/>
            <a:ext cx="424815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9"/>
              </a:lnSpc>
            </a:pPr>
            <a:r>
              <a:rPr sz="5950" spc="30" dirty="0">
                <a:latin typeface="Arial"/>
                <a:cs typeface="Arial"/>
              </a:rPr>
              <a:t>4</a:t>
            </a:r>
            <a:endParaRPr sz="59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-2763" y="1924018"/>
            <a:ext cx="10088880" cy="5633085"/>
            <a:chOff x="-2763" y="1924018"/>
            <a:chExt cx="10088880" cy="5633085"/>
          </a:xfrm>
        </p:grpSpPr>
        <p:sp>
          <p:nvSpPr>
            <p:cNvPr id="31" name="object 31"/>
            <p:cNvSpPr/>
            <p:nvPr/>
          </p:nvSpPr>
          <p:spPr>
            <a:xfrm>
              <a:off x="4229" y="1931110"/>
              <a:ext cx="10075545" cy="1416685"/>
            </a:xfrm>
            <a:custGeom>
              <a:avLst/>
              <a:gdLst/>
              <a:ahLst/>
              <a:cxnLst/>
              <a:rect l="l" t="t" r="r" b="b"/>
              <a:pathLst>
                <a:path w="10075545" h="1416685">
                  <a:moveTo>
                    <a:pt x="5037429" y="0"/>
                  </a:moveTo>
                  <a:lnTo>
                    <a:pt x="0" y="0"/>
                  </a:lnTo>
                  <a:lnTo>
                    <a:pt x="0" y="1416075"/>
                  </a:lnTo>
                  <a:lnTo>
                    <a:pt x="5037429" y="1416075"/>
                  </a:lnTo>
                  <a:lnTo>
                    <a:pt x="5037429" y="0"/>
                  </a:lnTo>
                  <a:close/>
                </a:path>
                <a:path w="10075545" h="1416685">
                  <a:moveTo>
                    <a:pt x="10075100" y="0"/>
                  </a:moveTo>
                  <a:lnTo>
                    <a:pt x="5037671" y="0"/>
                  </a:lnTo>
                  <a:lnTo>
                    <a:pt x="5037671" y="1416075"/>
                  </a:lnTo>
                  <a:lnTo>
                    <a:pt x="10075100" y="1416075"/>
                  </a:lnTo>
                  <a:lnTo>
                    <a:pt x="10075100" y="0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29" y="3347249"/>
              <a:ext cx="10075545" cy="982344"/>
            </a:xfrm>
            <a:custGeom>
              <a:avLst/>
              <a:gdLst/>
              <a:ahLst/>
              <a:cxnLst/>
              <a:rect l="l" t="t" r="r" b="b"/>
              <a:pathLst>
                <a:path w="10075545" h="982345">
                  <a:moveTo>
                    <a:pt x="5037429" y="0"/>
                  </a:moveTo>
                  <a:lnTo>
                    <a:pt x="0" y="0"/>
                  </a:lnTo>
                  <a:lnTo>
                    <a:pt x="0" y="982306"/>
                  </a:lnTo>
                  <a:lnTo>
                    <a:pt x="5037429" y="982306"/>
                  </a:lnTo>
                  <a:lnTo>
                    <a:pt x="5037429" y="0"/>
                  </a:lnTo>
                  <a:close/>
                </a:path>
                <a:path w="10075545" h="982345">
                  <a:moveTo>
                    <a:pt x="10075100" y="0"/>
                  </a:moveTo>
                  <a:lnTo>
                    <a:pt x="5037671" y="0"/>
                  </a:lnTo>
                  <a:lnTo>
                    <a:pt x="5037671" y="982306"/>
                  </a:lnTo>
                  <a:lnTo>
                    <a:pt x="10075100" y="982306"/>
                  </a:lnTo>
                  <a:lnTo>
                    <a:pt x="10075100" y="0"/>
                  </a:lnTo>
                  <a:close/>
                </a:path>
              </a:pathLst>
            </a:custGeom>
            <a:solidFill>
              <a:srgbClr val="D0D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29" y="4329595"/>
              <a:ext cx="10075545" cy="982344"/>
            </a:xfrm>
            <a:custGeom>
              <a:avLst/>
              <a:gdLst/>
              <a:ahLst/>
              <a:cxnLst/>
              <a:rect l="l" t="t" r="r" b="b"/>
              <a:pathLst>
                <a:path w="10075545" h="982345">
                  <a:moveTo>
                    <a:pt x="5037429" y="0"/>
                  </a:moveTo>
                  <a:lnTo>
                    <a:pt x="0" y="0"/>
                  </a:lnTo>
                  <a:lnTo>
                    <a:pt x="0" y="982306"/>
                  </a:lnTo>
                  <a:lnTo>
                    <a:pt x="5037429" y="982306"/>
                  </a:lnTo>
                  <a:lnTo>
                    <a:pt x="5037429" y="0"/>
                  </a:lnTo>
                  <a:close/>
                </a:path>
                <a:path w="10075545" h="982345">
                  <a:moveTo>
                    <a:pt x="10075100" y="0"/>
                  </a:moveTo>
                  <a:lnTo>
                    <a:pt x="5037671" y="0"/>
                  </a:lnTo>
                  <a:lnTo>
                    <a:pt x="5037671" y="982306"/>
                  </a:lnTo>
                  <a:lnTo>
                    <a:pt x="10075100" y="982306"/>
                  </a:lnTo>
                  <a:lnTo>
                    <a:pt x="10075100" y="0"/>
                  </a:lnTo>
                  <a:close/>
                </a:path>
              </a:pathLst>
            </a:custGeom>
            <a:solidFill>
              <a:srgbClr val="E8E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29" y="5311940"/>
              <a:ext cx="10075545" cy="982344"/>
            </a:xfrm>
            <a:custGeom>
              <a:avLst/>
              <a:gdLst/>
              <a:ahLst/>
              <a:cxnLst/>
              <a:rect l="l" t="t" r="r" b="b"/>
              <a:pathLst>
                <a:path w="10075545" h="982345">
                  <a:moveTo>
                    <a:pt x="5037429" y="0"/>
                  </a:moveTo>
                  <a:lnTo>
                    <a:pt x="0" y="0"/>
                  </a:lnTo>
                  <a:lnTo>
                    <a:pt x="0" y="982306"/>
                  </a:lnTo>
                  <a:lnTo>
                    <a:pt x="5037429" y="982306"/>
                  </a:lnTo>
                  <a:lnTo>
                    <a:pt x="5037429" y="0"/>
                  </a:lnTo>
                  <a:close/>
                </a:path>
                <a:path w="10075545" h="982345">
                  <a:moveTo>
                    <a:pt x="10075100" y="0"/>
                  </a:moveTo>
                  <a:lnTo>
                    <a:pt x="5037671" y="0"/>
                  </a:lnTo>
                  <a:lnTo>
                    <a:pt x="5037671" y="982306"/>
                  </a:lnTo>
                  <a:lnTo>
                    <a:pt x="10075100" y="982306"/>
                  </a:lnTo>
                  <a:lnTo>
                    <a:pt x="10075100" y="0"/>
                  </a:lnTo>
                  <a:close/>
                </a:path>
              </a:pathLst>
            </a:custGeom>
            <a:solidFill>
              <a:srgbClr val="D0D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29" y="6294285"/>
              <a:ext cx="10075545" cy="982344"/>
            </a:xfrm>
            <a:custGeom>
              <a:avLst/>
              <a:gdLst/>
              <a:ahLst/>
              <a:cxnLst/>
              <a:rect l="l" t="t" r="r" b="b"/>
              <a:pathLst>
                <a:path w="10075545" h="982345">
                  <a:moveTo>
                    <a:pt x="5037429" y="0"/>
                  </a:moveTo>
                  <a:lnTo>
                    <a:pt x="0" y="0"/>
                  </a:lnTo>
                  <a:lnTo>
                    <a:pt x="0" y="982306"/>
                  </a:lnTo>
                  <a:lnTo>
                    <a:pt x="5037429" y="982306"/>
                  </a:lnTo>
                  <a:lnTo>
                    <a:pt x="5037429" y="0"/>
                  </a:lnTo>
                  <a:close/>
                </a:path>
                <a:path w="10075545" h="982345">
                  <a:moveTo>
                    <a:pt x="10075100" y="0"/>
                  </a:moveTo>
                  <a:lnTo>
                    <a:pt x="5037671" y="0"/>
                  </a:lnTo>
                  <a:lnTo>
                    <a:pt x="5037671" y="982306"/>
                  </a:lnTo>
                  <a:lnTo>
                    <a:pt x="10075100" y="982306"/>
                  </a:lnTo>
                  <a:lnTo>
                    <a:pt x="10075100" y="0"/>
                  </a:lnTo>
                  <a:close/>
                </a:path>
              </a:pathLst>
            </a:custGeom>
            <a:solidFill>
              <a:srgbClr val="E8E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32" y="1931014"/>
              <a:ext cx="5037455" cy="1416685"/>
            </a:xfrm>
            <a:custGeom>
              <a:avLst/>
              <a:gdLst/>
              <a:ahLst/>
              <a:cxnLst/>
              <a:rect l="l" t="t" r="r" b="b"/>
              <a:pathLst>
                <a:path w="5037455" h="1416685">
                  <a:moveTo>
                    <a:pt x="0" y="0"/>
                  </a:moveTo>
                  <a:lnTo>
                    <a:pt x="0" y="1416077"/>
                  </a:lnTo>
                </a:path>
                <a:path w="5037455" h="1416685">
                  <a:moveTo>
                    <a:pt x="5037429" y="0"/>
                  </a:moveTo>
                  <a:lnTo>
                    <a:pt x="5037429" y="1416077"/>
                  </a:lnTo>
                </a:path>
                <a:path w="5037455" h="141668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32" y="3326102"/>
              <a:ext cx="5037455" cy="42545"/>
            </a:xfrm>
            <a:custGeom>
              <a:avLst/>
              <a:gdLst/>
              <a:ahLst/>
              <a:cxnLst/>
              <a:rect l="l" t="t" r="r" b="b"/>
              <a:pathLst>
                <a:path w="5037455" h="42545">
                  <a:moveTo>
                    <a:pt x="0" y="0"/>
                  </a:moveTo>
                  <a:lnTo>
                    <a:pt x="5037429" y="0"/>
                  </a:lnTo>
                  <a:lnTo>
                    <a:pt x="5037429" y="41978"/>
                  </a:lnTo>
                  <a:lnTo>
                    <a:pt x="0" y="41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41662" y="1931014"/>
              <a:ext cx="5037455" cy="1416685"/>
            </a:xfrm>
            <a:custGeom>
              <a:avLst/>
              <a:gdLst/>
              <a:ahLst/>
              <a:cxnLst/>
              <a:rect l="l" t="t" r="r" b="b"/>
              <a:pathLst>
                <a:path w="5037455" h="1416685">
                  <a:moveTo>
                    <a:pt x="0" y="0"/>
                  </a:moveTo>
                  <a:lnTo>
                    <a:pt x="0" y="1416077"/>
                  </a:lnTo>
                </a:path>
                <a:path w="5037455" h="1416685">
                  <a:moveTo>
                    <a:pt x="5037429" y="0"/>
                  </a:moveTo>
                  <a:lnTo>
                    <a:pt x="5037429" y="1416077"/>
                  </a:lnTo>
                </a:path>
                <a:path w="5037455" h="141668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41662" y="3326102"/>
              <a:ext cx="5037455" cy="42545"/>
            </a:xfrm>
            <a:custGeom>
              <a:avLst/>
              <a:gdLst/>
              <a:ahLst/>
              <a:cxnLst/>
              <a:rect l="l" t="t" r="r" b="b"/>
              <a:pathLst>
                <a:path w="5037455" h="42545">
                  <a:moveTo>
                    <a:pt x="0" y="0"/>
                  </a:moveTo>
                  <a:lnTo>
                    <a:pt x="5037429" y="0"/>
                  </a:lnTo>
                  <a:lnTo>
                    <a:pt x="5037429" y="41978"/>
                  </a:lnTo>
                  <a:lnTo>
                    <a:pt x="0" y="41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32" y="3347092"/>
              <a:ext cx="5037455" cy="982344"/>
            </a:xfrm>
            <a:custGeom>
              <a:avLst/>
              <a:gdLst/>
              <a:ahLst/>
              <a:cxnLst/>
              <a:rect l="l" t="t" r="r" b="b"/>
              <a:pathLst>
                <a:path w="5037455" h="982345">
                  <a:moveTo>
                    <a:pt x="0" y="0"/>
                  </a:moveTo>
                  <a:lnTo>
                    <a:pt x="0" y="982298"/>
                  </a:lnTo>
                </a:path>
                <a:path w="5037455" h="982345">
                  <a:moveTo>
                    <a:pt x="5037429" y="0"/>
                  </a:moveTo>
                  <a:lnTo>
                    <a:pt x="5037429" y="982298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32" y="4322394"/>
              <a:ext cx="5037455" cy="14604"/>
            </a:xfrm>
            <a:custGeom>
              <a:avLst/>
              <a:gdLst/>
              <a:ahLst/>
              <a:cxnLst/>
              <a:rect l="l" t="t" r="r" b="b"/>
              <a:pathLst>
                <a:path w="5037455" h="14604">
                  <a:moveTo>
                    <a:pt x="0" y="0"/>
                  </a:moveTo>
                  <a:lnTo>
                    <a:pt x="5037429" y="0"/>
                  </a:lnTo>
                  <a:lnTo>
                    <a:pt x="5037429" y="13992"/>
                  </a:lnTo>
                  <a:lnTo>
                    <a:pt x="0" y="13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41662" y="3347092"/>
              <a:ext cx="5037455" cy="982344"/>
            </a:xfrm>
            <a:custGeom>
              <a:avLst/>
              <a:gdLst/>
              <a:ahLst/>
              <a:cxnLst/>
              <a:rect l="l" t="t" r="r" b="b"/>
              <a:pathLst>
                <a:path w="5037455" h="982345">
                  <a:moveTo>
                    <a:pt x="0" y="0"/>
                  </a:moveTo>
                  <a:lnTo>
                    <a:pt x="0" y="982298"/>
                  </a:lnTo>
                </a:path>
                <a:path w="5037455" h="982345">
                  <a:moveTo>
                    <a:pt x="5037429" y="0"/>
                  </a:moveTo>
                  <a:lnTo>
                    <a:pt x="5037429" y="982298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41662" y="4322394"/>
              <a:ext cx="5037455" cy="14604"/>
            </a:xfrm>
            <a:custGeom>
              <a:avLst/>
              <a:gdLst/>
              <a:ahLst/>
              <a:cxnLst/>
              <a:rect l="l" t="t" r="r" b="b"/>
              <a:pathLst>
                <a:path w="5037455" h="14604">
                  <a:moveTo>
                    <a:pt x="0" y="0"/>
                  </a:moveTo>
                  <a:lnTo>
                    <a:pt x="5037429" y="0"/>
                  </a:lnTo>
                  <a:lnTo>
                    <a:pt x="5037429" y="13992"/>
                  </a:lnTo>
                  <a:lnTo>
                    <a:pt x="0" y="13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32" y="4329390"/>
              <a:ext cx="5037455" cy="982344"/>
            </a:xfrm>
            <a:custGeom>
              <a:avLst/>
              <a:gdLst/>
              <a:ahLst/>
              <a:cxnLst/>
              <a:rect l="l" t="t" r="r" b="b"/>
              <a:pathLst>
                <a:path w="5037455" h="982345">
                  <a:moveTo>
                    <a:pt x="0" y="0"/>
                  </a:moveTo>
                  <a:lnTo>
                    <a:pt x="0" y="982298"/>
                  </a:lnTo>
                </a:path>
                <a:path w="5037455" h="982345">
                  <a:moveTo>
                    <a:pt x="5037429" y="0"/>
                  </a:moveTo>
                  <a:lnTo>
                    <a:pt x="5037429" y="982298"/>
                  </a:lnTo>
                </a:path>
                <a:path w="5037455" h="98234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32" y="5304693"/>
              <a:ext cx="5037455" cy="14604"/>
            </a:xfrm>
            <a:custGeom>
              <a:avLst/>
              <a:gdLst/>
              <a:ahLst/>
              <a:cxnLst/>
              <a:rect l="l" t="t" r="r" b="b"/>
              <a:pathLst>
                <a:path w="5037455" h="14604">
                  <a:moveTo>
                    <a:pt x="0" y="0"/>
                  </a:moveTo>
                  <a:lnTo>
                    <a:pt x="5037429" y="0"/>
                  </a:lnTo>
                  <a:lnTo>
                    <a:pt x="5037429" y="13992"/>
                  </a:lnTo>
                  <a:lnTo>
                    <a:pt x="0" y="13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41662" y="4329390"/>
              <a:ext cx="5037455" cy="982344"/>
            </a:xfrm>
            <a:custGeom>
              <a:avLst/>
              <a:gdLst/>
              <a:ahLst/>
              <a:cxnLst/>
              <a:rect l="l" t="t" r="r" b="b"/>
              <a:pathLst>
                <a:path w="5037455" h="982345">
                  <a:moveTo>
                    <a:pt x="0" y="0"/>
                  </a:moveTo>
                  <a:lnTo>
                    <a:pt x="0" y="982298"/>
                  </a:lnTo>
                </a:path>
                <a:path w="5037455" h="982345">
                  <a:moveTo>
                    <a:pt x="5037429" y="0"/>
                  </a:moveTo>
                  <a:lnTo>
                    <a:pt x="5037429" y="982298"/>
                  </a:lnTo>
                </a:path>
                <a:path w="5037455" h="98234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41662" y="5304693"/>
              <a:ext cx="5037455" cy="14604"/>
            </a:xfrm>
            <a:custGeom>
              <a:avLst/>
              <a:gdLst/>
              <a:ahLst/>
              <a:cxnLst/>
              <a:rect l="l" t="t" r="r" b="b"/>
              <a:pathLst>
                <a:path w="5037455" h="14604">
                  <a:moveTo>
                    <a:pt x="0" y="0"/>
                  </a:moveTo>
                  <a:lnTo>
                    <a:pt x="5037429" y="0"/>
                  </a:lnTo>
                  <a:lnTo>
                    <a:pt x="5037429" y="13992"/>
                  </a:lnTo>
                  <a:lnTo>
                    <a:pt x="0" y="13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32" y="5311689"/>
              <a:ext cx="5037455" cy="982344"/>
            </a:xfrm>
            <a:custGeom>
              <a:avLst/>
              <a:gdLst/>
              <a:ahLst/>
              <a:cxnLst/>
              <a:rect l="l" t="t" r="r" b="b"/>
              <a:pathLst>
                <a:path w="5037455" h="982345">
                  <a:moveTo>
                    <a:pt x="0" y="0"/>
                  </a:moveTo>
                  <a:lnTo>
                    <a:pt x="0" y="982298"/>
                  </a:lnTo>
                </a:path>
                <a:path w="5037455" h="982345">
                  <a:moveTo>
                    <a:pt x="5037429" y="0"/>
                  </a:moveTo>
                  <a:lnTo>
                    <a:pt x="5037429" y="982298"/>
                  </a:lnTo>
                </a:path>
                <a:path w="5037455" h="98234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32" y="6286992"/>
              <a:ext cx="5037455" cy="14604"/>
            </a:xfrm>
            <a:custGeom>
              <a:avLst/>
              <a:gdLst/>
              <a:ahLst/>
              <a:cxnLst/>
              <a:rect l="l" t="t" r="r" b="b"/>
              <a:pathLst>
                <a:path w="5037455" h="14604">
                  <a:moveTo>
                    <a:pt x="0" y="0"/>
                  </a:moveTo>
                  <a:lnTo>
                    <a:pt x="5037429" y="0"/>
                  </a:lnTo>
                  <a:lnTo>
                    <a:pt x="5037429" y="13992"/>
                  </a:lnTo>
                  <a:lnTo>
                    <a:pt x="0" y="13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41662" y="5311689"/>
              <a:ext cx="5037455" cy="982344"/>
            </a:xfrm>
            <a:custGeom>
              <a:avLst/>
              <a:gdLst/>
              <a:ahLst/>
              <a:cxnLst/>
              <a:rect l="l" t="t" r="r" b="b"/>
              <a:pathLst>
                <a:path w="5037455" h="982345">
                  <a:moveTo>
                    <a:pt x="0" y="0"/>
                  </a:moveTo>
                  <a:lnTo>
                    <a:pt x="0" y="982298"/>
                  </a:lnTo>
                </a:path>
                <a:path w="5037455" h="982345">
                  <a:moveTo>
                    <a:pt x="5037429" y="0"/>
                  </a:moveTo>
                  <a:lnTo>
                    <a:pt x="5037429" y="982298"/>
                  </a:lnTo>
                </a:path>
                <a:path w="5037455" h="98234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41662" y="6286992"/>
              <a:ext cx="5037455" cy="14604"/>
            </a:xfrm>
            <a:custGeom>
              <a:avLst/>
              <a:gdLst/>
              <a:ahLst/>
              <a:cxnLst/>
              <a:rect l="l" t="t" r="r" b="b"/>
              <a:pathLst>
                <a:path w="5037455" h="14604">
                  <a:moveTo>
                    <a:pt x="0" y="0"/>
                  </a:moveTo>
                  <a:lnTo>
                    <a:pt x="5037429" y="0"/>
                  </a:lnTo>
                  <a:lnTo>
                    <a:pt x="5037429" y="13992"/>
                  </a:lnTo>
                  <a:lnTo>
                    <a:pt x="0" y="13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32" y="6293988"/>
              <a:ext cx="5037455" cy="982344"/>
            </a:xfrm>
            <a:custGeom>
              <a:avLst/>
              <a:gdLst/>
              <a:ahLst/>
              <a:cxnLst/>
              <a:rect l="l" t="t" r="r" b="b"/>
              <a:pathLst>
                <a:path w="5037455" h="982345">
                  <a:moveTo>
                    <a:pt x="0" y="0"/>
                  </a:moveTo>
                  <a:lnTo>
                    <a:pt x="0" y="982298"/>
                  </a:lnTo>
                </a:path>
                <a:path w="5037455" h="982345">
                  <a:moveTo>
                    <a:pt x="5037429" y="0"/>
                  </a:moveTo>
                  <a:lnTo>
                    <a:pt x="5037429" y="982298"/>
                  </a:lnTo>
                </a:path>
                <a:path w="5037455" h="98234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32" y="7269290"/>
              <a:ext cx="5037455" cy="14604"/>
            </a:xfrm>
            <a:custGeom>
              <a:avLst/>
              <a:gdLst/>
              <a:ahLst/>
              <a:cxnLst/>
              <a:rect l="l" t="t" r="r" b="b"/>
              <a:pathLst>
                <a:path w="5037455" h="14604">
                  <a:moveTo>
                    <a:pt x="0" y="0"/>
                  </a:moveTo>
                  <a:lnTo>
                    <a:pt x="5037429" y="0"/>
                  </a:lnTo>
                  <a:lnTo>
                    <a:pt x="5037429" y="13992"/>
                  </a:lnTo>
                  <a:lnTo>
                    <a:pt x="0" y="13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41662" y="6293988"/>
              <a:ext cx="5037455" cy="982344"/>
            </a:xfrm>
            <a:custGeom>
              <a:avLst/>
              <a:gdLst/>
              <a:ahLst/>
              <a:cxnLst/>
              <a:rect l="l" t="t" r="r" b="b"/>
              <a:pathLst>
                <a:path w="5037455" h="982345">
                  <a:moveTo>
                    <a:pt x="0" y="0"/>
                  </a:moveTo>
                  <a:lnTo>
                    <a:pt x="0" y="982298"/>
                  </a:lnTo>
                </a:path>
                <a:path w="5037455" h="982345">
                  <a:moveTo>
                    <a:pt x="5037429" y="0"/>
                  </a:moveTo>
                  <a:lnTo>
                    <a:pt x="5037429" y="982298"/>
                  </a:lnTo>
                </a:path>
                <a:path w="5037455" h="98234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1662" y="7269290"/>
              <a:ext cx="5037455" cy="14604"/>
            </a:xfrm>
            <a:custGeom>
              <a:avLst/>
              <a:gdLst/>
              <a:ahLst/>
              <a:cxnLst/>
              <a:rect l="l" t="t" r="r" b="b"/>
              <a:pathLst>
                <a:path w="5037455" h="14604">
                  <a:moveTo>
                    <a:pt x="0" y="0"/>
                  </a:moveTo>
                  <a:lnTo>
                    <a:pt x="5037429" y="0"/>
                  </a:lnTo>
                  <a:lnTo>
                    <a:pt x="5037429" y="13992"/>
                  </a:lnTo>
                  <a:lnTo>
                    <a:pt x="0" y="13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29" y="7276300"/>
              <a:ext cx="5044440" cy="280670"/>
            </a:xfrm>
            <a:custGeom>
              <a:avLst/>
              <a:gdLst/>
              <a:ahLst/>
              <a:cxnLst/>
              <a:rect l="l" t="t" r="r" b="b"/>
              <a:pathLst>
                <a:path w="5044440" h="280670">
                  <a:moveTo>
                    <a:pt x="6997" y="0"/>
                  </a:moveTo>
                  <a:lnTo>
                    <a:pt x="0" y="0"/>
                  </a:lnTo>
                  <a:lnTo>
                    <a:pt x="0" y="280200"/>
                  </a:lnTo>
                  <a:lnTo>
                    <a:pt x="6997" y="280200"/>
                  </a:lnTo>
                  <a:lnTo>
                    <a:pt x="6997" y="0"/>
                  </a:lnTo>
                  <a:close/>
                </a:path>
                <a:path w="5044440" h="280670">
                  <a:moveTo>
                    <a:pt x="5044427" y="0"/>
                  </a:moveTo>
                  <a:lnTo>
                    <a:pt x="5030432" y="0"/>
                  </a:lnTo>
                  <a:lnTo>
                    <a:pt x="5030432" y="280200"/>
                  </a:lnTo>
                  <a:lnTo>
                    <a:pt x="5044427" y="280200"/>
                  </a:lnTo>
                  <a:lnTo>
                    <a:pt x="50444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32" y="7276286"/>
              <a:ext cx="5037455" cy="0"/>
            </a:xfrm>
            <a:custGeom>
              <a:avLst/>
              <a:gdLst/>
              <a:ahLst/>
              <a:cxnLst/>
              <a:rect l="l" t="t" r="r" b="b"/>
              <a:pathLst>
                <a:path w="503745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34661" y="7276300"/>
              <a:ext cx="5045075" cy="280670"/>
            </a:xfrm>
            <a:custGeom>
              <a:avLst/>
              <a:gdLst/>
              <a:ahLst/>
              <a:cxnLst/>
              <a:rect l="l" t="t" r="r" b="b"/>
              <a:pathLst>
                <a:path w="5045075" h="280670">
                  <a:moveTo>
                    <a:pt x="13995" y="0"/>
                  </a:moveTo>
                  <a:lnTo>
                    <a:pt x="0" y="0"/>
                  </a:lnTo>
                  <a:lnTo>
                    <a:pt x="0" y="280200"/>
                  </a:lnTo>
                  <a:lnTo>
                    <a:pt x="13995" y="280200"/>
                  </a:lnTo>
                  <a:lnTo>
                    <a:pt x="13995" y="0"/>
                  </a:lnTo>
                  <a:close/>
                </a:path>
                <a:path w="5045075" h="280670">
                  <a:moveTo>
                    <a:pt x="5044897" y="0"/>
                  </a:moveTo>
                  <a:lnTo>
                    <a:pt x="5037429" y="0"/>
                  </a:lnTo>
                  <a:lnTo>
                    <a:pt x="5037429" y="280200"/>
                  </a:lnTo>
                  <a:lnTo>
                    <a:pt x="5044897" y="280200"/>
                  </a:lnTo>
                  <a:lnTo>
                    <a:pt x="5044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41662" y="7276286"/>
              <a:ext cx="5037455" cy="0"/>
            </a:xfrm>
            <a:custGeom>
              <a:avLst/>
              <a:gdLst/>
              <a:ahLst/>
              <a:cxnLst/>
              <a:rect l="l" t="t" r="r" b="b"/>
              <a:pathLst>
                <a:path w="5037455">
                  <a:moveTo>
                    <a:pt x="0" y="0"/>
                  </a:moveTo>
                  <a:lnTo>
                    <a:pt x="5037429" y="0"/>
                  </a:lnTo>
                </a:path>
              </a:pathLst>
            </a:custGeom>
            <a:ln w="1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279370" y="1926803"/>
            <a:ext cx="171894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spc="-325" dirty="0">
                <a:solidFill>
                  <a:srgbClr val="FFFFFF"/>
                </a:solidFill>
                <a:latin typeface="Arial"/>
                <a:cs typeface="Arial"/>
              </a:rPr>
              <a:t>PRICE</a:t>
            </a:r>
            <a:endParaRPr sz="48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43687" y="1926803"/>
            <a:ext cx="3023235" cy="13550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167640">
              <a:lnSpc>
                <a:spcPts val="5180"/>
              </a:lnSpc>
              <a:spcBef>
                <a:spcPts val="305"/>
              </a:spcBef>
            </a:pPr>
            <a:r>
              <a:rPr sz="4400" spc="-55" dirty="0">
                <a:solidFill>
                  <a:srgbClr val="FFFFFF"/>
                </a:solidFill>
                <a:latin typeface="Arial"/>
                <a:cs typeface="Arial"/>
              </a:rPr>
              <a:t>QUANTITY </a:t>
            </a:r>
            <a:r>
              <a:rPr sz="4400" spc="-210" dirty="0">
                <a:solidFill>
                  <a:srgbClr val="FFFFFF"/>
                </a:solidFill>
                <a:latin typeface="Arial"/>
                <a:cs typeface="Arial"/>
              </a:rPr>
              <a:t>DEMANDED</a:t>
            </a:r>
            <a:endParaRPr sz="4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09406" y="3342947"/>
            <a:ext cx="780415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250" spc="-25" dirty="0">
                <a:latin typeface="Arial"/>
                <a:cs typeface="Arial"/>
              </a:rPr>
              <a:t>50</a:t>
            </a:r>
            <a:endParaRPr sz="52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331030" y="3328954"/>
            <a:ext cx="450215" cy="93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30" dirty="0">
                <a:latin typeface="Arial"/>
                <a:cs typeface="Arial"/>
              </a:rPr>
              <a:t>1</a:t>
            </a:r>
            <a:endParaRPr sz="59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125449" y="4325292"/>
            <a:ext cx="780415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250" spc="-25" dirty="0">
                <a:latin typeface="Arial"/>
                <a:cs typeface="Arial"/>
              </a:rPr>
              <a:t>40</a:t>
            </a:r>
            <a:endParaRPr sz="52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331030" y="4311299"/>
            <a:ext cx="450215" cy="93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30" dirty="0">
                <a:latin typeface="Arial"/>
                <a:cs typeface="Arial"/>
              </a:rPr>
              <a:t>2</a:t>
            </a:r>
            <a:endParaRPr sz="59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125449" y="5307637"/>
            <a:ext cx="780415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250" spc="-25" dirty="0">
                <a:latin typeface="Arial"/>
                <a:cs typeface="Arial"/>
              </a:rPr>
              <a:t>30</a:t>
            </a:r>
            <a:endParaRPr sz="52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331030" y="5293644"/>
            <a:ext cx="450215" cy="93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30" dirty="0">
                <a:latin typeface="Arial"/>
                <a:cs typeface="Arial"/>
              </a:rPr>
              <a:t>3</a:t>
            </a:r>
            <a:endParaRPr sz="59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125449" y="6289982"/>
            <a:ext cx="780415" cy="8318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250" spc="-25" dirty="0">
                <a:latin typeface="Arial"/>
                <a:cs typeface="Arial"/>
              </a:rPr>
              <a:t>20</a:t>
            </a:r>
            <a:endParaRPr sz="52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331030" y="6275989"/>
            <a:ext cx="450215" cy="93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30" dirty="0">
                <a:latin typeface="Arial"/>
                <a:cs typeface="Arial"/>
              </a:rPr>
              <a:t>4</a:t>
            </a:r>
            <a:endParaRPr sz="5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5" y="9690"/>
            <a:ext cx="334137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9890" indent="-377190">
              <a:lnSpc>
                <a:spcPct val="100000"/>
              </a:lnSpc>
              <a:spcBef>
                <a:spcPts val="125"/>
              </a:spcBef>
              <a:buChar char="•"/>
              <a:tabLst>
                <a:tab pos="389890" algn="l"/>
              </a:tabLst>
            </a:pPr>
            <a:r>
              <a:rPr sz="3500" spc="-20" dirty="0">
                <a:latin typeface="Arial"/>
                <a:cs typeface="Arial"/>
              </a:rPr>
              <a:t>Demand</a:t>
            </a:r>
            <a:r>
              <a:rPr sz="3500" spc="-195" dirty="0">
                <a:latin typeface="Arial"/>
                <a:cs typeface="Arial"/>
              </a:rPr>
              <a:t> </a:t>
            </a:r>
            <a:r>
              <a:rPr sz="3500" spc="-20" dirty="0">
                <a:latin typeface="Arial"/>
                <a:cs typeface="Arial"/>
              </a:rPr>
              <a:t>Curve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96" y="857821"/>
            <a:ext cx="9894066" cy="66192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7543" y="9691"/>
            <a:ext cx="795972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-195" dirty="0">
                <a:solidFill>
                  <a:srgbClr val="000000"/>
                </a:solidFill>
              </a:rPr>
              <a:t>EXCEPTIONS</a:t>
            </a:r>
            <a:r>
              <a:rPr sz="3500" spc="-65" dirty="0">
                <a:solidFill>
                  <a:srgbClr val="000000"/>
                </a:solidFill>
              </a:rPr>
              <a:t> </a:t>
            </a:r>
            <a:r>
              <a:rPr sz="3500" spc="-185" dirty="0">
                <a:solidFill>
                  <a:srgbClr val="000000"/>
                </a:solidFill>
              </a:rPr>
              <a:t>TO</a:t>
            </a:r>
            <a:r>
              <a:rPr sz="3500" spc="-70" dirty="0">
                <a:solidFill>
                  <a:srgbClr val="000000"/>
                </a:solidFill>
              </a:rPr>
              <a:t> </a:t>
            </a:r>
            <a:r>
              <a:rPr sz="3500" spc="-145" dirty="0">
                <a:solidFill>
                  <a:srgbClr val="000000"/>
                </a:solidFill>
              </a:rPr>
              <a:t>THE</a:t>
            </a:r>
            <a:r>
              <a:rPr sz="3500" spc="-85" dirty="0">
                <a:solidFill>
                  <a:srgbClr val="000000"/>
                </a:solidFill>
              </a:rPr>
              <a:t> </a:t>
            </a:r>
            <a:r>
              <a:rPr sz="3500" spc="-150" dirty="0">
                <a:solidFill>
                  <a:srgbClr val="000000"/>
                </a:solidFill>
              </a:rPr>
              <a:t>LAW</a:t>
            </a:r>
            <a:r>
              <a:rPr sz="3500" spc="-110" dirty="0">
                <a:solidFill>
                  <a:srgbClr val="000000"/>
                </a:solidFill>
              </a:rPr>
              <a:t> </a:t>
            </a:r>
            <a:r>
              <a:rPr sz="3500" spc="-254" dirty="0">
                <a:solidFill>
                  <a:srgbClr val="000000"/>
                </a:solidFill>
              </a:rPr>
              <a:t>OF</a:t>
            </a:r>
            <a:r>
              <a:rPr sz="3500" spc="-30" dirty="0">
                <a:solidFill>
                  <a:srgbClr val="000000"/>
                </a:solidFill>
              </a:rPr>
              <a:t> </a:t>
            </a:r>
            <a:r>
              <a:rPr sz="3500" spc="-55" dirty="0">
                <a:solidFill>
                  <a:srgbClr val="000000"/>
                </a:solidFill>
              </a:rPr>
              <a:t>DEMAND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882" y="755651"/>
            <a:ext cx="9116420" cy="68008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902</Words>
  <Application>Microsoft Office PowerPoint</Application>
  <PresentationFormat>Custom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DEMAND</vt:lpstr>
      <vt:lpstr>PowerPoint Presentation</vt:lpstr>
      <vt:lpstr>PowerPoint Presentation</vt:lpstr>
      <vt:lpstr>PowerPoint Presentation</vt:lpstr>
      <vt:lpstr>LAW OF DEMAND Other things remaining the same, when the price of a commodity falls, demand for it expands, and when the price rises demand contracts.</vt:lpstr>
      <vt:lpstr>ASSUMPTIONS OF THE LAW OF DEMAND</vt:lpstr>
      <vt:lpstr>PowerPoint Presentation</vt:lpstr>
      <vt:lpstr>PowerPoint Presentation</vt:lpstr>
      <vt:lpstr>EXCEPTIONS TO THE LAW OF DEMAND</vt:lpstr>
      <vt:lpstr>PowerPoint Presentation</vt:lpstr>
      <vt:lpstr>PowerPoint Presentation</vt:lpstr>
      <vt:lpstr>PowerPoint Presentation</vt:lpstr>
      <vt:lpstr>REASONS BEHIND THE LAW OF DEMAND</vt:lpstr>
      <vt:lpstr>Individual Demand</vt:lpstr>
      <vt:lpstr>PowerPoint Presentation</vt:lpstr>
      <vt:lpstr>PowerPoint Presentation</vt:lpstr>
      <vt:lpstr>PowerPoint Presentation</vt:lpstr>
      <vt:lpstr>PowerPoint Presentation</vt:lpstr>
      <vt:lpstr>Market Demand Curve (MD) is flatter than Individual demand Curves (C,A,B) because Market Demand is the horizontal summation of individual demands.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GOODS Vs INFERIOR GOODS</vt:lpstr>
      <vt:lpstr>NORMAL GOODS ARE INCOME POSITIVE</vt:lpstr>
      <vt:lpstr>INFERIOR GOODS ARE INCOME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</dc:title>
  <cp:lastModifiedBy>sns</cp:lastModifiedBy>
  <cp:revision>1</cp:revision>
  <dcterms:created xsi:type="dcterms:W3CDTF">2023-07-24T04:48:50Z</dcterms:created>
  <dcterms:modified xsi:type="dcterms:W3CDTF">2023-07-24T04:53:45Z</dcterms:modified>
</cp:coreProperties>
</file>