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15"/>
  </p:notesMasterIdLst>
  <p:sldIdLst>
    <p:sldId id="256" r:id="rId6"/>
    <p:sldId id="267" r:id="rId7"/>
    <p:sldId id="269" r:id="rId8"/>
    <p:sldId id="258" r:id="rId9"/>
    <p:sldId id="261" r:id="rId10"/>
    <p:sldId id="260" r:id="rId11"/>
    <p:sldId id="263" r:id="rId12"/>
    <p:sldId id="265" r:id="rId13"/>
    <p:sldId id="266" r:id="rId1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3240">
          <p15:clr>
            <a:srgbClr val="A4A3A4"/>
          </p15:clr>
        </p15:guide>
        <p15:guide id="2" pos="57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8"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33" d="100"/>
          <a:sy n="33" d="100"/>
        </p:scale>
        <p:origin x="-696" y="-101"/>
      </p:cViewPr>
      <p:guideLst>
        <p:guide orient="horz" pos="3240"/>
        <p:guide pos="57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customschemas.google.com/relationships/presentationmetadata" Target="meta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customXml" Target="../customXml/item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9599919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0809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98037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327009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40192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58952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069307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1" name="Google Shape;101;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3" name="Google Shape;113;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9" name="Google Shape;119;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0" name="Google Shape;120;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6" name="Google Shape;126;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7" name="Google Shape;127;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8" name="Google Shape;128;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9" name="Google Shape;129;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0" name="Google Shape;14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1" name="Google Shape;141;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Google Shape;14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8" name="Google Shape;148;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92" name="Google Shape;92;p13"/>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590800" y="3086100"/>
            <a:ext cx="11844130" cy="22775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Cambria"/>
                <a:ea typeface="Cambria"/>
                <a:cs typeface="Cambria"/>
                <a:sym typeface="Cambria"/>
              </a:rPr>
              <a:t/>
            </a:r>
            <a:br>
              <a:rPr lang="en-US" sz="1800" b="1" i="0" u="none" strike="noStrike" cap="none" dirty="0">
                <a:solidFill>
                  <a:srgbClr val="000000"/>
                </a:solidFill>
                <a:latin typeface="Cambria"/>
                <a:ea typeface="Cambria"/>
                <a:cs typeface="Cambria"/>
                <a:sym typeface="Cambria"/>
              </a:rPr>
            </a:br>
            <a:endParaRPr sz="1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rgbClr val="000000"/>
                </a:solidFill>
                <a:latin typeface="Cambria"/>
                <a:ea typeface="Cambria"/>
                <a:cs typeface="Cambria"/>
                <a:sym typeface="Cambria"/>
              </a:rPr>
              <a:t>       </a:t>
            </a:r>
            <a:endParaRPr sz="42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rgbClr val="000000"/>
                </a:solidFill>
                <a:latin typeface="Cambria"/>
                <a:ea typeface="Cambria"/>
                <a:cs typeface="Cambria"/>
                <a:sym typeface="Cambria"/>
              </a:rPr>
              <a:t/>
            </a:r>
            <a:br>
              <a:rPr lang="en-US" sz="3200" b="1" i="0" u="none" strike="noStrike" cap="none" dirty="0">
                <a:solidFill>
                  <a:srgbClr val="000000"/>
                </a:solidFill>
                <a:latin typeface="Cambria"/>
                <a:ea typeface="Cambria"/>
                <a:cs typeface="Cambria"/>
                <a:sym typeface="Cambria"/>
              </a:rPr>
            </a:br>
            <a:endParaRPr sz="1800" b="0" i="0" u="none" strike="noStrike" cap="none" dirty="0">
              <a:solidFill>
                <a:srgbClr val="000000"/>
              </a:solidFill>
              <a:latin typeface="Calibri"/>
              <a:ea typeface="Calibri"/>
              <a:cs typeface="Calibri"/>
              <a:sym typeface="Calibri"/>
            </a:endParaRP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
        <p:nvSpPr>
          <p:cNvPr id="4" name="Google Shape;170;p1">
            <a:extLst>
              <a:ext uri="{FF2B5EF4-FFF2-40B4-BE49-F238E27FC236}">
                <a16:creationId xmlns="" xmlns:a16="http://schemas.microsoft.com/office/drawing/2014/main" id="{8173047F-D5B4-85E0-51AE-2E20EA06AA5D}"/>
              </a:ext>
            </a:extLst>
          </p:cNvPr>
          <p:cNvSpPr/>
          <p:nvPr/>
        </p:nvSpPr>
        <p:spPr>
          <a:xfrm>
            <a:off x="2743200" y="3238500"/>
            <a:ext cx="11844130" cy="22775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Cambria"/>
                <a:ea typeface="Cambria"/>
                <a:cs typeface="Cambria"/>
                <a:sym typeface="Cambria"/>
              </a:rPr>
              <a:t/>
            </a:r>
            <a:br>
              <a:rPr lang="en-US" sz="1800" b="1" i="0" u="none" strike="noStrike" cap="none" dirty="0">
                <a:solidFill>
                  <a:srgbClr val="000000"/>
                </a:solidFill>
                <a:latin typeface="Cambria"/>
                <a:ea typeface="Cambria"/>
                <a:cs typeface="Cambria"/>
                <a:sym typeface="Cambria"/>
              </a:rPr>
            </a:br>
            <a:endParaRPr sz="1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rgbClr val="000000"/>
                </a:solidFill>
                <a:latin typeface="Cambria"/>
                <a:ea typeface="Cambria"/>
                <a:cs typeface="Cambria"/>
                <a:sym typeface="Cambria"/>
              </a:rPr>
              <a:t>       </a:t>
            </a:r>
            <a:endParaRPr sz="42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rgbClr val="000000"/>
                </a:solidFill>
                <a:latin typeface="Cambria"/>
                <a:ea typeface="Cambria"/>
                <a:cs typeface="Cambria"/>
                <a:sym typeface="Cambria"/>
              </a:rPr>
              <a:t/>
            </a:r>
            <a:br>
              <a:rPr lang="en-US" sz="3200" b="1" i="0" u="none" strike="noStrike" cap="none" dirty="0">
                <a:solidFill>
                  <a:srgbClr val="000000"/>
                </a:solidFill>
                <a:latin typeface="Cambria"/>
                <a:ea typeface="Cambria"/>
                <a:cs typeface="Cambria"/>
                <a:sym typeface="Cambria"/>
              </a:rPr>
            </a:b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ACF952-6A22-40EA-9D2E-99D77F5604AA}"/>
              </a:ext>
            </a:extLst>
          </p:cNvPr>
          <p:cNvSpPr>
            <a:spLocks noGrp="1"/>
          </p:cNvSpPr>
          <p:nvPr>
            <p:ph type="ctrTitle"/>
          </p:nvPr>
        </p:nvSpPr>
        <p:spPr>
          <a:xfrm>
            <a:off x="3817620" y="640081"/>
            <a:ext cx="11041380" cy="1371599"/>
          </a:xfrm>
        </p:spPr>
        <p:txBody>
          <a:bodyPr/>
          <a:lstStyle/>
          <a:p>
            <a:r>
              <a:rPr lang="en-US" dirty="0" smtClean="0"/>
              <a:t>INDUSTRIAL SECTOR</a:t>
            </a:r>
            <a:endParaRPr lang="en-US" dirty="0"/>
          </a:p>
        </p:txBody>
      </p:sp>
      <p:sp>
        <p:nvSpPr>
          <p:cNvPr id="3" name="Subtitle 2">
            <a:extLst>
              <a:ext uri="{FF2B5EF4-FFF2-40B4-BE49-F238E27FC236}">
                <a16:creationId xmlns="" xmlns:a16="http://schemas.microsoft.com/office/drawing/2014/main" id="{985913ED-BE7E-63D1-E5B5-BEE2A9E66052}"/>
              </a:ext>
            </a:extLst>
          </p:cNvPr>
          <p:cNvSpPr>
            <a:spLocks noGrp="1"/>
          </p:cNvSpPr>
          <p:nvPr>
            <p:ph type="subTitle" idx="1"/>
          </p:nvPr>
        </p:nvSpPr>
        <p:spPr/>
        <p:txBody>
          <a:bodyPr/>
          <a:lstStyle/>
          <a:p>
            <a:endParaRPr lang="en-US" dirty="0"/>
          </a:p>
        </p:txBody>
      </p:sp>
      <p:pic>
        <p:nvPicPr>
          <p:cNvPr id="5" name="Picture 2"/>
          <p:cNvPicPr>
            <a:picLocks noChangeAspect="1" noChangeArrowheads="1"/>
          </p:cNvPicPr>
          <p:nvPr/>
        </p:nvPicPr>
        <p:blipFill>
          <a:blip r:embed="rId2"/>
          <a:srcRect/>
          <a:stretch>
            <a:fillRect/>
          </a:stretch>
        </p:blipFill>
        <p:spPr bwMode="auto">
          <a:xfrm>
            <a:off x="571500" y="2377440"/>
            <a:ext cx="16344900" cy="6972300"/>
          </a:xfrm>
          <a:prstGeom prst="rect">
            <a:avLst/>
          </a:prstGeom>
          <a:noFill/>
          <a:ln w="9525">
            <a:noFill/>
            <a:miter lim="800000"/>
            <a:headEnd/>
            <a:tailEnd/>
          </a:ln>
          <a:effectLst/>
        </p:spPr>
      </p:pic>
    </p:spTree>
    <p:extLst>
      <p:ext uri="{BB962C8B-B14F-4D97-AF65-F5344CB8AC3E}">
        <p14:creationId xmlns="" xmlns:p14="http://schemas.microsoft.com/office/powerpoint/2010/main" val="80872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2583180" y="1423452"/>
            <a:ext cx="12390119" cy="1446550"/>
          </a:xfrm>
          <a:prstGeom prst="rect">
            <a:avLst/>
          </a:prstGeom>
        </p:spPr>
        <p:txBody>
          <a:bodyPr wrap="square">
            <a:spAutoFit/>
          </a:bodyPr>
          <a:lstStyle/>
          <a:p>
            <a:r>
              <a:rPr lang="en-US" sz="4400" b="1" i="1" dirty="0" smtClean="0"/>
              <a:t>Main features of India’s industrial sector on the eve of Independence</a:t>
            </a:r>
            <a:endParaRPr lang="en-IN" sz="4400" dirty="0"/>
          </a:p>
        </p:txBody>
      </p:sp>
      <p:sp>
        <p:nvSpPr>
          <p:cNvPr id="7" name="Rectangle 6"/>
          <p:cNvSpPr/>
          <p:nvPr/>
        </p:nvSpPr>
        <p:spPr>
          <a:xfrm>
            <a:off x="2057400" y="2697480"/>
            <a:ext cx="14470380" cy="4594912"/>
          </a:xfrm>
          <a:prstGeom prst="rect">
            <a:avLst/>
          </a:prstGeom>
        </p:spPr>
        <p:txBody>
          <a:bodyPr wrap="square">
            <a:spAutoFit/>
          </a:bodyPr>
          <a:lstStyle/>
          <a:p>
            <a:pPr algn="ctr">
              <a:lnSpc>
                <a:spcPct val="150000"/>
              </a:lnSpc>
            </a:pPr>
            <a:r>
              <a:rPr lang="en-US" sz="3200" dirty="0" smtClean="0"/>
              <a:t>(</a:t>
            </a:r>
            <a:r>
              <a:rPr lang="en-US" sz="3200" dirty="0" err="1" smtClean="0"/>
              <a:t>i</a:t>
            </a:r>
            <a:r>
              <a:rPr lang="en-US" sz="3200" dirty="0" smtClean="0"/>
              <a:t>) </a:t>
            </a:r>
            <a:r>
              <a:rPr lang="en-US" sz="4000" dirty="0" smtClean="0"/>
              <a:t>The British followed a policy of </a:t>
            </a:r>
            <a:r>
              <a:rPr lang="en-US" sz="4000" dirty="0" smtClean="0"/>
              <a:t> </a:t>
            </a:r>
            <a:r>
              <a:rPr lang="en-US" sz="4000" dirty="0" smtClean="0"/>
              <a:t>‘de – industrialization’ in India. Their aim was to use India as a market for their finished goods and as a source of raw materials to feed their industries.</a:t>
            </a:r>
          </a:p>
          <a:p>
            <a:pPr algn="ctr">
              <a:lnSpc>
                <a:spcPct val="150000"/>
              </a:lnSpc>
            </a:pPr>
            <a:r>
              <a:rPr lang="en-US" sz="4000" dirty="0" smtClean="0"/>
              <a:t>(ii) The Indian traditional handicraft industry declined.  The Indian goods lost their domestic and     international demand</a:t>
            </a:r>
            <a:endParaRPr lang="en-IN"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1714500" y="2514601"/>
            <a:ext cx="14836140" cy="5632311"/>
          </a:xfrm>
          <a:prstGeom prst="rect">
            <a:avLst/>
          </a:prstGeom>
        </p:spPr>
        <p:txBody>
          <a:bodyPr wrap="square">
            <a:spAutoFit/>
          </a:bodyPr>
          <a:lstStyle/>
          <a:p>
            <a:pPr algn="just">
              <a:lnSpc>
                <a:spcPct val="150000"/>
              </a:lnSpc>
            </a:pPr>
            <a:r>
              <a:rPr lang="en-US" sz="3200" dirty="0" smtClean="0"/>
              <a:t>(</a:t>
            </a:r>
            <a:r>
              <a:rPr lang="en-US" sz="4000" dirty="0" smtClean="0"/>
              <a:t>iii) Growth of modern industries was very slow in India. The government did not take any step for industrial development.</a:t>
            </a:r>
          </a:p>
          <a:p>
            <a:pPr algn="just">
              <a:lnSpc>
                <a:spcPct val="150000"/>
              </a:lnSpc>
            </a:pPr>
            <a:r>
              <a:rPr lang="en-US" sz="4000" dirty="0" smtClean="0"/>
              <a:t>(iv) The role of public sector was limited to railways, power generation, communication and ports. </a:t>
            </a:r>
          </a:p>
          <a:p>
            <a:pPr algn="just">
              <a:lnSpc>
                <a:spcPct val="150000"/>
              </a:lnSpc>
            </a:pPr>
            <a:r>
              <a:rPr lang="en-US" sz="4000" dirty="0" smtClean="0"/>
              <a:t>(v) Capital goods industries did not come up in India. We had to import all machines and tools from</a:t>
            </a: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sz="1400" dirty="0">
              <a:solidFill>
                <a:schemeClr val="dk1"/>
              </a:solidFill>
              <a:latin typeface="Cambria"/>
              <a:ea typeface="Cambria"/>
              <a:cs typeface="Cambria"/>
              <a:sym typeface="Cambria"/>
            </a:endParaRPr>
          </a:p>
        </p:txBody>
      </p:sp>
      <p:sp>
        <p:nvSpPr>
          <p:cNvPr id="4" name="Rectangle 3"/>
          <p:cNvSpPr/>
          <p:nvPr/>
        </p:nvSpPr>
        <p:spPr>
          <a:xfrm>
            <a:off x="2286001" y="2314992"/>
            <a:ext cx="15019019" cy="1077218"/>
          </a:xfrm>
          <a:prstGeom prst="rect">
            <a:avLst/>
          </a:prstGeom>
        </p:spPr>
        <p:txBody>
          <a:bodyPr wrap="square">
            <a:spAutoFit/>
          </a:bodyPr>
          <a:lstStyle/>
          <a:p>
            <a:r>
              <a:rPr lang="en-US" sz="3200" dirty="0" smtClean="0"/>
              <a:t> </a:t>
            </a:r>
            <a:r>
              <a:rPr lang="en-US" sz="3200" b="1" dirty="0" smtClean="0"/>
              <a:t>Factors Responsible for the decline of Indian handicrafts industries(Cottage and village industries)</a:t>
            </a:r>
            <a:endParaRPr lang="en-IN" sz="3200" dirty="0"/>
          </a:p>
        </p:txBody>
      </p:sp>
      <p:sp>
        <p:nvSpPr>
          <p:cNvPr id="5" name="Rectangle 4"/>
          <p:cNvSpPr/>
          <p:nvPr/>
        </p:nvSpPr>
        <p:spPr>
          <a:xfrm>
            <a:off x="2537460" y="3497581"/>
            <a:ext cx="13647420" cy="6395597"/>
          </a:xfrm>
          <a:prstGeom prst="rect">
            <a:avLst/>
          </a:prstGeom>
        </p:spPr>
        <p:txBody>
          <a:bodyPr wrap="square">
            <a:spAutoFit/>
          </a:bodyPr>
          <a:lstStyle/>
          <a:p>
            <a:pPr algn="just">
              <a:lnSpc>
                <a:spcPct val="160000"/>
              </a:lnSpc>
            </a:pPr>
            <a:r>
              <a:rPr lang="en-US" sz="3200" b="1" i="1" dirty="0" smtClean="0"/>
              <a:t>(</a:t>
            </a:r>
            <a:r>
              <a:rPr lang="en-US" sz="3200" b="1" i="1" dirty="0" err="1" smtClean="0"/>
              <a:t>i</a:t>
            </a:r>
            <a:r>
              <a:rPr lang="en-US" sz="3200" b="1" i="1" dirty="0" smtClean="0"/>
              <a:t>)  Discriminatory Tariff Policy: </a:t>
            </a:r>
            <a:r>
              <a:rPr lang="en-US" sz="3200" dirty="0" smtClean="0"/>
              <a:t>The British Government imposed heavy export duty on Indian goods. The raw materials were exempted from export duty. At the same time the government allowed duty free import of foreign goods in to India. This policy helped the British Industries. </a:t>
            </a:r>
          </a:p>
          <a:p>
            <a:pPr algn="just">
              <a:lnSpc>
                <a:spcPct val="160000"/>
              </a:lnSpc>
            </a:pPr>
            <a:endParaRPr lang="en-US" sz="3200" dirty="0" smtClean="0"/>
          </a:p>
          <a:p>
            <a:pPr algn="just">
              <a:lnSpc>
                <a:spcPct val="160000"/>
              </a:lnSpc>
            </a:pPr>
            <a:r>
              <a:rPr lang="en-US" sz="3200" b="1" i="1" dirty="0" smtClean="0"/>
              <a:t>     (ii) Competition from British Goods:</a:t>
            </a:r>
            <a:r>
              <a:rPr lang="en-US" sz="3200" dirty="0" smtClean="0"/>
              <a:t> Low cost and better finished British goods were imported to India on a large scale. So, our goods faced stiff competition in the markets.</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2308860" y="685800"/>
            <a:ext cx="13327380" cy="10090630"/>
          </a:xfrm>
          <a:prstGeom prst="rect">
            <a:avLst/>
          </a:prstGeom>
        </p:spPr>
        <p:txBody>
          <a:bodyPr wrap="square">
            <a:spAutoFit/>
          </a:bodyPr>
          <a:lstStyle/>
          <a:p>
            <a:pPr algn="just">
              <a:lnSpc>
                <a:spcPct val="170000"/>
              </a:lnSpc>
            </a:pPr>
            <a:r>
              <a:rPr lang="en-US" sz="3200" b="1" i="1" dirty="0" smtClean="0"/>
              <a:t>(iii) Loss of International Demand</a:t>
            </a:r>
            <a:r>
              <a:rPr lang="en-US" sz="3200" dirty="0" smtClean="0"/>
              <a:t>: European countries made laws to prevent the entry of Indian goods in to their markets. They imposed heavy import duty on Indian goods. So, our goods lost their international market.</a:t>
            </a:r>
          </a:p>
          <a:p>
            <a:pPr algn="just">
              <a:lnSpc>
                <a:spcPct val="170000"/>
              </a:lnSpc>
            </a:pPr>
            <a:r>
              <a:rPr lang="en-US" sz="3200" b="1" i="1" dirty="0" smtClean="0"/>
              <a:t>    (iv) New Pattern of Demand: </a:t>
            </a:r>
            <a:r>
              <a:rPr lang="en-US" sz="3200" dirty="0" smtClean="0"/>
              <a:t>The middle class was influenced by western culture. They </a:t>
            </a:r>
            <a:r>
              <a:rPr lang="en-US" sz="3200" dirty="0" err="1" smtClean="0"/>
              <a:t>favoured</a:t>
            </a:r>
            <a:r>
              <a:rPr lang="en-US" sz="3200" dirty="0" smtClean="0"/>
              <a:t> British goods. </a:t>
            </a:r>
          </a:p>
          <a:p>
            <a:pPr algn="just">
              <a:lnSpc>
                <a:spcPct val="170000"/>
              </a:lnSpc>
            </a:pPr>
            <a:r>
              <a:rPr lang="en-US" sz="3200" b="1" i="1" dirty="0" smtClean="0"/>
              <a:t>    (v) Introduction of Railways: </a:t>
            </a:r>
            <a:r>
              <a:rPr lang="en-US" sz="3200" dirty="0" smtClean="0"/>
              <a:t>The railway network helped the British to take their goods even to the interior parts of India. Thus, Indian goods faced competition even in remote areas.</a:t>
            </a:r>
          </a:p>
          <a:p>
            <a:pPr algn="just">
              <a:lnSpc>
                <a:spcPct val="170000"/>
              </a:lnSpc>
            </a:pPr>
            <a:r>
              <a:rPr lang="en-US" sz="3200" b="1" i="1" dirty="0" smtClean="0"/>
              <a:t>    (vi) Loss of Patronage: </a:t>
            </a:r>
            <a:r>
              <a:rPr lang="en-US" sz="3200" dirty="0" smtClean="0"/>
              <a:t>The end of the rule of Kings and </a:t>
            </a:r>
            <a:r>
              <a:rPr lang="en-US" sz="3200" dirty="0" err="1" smtClean="0"/>
              <a:t>Nawabs</a:t>
            </a:r>
            <a:r>
              <a:rPr lang="en-US" sz="3200" dirty="0" smtClean="0"/>
              <a:t> resulted in the loss of patronage to Indian handicrafts.</a:t>
            </a:r>
          </a:p>
          <a:p>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Google Shape;238;p8"/>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1348740" y="777240"/>
            <a:ext cx="15910560" cy="8623899"/>
          </a:xfrm>
          <a:prstGeom prst="rect">
            <a:avLst/>
          </a:prstGeom>
        </p:spPr>
        <p:txBody>
          <a:bodyPr wrap="square">
            <a:spAutoFit/>
          </a:bodyPr>
          <a:lstStyle/>
          <a:p>
            <a:pPr marL="342900" lvl="0" indent="-342900">
              <a:spcBef>
                <a:spcPct val="20000"/>
              </a:spcBef>
              <a:buClrTx/>
              <a:defRPr/>
            </a:pPr>
            <a:r>
              <a:rPr lang="en-US" sz="3600" kern="1200" dirty="0" smtClean="0">
                <a:solidFill>
                  <a:schemeClr val="dk1"/>
                </a:solidFill>
              </a:rPr>
              <a:t> FOREIGN TRADE</a:t>
            </a:r>
          </a:p>
          <a:p>
            <a:pPr marL="342900" lvl="0" indent="-342900" algn="just">
              <a:lnSpc>
                <a:spcPct val="160000"/>
              </a:lnSpc>
              <a:buClrTx/>
              <a:defRPr/>
            </a:pPr>
            <a:r>
              <a:rPr lang="en-US" sz="3600" kern="1200" dirty="0" smtClean="0">
                <a:solidFill>
                  <a:schemeClr val="dk1"/>
                </a:solidFill>
              </a:rPr>
              <a:t>     (</a:t>
            </a:r>
            <a:r>
              <a:rPr lang="en-US" sz="3600" kern="1200" dirty="0" err="1" smtClean="0">
                <a:solidFill>
                  <a:schemeClr val="dk1"/>
                </a:solidFill>
              </a:rPr>
              <a:t>i</a:t>
            </a:r>
            <a:r>
              <a:rPr lang="en-US" sz="3600" kern="1200" dirty="0" smtClean="0">
                <a:solidFill>
                  <a:schemeClr val="dk1"/>
                </a:solidFill>
              </a:rPr>
              <a:t>) The British established monopoly over India’s foreign trade. More than half of our trade was with Britain. Other trading partners were China, </a:t>
            </a:r>
            <a:r>
              <a:rPr lang="en-US" sz="3600" kern="1200" dirty="0" err="1" smtClean="0">
                <a:solidFill>
                  <a:schemeClr val="dk1"/>
                </a:solidFill>
              </a:rPr>
              <a:t>Srilanka</a:t>
            </a:r>
            <a:r>
              <a:rPr lang="en-US" sz="3600" kern="1200" dirty="0" smtClean="0">
                <a:solidFill>
                  <a:schemeClr val="dk1"/>
                </a:solidFill>
              </a:rPr>
              <a:t> and Persia.</a:t>
            </a:r>
          </a:p>
          <a:p>
            <a:pPr marL="342900" lvl="0" indent="-342900" algn="just">
              <a:lnSpc>
                <a:spcPct val="160000"/>
              </a:lnSpc>
              <a:buClrTx/>
              <a:defRPr/>
            </a:pPr>
            <a:r>
              <a:rPr lang="en-US" sz="3600" kern="1200" dirty="0" smtClean="0">
                <a:solidFill>
                  <a:schemeClr val="dk1"/>
                </a:solidFill>
              </a:rPr>
              <a:t>    (ii)  Before the colonial period, India was a major exporter of finished goods. The British rule converted India in to an exporter of raw materials and an importer of finished goods.</a:t>
            </a:r>
          </a:p>
          <a:p>
            <a:pPr marL="342900" lvl="0" indent="-342900" algn="just">
              <a:lnSpc>
                <a:spcPct val="160000"/>
              </a:lnSpc>
              <a:buClrTx/>
              <a:defRPr/>
            </a:pPr>
            <a:r>
              <a:rPr lang="en-US" sz="3600" kern="1200" dirty="0" smtClean="0">
                <a:solidFill>
                  <a:schemeClr val="dk1"/>
                </a:solidFill>
              </a:rPr>
              <a:t>    (iii) India exported primary products like raw silk, cotton, sugar, indigo, jute etc. We imported cotton, silk and jute clothes and capital goods.</a:t>
            </a:r>
          </a:p>
          <a:p>
            <a:pPr marL="342900" lvl="0" indent="-342900" algn="just">
              <a:lnSpc>
                <a:spcPct val="160000"/>
              </a:lnSpc>
              <a:buClrTx/>
              <a:defRPr/>
            </a:pPr>
            <a:r>
              <a:rPr lang="en-US" sz="3600" kern="1200" dirty="0" smtClean="0">
                <a:solidFill>
                  <a:schemeClr val="dk1"/>
                </a:solidFill>
              </a:rPr>
              <a:t>   (Iv) India’s balance of trade was </a:t>
            </a:r>
            <a:r>
              <a:rPr lang="en-US" sz="3600" kern="1200" dirty="0" err="1" smtClean="0">
                <a:solidFill>
                  <a:schemeClr val="dk1"/>
                </a:solidFill>
              </a:rPr>
              <a:t>favourable</a:t>
            </a:r>
            <a:r>
              <a:rPr lang="en-US" sz="3600" kern="1200" dirty="0" smtClean="0">
                <a:solidFill>
                  <a:schemeClr val="dk1"/>
                </a:solidFill>
              </a:rPr>
              <a:t>. There was export surplus.</a:t>
            </a:r>
            <a:endParaRPr lang="en-US" sz="3600" kern="1200" dirty="0" smtClean="0">
              <a:solidFill>
                <a:schemeClr val="dk1"/>
              </a:solidFill>
            </a:endParaRPr>
          </a:p>
        </p:txBody>
      </p:sp>
    </p:spTree>
    <p:extLst>
      <p:ext uri="{BB962C8B-B14F-4D97-AF65-F5344CB8AC3E}">
        <p14:creationId xmlns="" xmlns:p14="http://schemas.microsoft.com/office/powerpoint/2010/main" val="294115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
        <p:nvSpPr>
          <p:cNvPr id="5" name="Rectangle 4"/>
          <p:cNvSpPr/>
          <p:nvPr/>
        </p:nvSpPr>
        <p:spPr>
          <a:xfrm>
            <a:off x="571500" y="2491740"/>
            <a:ext cx="16162020" cy="6463308"/>
          </a:xfrm>
          <a:prstGeom prst="rect">
            <a:avLst/>
          </a:prstGeom>
        </p:spPr>
        <p:txBody>
          <a:bodyPr wrap="square">
            <a:spAutoFit/>
          </a:bodyPr>
          <a:lstStyle/>
          <a:p>
            <a:pPr marL="342900" lvl="0" indent="-342900" algn="ctr">
              <a:spcBef>
                <a:spcPct val="20000"/>
              </a:spcBef>
              <a:buClrTx/>
              <a:defRPr/>
            </a:pPr>
            <a:r>
              <a:rPr lang="en-US" sz="3600" kern="1200" dirty="0" smtClean="0">
                <a:solidFill>
                  <a:schemeClr val="dk1"/>
                </a:solidFill>
              </a:rPr>
              <a:t> INDIA’S BALANCE OF TRADE</a:t>
            </a:r>
          </a:p>
          <a:p>
            <a:pPr marL="342900" lvl="0" indent="-342900" algn="just">
              <a:lnSpc>
                <a:spcPct val="150000"/>
              </a:lnSpc>
              <a:buClrTx/>
              <a:buFont typeface="Arial" pitchFamily="34" charset="0"/>
              <a:buChar char="•"/>
              <a:defRPr/>
            </a:pPr>
            <a:r>
              <a:rPr lang="en-US" sz="3600" kern="1200" dirty="0" smtClean="0">
                <a:solidFill>
                  <a:schemeClr val="dk1"/>
                </a:solidFill>
              </a:rPr>
              <a:t>India’s balance of trade was </a:t>
            </a:r>
            <a:r>
              <a:rPr lang="en-US" sz="3600" kern="1200" dirty="0" err="1" smtClean="0">
                <a:solidFill>
                  <a:schemeClr val="dk1"/>
                </a:solidFill>
              </a:rPr>
              <a:t>favourable</a:t>
            </a:r>
            <a:r>
              <a:rPr lang="en-US" sz="3600" kern="1200" dirty="0" smtClean="0">
                <a:solidFill>
                  <a:schemeClr val="dk1"/>
                </a:solidFill>
              </a:rPr>
              <a:t>. There was export surplus. The export surplus did not bring gold or silver to India.  It did not benefit India because:</a:t>
            </a:r>
          </a:p>
          <a:p>
            <a:pPr marL="342900" lvl="0" indent="-342900" algn="just">
              <a:lnSpc>
                <a:spcPct val="150000"/>
              </a:lnSpc>
              <a:buClrTx/>
              <a:defRPr/>
            </a:pPr>
            <a:r>
              <a:rPr lang="en-US" sz="3600" kern="1200" dirty="0" smtClean="0">
                <a:solidFill>
                  <a:schemeClr val="dk1"/>
                </a:solidFill>
              </a:rPr>
              <a:t>   (</a:t>
            </a:r>
            <a:r>
              <a:rPr lang="en-US" sz="3600" kern="1200" dirty="0" err="1" smtClean="0">
                <a:solidFill>
                  <a:schemeClr val="dk1"/>
                </a:solidFill>
              </a:rPr>
              <a:t>i</a:t>
            </a:r>
            <a:r>
              <a:rPr lang="en-US" sz="3600" kern="1200" dirty="0" smtClean="0">
                <a:solidFill>
                  <a:schemeClr val="dk1"/>
                </a:solidFill>
              </a:rPr>
              <a:t>)  the surplus was used to maintain the office set up by the colonial Government in Britain </a:t>
            </a:r>
          </a:p>
          <a:p>
            <a:pPr marL="342900" lvl="0" indent="-342900" algn="just">
              <a:lnSpc>
                <a:spcPct val="150000"/>
              </a:lnSpc>
              <a:buClrTx/>
              <a:defRPr/>
            </a:pPr>
            <a:r>
              <a:rPr lang="en-US" sz="3600" kern="1200" dirty="0" smtClean="0">
                <a:solidFill>
                  <a:schemeClr val="dk1"/>
                </a:solidFill>
              </a:rPr>
              <a:t>    (ii) to meet the war expenditure. </a:t>
            </a:r>
          </a:p>
          <a:p>
            <a:pPr marL="342900" lvl="0" indent="-342900" algn="just">
              <a:lnSpc>
                <a:spcPct val="150000"/>
              </a:lnSpc>
              <a:buClrTx/>
              <a:defRPr/>
            </a:pPr>
            <a:r>
              <a:rPr lang="en-US" sz="3600" kern="1200" dirty="0" smtClean="0">
                <a:solidFill>
                  <a:schemeClr val="dk1"/>
                </a:solidFill>
              </a:rPr>
              <a:t>    (iii) to import invisible items.</a:t>
            </a:r>
            <a:endParaRPr lang="en-IN" sz="3600" dirty="0"/>
          </a:p>
        </p:txBody>
      </p:sp>
    </p:spTree>
    <p:extLst>
      <p:ext uri="{BB962C8B-B14F-4D97-AF65-F5344CB8AC3E}">
        <p14:creationId xmlns="" xmlns:p14="http://schemas.microsoft.com/office/powerpoint/2010/main" val="3270177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01754" y="614149"/>
            <a:ext cx="13644921" cy="8423466"/>
          </a:xfrm>
          <a:prstGeom prst="rect">
            <a:avLst/>
          </a:prstGeom>
        </p:spPr>
      </p:pic>
    </p:spTree>
    <p:extLst>
      <p:ext uri="{BB962C8B-B14F-4D97-AF65-F5344CB8AC3E}">
        <p14:creationId xmlns="" xmlns:p14="http://schemas.microsoft.com/office/powerpoint/2010/main" val="322931519"/>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c0eef51cb135e67df0bfc52da9099bef">
  <xsd:schema xmlns:xsd="http://www.w3.org/2001/XMLSchema" xmlns:xs="http://www.w3.org/2001/XMLSchema" xmlns:p="http://schemas.microsoft.com/office/2006/metadata/properties" xmlns:ns2="e91115c6-dbcc-4792-b5e1-0b7c1f988c2a" targetNamespace="http://schemas.microsoft.com/office/2006/metadata/properties" ma:root="true" ma:fieldsID="538f8882bc98f3349fd7f5e5153c373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ABBBBF-3E13-4417-BC7E-42FBCAC93BA0}">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17E646F4-D94D-476D-BA6E-BB8C17DCB418}">
  <ds:schemaRefs>
    <ds:schemaRef ds:uri="http://schemas.microsoft.com/office/2006/metadata/contentType"/>
    <ds:schemaRef ds:uri="http://schemas.microsoft.com/office/2006/metadata/properties/metaAttributes"/>
    <ds:schemaRef ds:uri="http://www.w3.org/2000/xmlns/"/>
    <ds:schemaRef ds:uri="http://www.w3.org/2001/XMLSchema"/>
    <ds:schemaRef ds:uri="e91115c6-dbcc-4792-b5e1-0b7c1f988c2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ADCFFC-7B2F-4BDB-A115-A25E016210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442</TotalTime>
  <Words>569</Words>
  <Application>Microsoft Office PowerPoint</Application>
  <PresentationFormat>Custom</PresentationFormat>
  <Paragraphs>35</Paragraphs>
  <Slides>9</Slides>
  <Notes>6</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1_Office Theme</vt:lpstr>
      <vt:lpstr>Office Theme</vt:lpstr>
      <vt:lpstr>Slide 1</vt:lpstr>
      <vt:lpstr>INDUSTRIAL SECTOR</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46</cp:revision>
  <dcterms:created xsi:type="dcterms:W3CDTF">2006-08-16T00:00:00Z</dcterms:created>
  <dcterms:modified xsi:type="dcterms:W3CDTF">2023-04-18T17:48:59Z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