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0C856-B03A-4909-967F-BDC30BD82C8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2573268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0C856-B03A-4909-967F-BDC30BD82C8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927205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0C856-B03A-4909-967F-BDC30BD82C8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3098958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50C856-B03A-4909-967F-BDC30BD82C8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368170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50C856-B03A-4909-967F-BDC30BD82C89}" type="datetimeFigureOut">
              <a:rPr lang="en-US" smtClean="0"/>
              <a:t>3/18/2016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815934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50C856-B03A-4909-967F-BDC30BD82C8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1070718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50C856-B03A-4909-967F-BDC30BD82C89}" type="datetimeFigureOut">
              <a:rPr lang="en-US" smtClean="0"/>
              <a:t>3/18/2016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2351842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50C856-B03A-4909-967F-BDC30BD82C89}" type="datetimeFigureOut">
              <a:rPr lang="en-US" smtClean="0"/>
              <a:t>3/18/2016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203101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0C856-B03A-4909-967F-BDC30BD82C89}" type="datetimeFigureOut">
              <a:rPr lang="en-US" smtClean="0"/>
              <a:t>3/18/2016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767830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0C856-B03A-4909-967F-BDC30BD82C8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1718165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50C856-B03A-4909-967F-BDC30BD82C89}" type="datetimeFigureOut">
              <a:rPr lang="en-US" smtClean="0"/>
              <a:t>3/18/2016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1822C6-40BC-40B6-AACC-EEDA00633533}" type="slidenum">
              <a:rPr lang="en-US" smtClean="0"/>
              <a:t>‹#›</a:t>
            </a:fld>
            <a:endParaRPr lang="en-US"/>
          </a:p>
        </p:txBody>
      </p:sp>
    </p:spTree>
    <p:extLst>
      <p:ext uri="{BB962C8B-B14F-4D97-AF65-F5344CB8AC3E}">
        <p14:creationId xmlns:p14="http://schemas.microsoft.com/office/powerpoint/2010/main" val="1541664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50C856-B03A-4909-967F-BDC30BD82C89}" type="datetimeFigureOut">
              <a:rPr lang="en-US" smtClean="0"/>
              <a:t>3/18/2016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1822C6-40BC-40B6-AACC-EEDA00633533}" type="slidenum">
              <a:rPr lang="en-US" smtClean="0"/>
              <a:t>‹#›</a:t>
            </a:fld>
            <a:endParaRPr lang="en-US"/>
          </a:p>
        </p:txBody>
      </p:sp>
    </p:spTree>
    <p:extLst>
      <p:ext uri="{BB962C8B-B14F-4D97-AF65-F5344CB8AC3E}">
        <p14:creationId xmlns:p14="http://schemas.microsoft.com/office/powerpoint/2010/main" val="3687142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6" y="228600"/>
            <a:ext cx="7845425" cy="990600"/>
          </a:xfrm>
          <a:solidFill>
            <a:schemeClr val="tx2">
              <a:lumMod val="40000"/>
              <a:lumOff val="60000"/>
            </a:schemeClr>
          </a:solidFill>
        </p:spPr>
        <p:txBody>
          <a:bodyPr/>
          <a:lstStyle/>
          <a:p>
            <a:pPr>
              <a:defRPr/>
            </a:pPr>
            <a:r>
              <a:rPr lang="en-US" dirty="0" smtClean="0"/>
              <a:t>HYDROCARBONS</a:t>
            </a:r>
            <a:endParaRPr lang="en-US" dirty="0"/>
          </a:p>
        </p:txBody>
      </p:sp>
      <p:sp>
        <p:nvSpPr>
          <p:cNvPr id="3" name="Content Placeholder 2"/>
          <p:cNvSpPr>
            <a:spLocks noGrp="1"/>
          </p:cNvSpPr>
          <p:nvPr>
            <p:ph sz="quarter" idx="1"/>
          </p:nvPr>
        </p:nvSpPr>
        <p:spPr>
          <a:xfrm>
            <a:off x="2133600" y="1752600"/>
            <a:ext cx="7924800" cy="4419600"/>
          </a:xfrm>
          <a:solidFill>
            <a:schemeClr val="accent2">
              <a:lumMod val="60000"/>
              <a:lumOff val="40000"/>
            </a:schemeClr>
          </a:solidFill>
        </p:spPr>
        <p:txBody>
          <a:bodyPr/>
          <a:lstStyle/>
          <a:p>
            <a:pPr>
              <a:defRPr/>
            </a:pPr>
            <a:r>
              <a:rPr lang="en-US" dirty="0"/>
              <a:t>Hydrocarbons are organic compounds that consist of only C and H atoms.</a:t>
            </a:r>
          </a:p>
          <a:p>
            <a:pPr>
              <a:defRPr/>
            </a:pPr>
            <a:r>
              <a:rPr lang="en-US" dirty="0"/>
              <a:t>Hydrocarbons come in a variety of forms. They may be gases (methane and </a:t>
            </a:r>
            <a:r>
              <a:rPr lang="en-US" dirty="0" err="1"/>
              <a:t>paropane</a:t>
            </a:r>
            <a:r>
              <a:rPr lang="en-US" dirty="0"/>
              <a:t>), liquids (hexane and benzene), waxes (paraffin wax), or polymers (polyethylene and polystyrene).</a:t>
            </a:r>
          </a:p>
          <a:p>
            <a:pPr>
              <a:defRPr/>
            </a:pPr>
            <a:r>
              <a:rPr lang="en-US" dirty="0"/>
              <a:t>Hydrocarbons can be processed to create plastics.</a:t>
            </a:r>
          </a:p>
          <a:p>
            <a:pPr>
              <a:defRPr/>
            </a:pPr>
            <a:r>
              <a:rPr lang="en-US" dirty="0"/>
              <a:t>They are insoluble in water.</a:t>
            </a:r>
          </a:p>
          <a:p>
            <a:pPr>
              <a:defRPr/>
            </a:pPr>
            <a:endParaRPr lang="en-US" sz="2400" dirty="0"/>
          </a:p>
          <a:p>
            <a:pPr>
              <a:buFont typeface="Wingdings" panose="05000000000000000000" pitchFamily="2" charset="2"/>
              <a:buNone/>
              <a:defRPr/>
            </a:pPr>
            <a:endParaRPr lang="en-US" dirty="0" smtClean="0"/>
          </a:p>
        </p:txBody>
      </p:sp>
    </p:spTree>
    <p:extLst>
      <p:ext uri="{BB962C8B-B14F-4D97-AF65-F5344CB8AC3E}">
        <p14:creationId xmlns:p14="http://schemas.microsoft.com/office/powerpoint/2010/main" val="412615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36775" y="228600"/>
            <a:ext cx="8153400" cy="990600"/>
          </a:xfrm>
          <a:solidFill>
            <a:schemeClr val="tx2">
              <a:lumMod val="20000"/>
              <a:lumOff val="80000"/>
            </a:schemeClr>
          </a:solidFill>
        </p:spPr>
        <p:txBody>
          <a:bodyPr/>
          <a:lstStyle/>
          <a:p>
            <a:pPr eaLnBrk="1" hangingPunct="1">
              <a:defRPr/>
            </a:pPr>
            <a:r>
              <a:rPr lang="en-US" dirty="0" smtClean="0"/>
              <a:t>      Organic Chemistry</a:t>
            </a:r>
          </a:p>
        </p:txBody>
      </p:sp>
      <p:sp>
        <p:nvSpPr>
          <p:cNvPr id="11267" name="Content Placeholder 2"/>
          <p:cNvSpPr>
            <a:spLocks noGrp="1"/>
          </p:cNvSpPr>
          <p:nvPr>
            <p:ph sz="quarter" idx="1"/>
          </p:nvPr>
        </p:nvSpPr>
        <p:spPr>
          <a:xfrm>
            <a:off x="2136775" y="1600200"/>
            <a:ext cx="8153400" cy="4953000"/>
          </a:xfrm>
          <a:solidFill>
            <a:schemeClr val="tx2">
              <a:lumMod val="20000"/>
              <a:lumOff val="80000"/>
            </a:schemeClr>
          </a:solidFill>
        </p:spPr>
        <p:txBody>
          <a:bodyPr/>
          <a:lstStyle/>
          <a:p>
            <a:pPr eaLnBrk="1" hangingPunct="1">
              <a:defRPr/>
            </a:pPr>
            <a:r>
              <a:rPr lang="en-US" dirty="0" smtClean="0"/>
              <a:t>To many chemist at that time, their only explanation for the difference in behavior between organic and inorganic compounds was that organic compounds contained a peculiar and “vital force” (vital force theory) as a result of their derivation from living sources.</a:t>
            </a:r>
          </a:p>
          <a:p>
            <a:pPr eaLnBrk="1" hangingPunct="1">
              <a:defRPr/>
            </a:pPr>
            <a:r>
              <a:rPr lang="en-US" dirty="0" smtClean="0"/>
              <a:t>Michel </a:t>
            </a:r>
            <a:r>
              <a:rPr lang="en-US" dirty="0" err="1" smtClean="0"/>
              <a:t>Chevreul</a:t>
            </a:r>
            <a:r>
              <a:rPr lang="en-US" dirty="0" smtClean="0"/>
              <a:t> (1816)</a:t>
            </a:r>
          </a:p>
          <a:p>
            <a:pPr eaLnBrk="1" hangingPunct="1">
              <a:buFont typeface="Wingdings" panose="05000000000000000000" pitchFamily="2" charset="2"/>
              <a:buNone/>
              <a:defRPr/>
            </a:pPr>
            <a:r>
              <a:rPr lang="en-US" dirty="0" smtClean="0"/>
              <a:t>		Animal fat         </a:t>
            </a:r>
            <a:r>
              <a:rPr lang="en-US" baseline="30000" dirty="0" err="1" smtClean="0"/>
              <a:t>NaOH</a:t>
            </a:r>
            <a:r>
              <a:rPr lang="en-US" dirty="0" smtClean="0"/>
              <a:t>       soap +  </a:t>
            </a:r>
            <a:r>
              <a:rPr lang="en-US" dirty="0" err="1" smtClean="0"/>
              <a:t>Glycerine</a:t>
            </a:r>
            <a:endParaRPr lang="en-US" dirty="0" smtClean="0"/>
          </a:p>
          <a:p>
            <a:pPr eaLnBrk="1" hangingPunct="1">
              <a:buFont typeface="Wingdings" panose="05000000000000000000" pitchFamily="2" charset="2"/>
              <a:buNone/>
              <a:defRPr/>
            </a:pPr>
            <a:endParaRPr lang="en-US" dirty="0" smtClean="0"/>
          </a:p>
          <a:p>
            <a:pPr eaLnBrk="1" hangingPunct="1">
              <a:buFont typeface="Wingdings" panose="05000000000000000000" pitchFamily="2" charset="2"/>
              <a:buNone/>
              <a:defRPr/>
            </a:pPr>
            <a:r>
              <a:rPr lang="en-US" dirty="0" smtClean="0"/>
              <a:t>		Soap     	      </a:t>
            </a:r>
            <a:r>
              <a:rPr lang="en-US" sz="2000" dirty="0"/>
              <a:t>H</a:t>
            </a:r>
            <a:r>
              <a:rPr lang="en-US" sz="2000" baseline="-25000" dirty="0"/>
              <a:t>3</a:t>
            </a:r>
            <a:r>
              <a:rPr lang="en-US" sz="2000" dirty="0"/>
              <a:t>O</a:t>
            </a:r>
            <a:r>
              <a:rPr lang="en-US" sz="2000" baseline="30000" dirty="0"/>
              <a:t>+</a:t>
            </a:r>
            <a:r>
              <a:rPr lang="en-US" sz="2400" baseline="30000" dirty="0"/>
              <a:t>              </a:t>
            </a:r>
            <a:r>
              <a:rPr lang="en-US" dirty="0" smtClean="0"/>
              <a:t>“fatty acids”</a:t>
            </a:r>
          </a:p>
        </p:txBody>
      </p:sp>
      <p:cxnSp>
        <p:nvCxnSpPr>
          <p:cNvPr id="5" name="Straight Arrow Connector 4"/>
          <p:cNvCxnSpPr/>
          <p:nvPr/>
        </p:nvCxnSpPr>
        <p:spPr>
          <a:xfrm>
            <a:off x="5105400" y="51816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181600" y="63246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1270" name="Picture 268" descr="http://64.19.142.12/upload.wikimedia.org/wikipedia/commons/thumb/5/58/Methane-3D-balls.png/240px-Methane-3D-ball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04800"/>
            <a:ext cx="121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511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sz="quarter" idx="1"/>
          </p:nvPr>
        </p:nvSpPr>
        <p:spPr>
          <a:xfrm>
            <a:off x="2136775" y="1600200"/>
            <a:ext cx="8153400" cy="4495800"/>
          </a:xfrm>
          <a:solidFill>
            <a:schemeClr val="accent1">
              <a:lumMod val="60000"/>
              <a:lumOff val="40000"/>
            </a:schemeClr>
          </a:solidFill>
        </p:spPr>
        <p:txBody>
          <a:bodyPr/>
          <a:lstStyle/>
          <a:p>
            <a:pPr eaLnBrk="1" hangingPunct="1">
              <a:defRPr/>
            </a:pPr>
            <a:r>
              <a:rPr lang="en-US" dirty="0" smtClean="0"/>
              <a:t>Why is Carbon special? Why is it that sets Carbon apart from all other elements in the periodic table?</a:t>
            </a:r>
          </a:p>
          <a:p>
            <a:pPr eaLnBrk="1" hangingPunct="1">
              <a:defRPr/>
            </a:pPr>
            <a:endParaRPr lang="en-US" dirty="0" smtClean="0"/>
          </a:p>
          <a:p>
            <a:pPr algn="ctr" eaLnBrk="1" hangingPunct="1">
              <a:buFont typeface="Wingdings" panose="05000000000000000000" pitchFamily="2" charset="2"/>
              <a:buNone/>
              <a:defRPr/>
            </a:pPr>
            <a:r>
              <a:rPr lang="en-US" dirty="0" smtClean="0"/>
              <a:t>		-The unique ability of carbon to bond together forming long chains and rings. Carbon, alone of all elements, is able to form an immense diversity of compounds, from the simplest to the staggeringly complex: from methane to DNA, which can contain hundreds of billions. </a:t>
            </a:r>
          </a:p>
        </p:txBody>
      </p:sp>
    </p:spTree>
    <p:extLst>
      <p:ext uri="{BB962C8B-B14F-4D97-AF65-F5344CB8AC3E}">
        <p14:creationId xmlns:p14="http://schemas.microsoft.com/office/powerpoint/2010/main" val="192701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3314">
                                            <p:txEl>
                                              <p:pRg st="2" end="2"/>
                                            </p:txEl>
                                          </p:spTgt>
                                        </p:tgtEl>
                                        <p:attrNameLst>
                                          <p:attrName>style.visibility</p:attrName>
                                        </p:attrNameLst>
                                      </p:cBhvr>
                                      <p:to>
                                        <p:strVal val="visible"/>
                                      </p:to>
                                    </p:set>
                                    <p:animEffect transition="in" filter="fade">
                                      <p:cBhvr>
                                        <p:cTn id="7" dur="1000"/>
                                        <p:tgtEl>
                                          <p:spTgt spid="13314">
                                            <p:txEl>
                                              <p:pRg st="2" end="2"/>
                                            </p:txEl>
                                          </p:spTgt>
                                        </p:tgtEl>
                                      </p:cBhvr>
                                    </p:animEffect>
                                    <p:anim calcmode="lin" valueType="num">
                                      <p:cBhvr>
                                        <p:cTn id="8" dur="10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331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tx2">
              <a:lumMod val="40000"/>
              <a:lumOff val="60000"/>
            </a:schemeClr>
          </a:solidFill>
        </p:spPr>
        <p:txBody>
          <a:bodyPr/>
          <a:lstStyle/>
          <a:p>
            <a:pPr>
              <a:defRPr/>
            </a:pPr>
            <a:r>
              <a:rPr lang="en-US" dirty="0" smtClean="0"/>
              <a:t>HYDROCARBONS</a:t>
            </a:r>
            <a:endParaRPr lang="en-US" dirty="0"/>
          </a:p>
        </p:txBody>
      </p:sp>
      <p:sp>
        <p:nvSpPr>
          <p:cNvPr id="3" name="Content Placeholder 2"/>
          <p:cNvSpPr>
            <a:spLocks noGrp="1"/>
          </p:cNvSpPr>
          <p:nvPr>
            <p:ph sz="quarter" idx="1"/>
          </p:nvPr>
        </p:nvSpPr>
        <p:spPr>
          <a:xfrm>
            <a:off x="2136775" y="1600200"/>
            <a:ext cx="8153400" cy="4495800"/>
          </a:xfrm>
          <a:solidFill>
            <a:schemeClr val="accent2">
              <a:lumMod val="60000"/>
              <a:lumOff val="40000"/>
            </a:schemeClr>
          </a:solidFill>
        </p:spPr>
        <p:txBody>
          <a:bodyPr/>
          <a:lstStyle/>
          <a:p>
            <a:pPr>
              <a:defRPr/>
            </a:pPr>
            <a:r>
              <a:rPr lang="en-US" sz="3200" dirty="0"/>
              <a:t>The simplest class of organic compounds.</a:t>
            </a:r>
          </a:p>
          <a:p>
            <a:pPr>
              <a:defRPr/>
            </a:pPr>
            <a:r>
              <a:rPr lang="en-US" sz="3200" dirty="0" err="1"/>
              <a:t>Nonpolar</a:t>
            </a:r>
            <a:r>
              <a:rPr lang="en-US" sz="3200" dirty="0"/>
              <a:t>  </a:t>
            </a:r>
          </a:p>
          <a:p>
            <a:pPr>
              <a:defRPr/>
            </a:pPr>
            <a:r>
              <a:rPr lang="en-US" sz="3200" dirty="0"/>
              <a:t>There are four main types of hydrocarbons:</a:t>
            </a:r>
          </a:p>
          <a:p>
            <a:pPr>
              <a:buFont typeface="Wingdings" panose="05000000000000000000" pitchFamily="2" charset="2"/>
              <a:buNone/>
              <a:defRPr/>
            </a:pPr>
            <a:r>
              <a:rPr lang="en-US" sz="3200" dirty="0"/>
              <a:t>	- saturated hydrocarbons (alkanes)</a:t>
            </a:r>
          </a:p>
          <a:p>
            <a:pPr>
              <a:buFont typeface="Wingdings" panose="05000000000000000000" pitchFamily="2" charset="2"/>
              <a:buNone/>
              <a:defRPr/>
            </a:pPr>
            <a:r>
              <a:rPr lang="en-US" sz="3200" dirty="0"/>
              <a:t>	- unsaturated hydrocarbons (alkenes or alkynes)</a:t>
            </a:r>
          </a:p>
          <a:p>
            <a:pPr>
              <a:buFont typeface="Wingdings" panose="05000000000000000000" pitchFamily="2" charset="2"/>
              <a:buNone/>
              <a:defRPr/>
            </a:pPr>
            <a:r>
              <a:rPr lang="en-US" sz="3200" dirty="0"/>
              <a:t>	- </a:t>
            </a:r>
            <a:r>
              <a:rPr lang="en-US" sz="3200" dirty="0" err="1"/>
              <a:t>cycloalkanes</a:t>
            </a:r>
            <a:endParaRPr lang="en-US" sz="3200" dirty="0"/>
          </a:p>
          <a:p>
            <a:pPr>
              <a:buFont typeface="Wingdings" panose="05000000000000000000" pitchFamily="2" charset="2"/>
              <a:buNone/>
              <a:defRPr/>
            </a:pPr>
            <a:r>
              <a:rPr lang="en-US" sz="3200" dirty="0"/>
              <a:t>	- aromatic hydrocarbons</a:t>
            </a:r>
          </a:p>
          <a:p>
            <a:pPr>
              <a:buFont typeface="Wingdings" panose="05000000000000000000" pitchFamily="2" charset="2"/>
              <a:buNone/>
              <a:defRPr/>
            </a:pPr>
            <a:endParaRPr lang="en-US" dirty="0"/>
          </a:p>
        </p:txBody>
      </p:sp>
    </p:spTree>
    <p:extLst>
      <p:ext uri="{BB962C8B-B14F-4D97-AF65-F5344CB8AC3E}">
        <p14:creationId xmlns:p14="http://schemas.microsoft.com/office/powerpoint/2010/main" val="3140130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33600" y="1447800"/>
            <a:ext cx="8153400" cy="4953000"/>
          </a:xfrm>
          <a:solidFill>
            <a:schemeClr val="accent2">
              <a:lumMod val="60000"/>
              <a:lumOff val="40000"/>
            </a:schemeClr>
          </a:solidFill>
        </p:spPr>
        <p:txBody>
          <a:bodyPr/>
          <a:lstStyle/>
          <a:p>
            <a:pPr>
              <a:defRPr/>
            </a:pPr>
            <a:r>
              <a:rPr lang="en-US" b="1" dirty="0" smtClean="0"/>
              <a:t>SATURATED</a:t>
            </a:r>
            <a:r>
              <a:rPr lang="en-US" dirty="0" smtClean="0"/>
              <a:t> means that each carbon is bonded to four other atoms through </a:t>
            </a:r>
            <a:r>
              <a:rPr lang="en-US" u="sng" dirty="0" smtClean="0"/>
              <a:t>single covalent bonds</a:t>
            </a:r>
            <a:r>
              <a:rPr lang="en-US" dirty="0" smtClean="0"/>
              <a:t>. Hydrogen atoms usually occupy all available bonding positions after the carbons have bonded to each other.</a:t>
            </a:r>
          </a:p>
          <a:p>
            <a:pPr>
              <a:defRPr/>
            </a:pPr>
            <a:r>
              <a:rPr lang="en-US" b="1" dirty="0" smtClean="0"/>
              <a:t>UNSATURATED</a:t>
            </a:r>
            <a:r>
              <a:rPr lang="en-US" dirty="0" smtClean="0"/>
              <a:t> hydrocarbons contain either </a:t>
            </a:r>
            <a:r>
              <a:rPr lang="en-US" u="sng" dirty="0" smtClean="0"/>
              <a:t>double or triple bonds</a:t>
            </a:r>
            <a:r>
              <a:rPr lang="en-US" dirty="0" smtClean="0"/>
              <a:t>. Since the compound is unsaturated with respect to hydrogen atoms, the extra electrons are shared </a:t>
            </a:r>
            <a:r>
              <a:rPr lang="en-US" u="sng" dirty="0" smtClean="0"/>
              <a:t>between 2 carbon atoms </a:t>
            </a:r>
            <a:r>
              <a:rPr lang="en-US" dirty="0" smtClean="0"/>
              <a:t>forming double or triple bonds.</a:t>
            </a:r>
            <a:endParaRPr lang="en-US" dirty="0"/>
          </a:p>
        </p:txBody>
      </p:sp>
      <p:sp>
        <p:nvSpPr>
          <p:cNvPr id="4" name="Title 1"/>
          <p:cNvSpPr>
            <a:spLocks noGrp="1"/>
          </p:cNvSpPr>
          <p:nvPr>
            <p:ph type="title"/>
          </p:nvPr>
        </p:nvSpPr>
        <p:spPr>
          <a:xfrm>
            <a:off x="2136776" y="228600"/>
            <a:ext cx="7997825" cy="990600"/>
          </a:xfrm>
          <a:solidFill>
            <a:schemeClr val="tx2">
              <a:lumMod val="40000"/>
              <a:lumOff val="60000"/>
            </a:schemeClr>
          </a:solidFill>
        </p:spPr>
        <p:txBody>
          <a:bodyPr/>
          <a:lstStyle/>
          <a:p>
            <a:pPr>
              <a:defRPr/>
            </a:pPr>
            <a:r>
              <a:rPr lang="en-US" dirty="0" smtClean="0"/>
              <a:t>HYDROCARBONS</a:t>
            </a:r>
            <a:endParaRPr lang="en-US" dirty="0"/>
          </a:p>
        </p:txBody>
      </p:sp>
    </p:spTree>
    <p:extLst>
      <p:ext uri="{BB962C8B-B14F-4D97-AF65-F5344CB8AC3E}">
        <p14:creationId xmlns:p14="http://schemas.microsoft.com/office/powerpoint/2010/main" val="185106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tx2">
              <a:lumMod val="40000"/>
              <a:lumOff val="60000"/>
            </a:schemeClr>
          </a:solidFill>
        </p:spPr>
        <p:txBody>
          <a:bodyPr/>
          <a:lstStyle/>
          <a:p>
            <a:pPr>
              <a:defRPr/>
            </a:pPr>
            <a:r>
              <a:rPr lang="en-US" dirty="0" smtClean="0"/>
              <a:t>ALKANES</a:t>
            </a:r>
            <a:endParaRPr lang="en-US" dirty="0"/>
          </a:p>
        </p:txBody>
      </p:sp>
      <p:sp>
        <p:nvSpPr>
          <p:cNvPr id="5" name="Content Placeholder 4"/>
          <p:cNvSpPr>
            <a:spLocks noGrp="1"/>
          </p:cNvSpPr>
          <p:nvPr>
            <p:ph sz="quarter" idx="1"/>
          </p:nvPr>
        </p:nvSpPr>
        <p:spPr>
          <a:xfrm>
            <a:off x="2133600" y="1589088"/>
            <a:ext cx="4038600" cy="4735512"/>
          </a:xfrm>
          <a:solidFill>
            <a:schemeClr val="accent2">
              <a:lumMod val="40000"/>
              <a:lumOff val="60000"/>
            </a:schemeClr>
          </a:solidFill>
        </p:spPr>
        <p:txBody>
          <a:bodyPr/>
          <a:lstStyle/>
          <a:p>
            <a:pPr>
              <a:defRPr/>
            </a:pPr>
            <a:r>
              <a:rPr lang="en-US" dirty="0"/>
              <a:t>made up of only carbon and hydrogen atoms</a:t>
            </a:r>
          </a:p>
          <a:p>
            <a:pPr>
              <a:defRPr/>
            </a:pPr>
            <a:r>
              <a:rPr lang="en-US" dirty="0"/>
              <a:t>Also called “</a:t>
            </a:r>
            <a:r>
              <a:rPr lang="en-US" u="sng" dirty="0" err="1"/>
              <a:t>paraffins</a:t>
            </a:r>
            <a:r>
              <a:rPr lang="en-US" dirty="0"/>
              <a:t>”</a:t>
            </a:r>
          </a:p>
          <a:p>
            <a:pPr>
              <a:defRPr/>
            </a:pPr>
            <a:r>
              <a:rPr lang="en-US" dirty="0"/>
              <a:t>single bonds only between carbon atoms</a:t>
            </a:r>
          </a:p>
          <a:p>
            <a:pPr>
              <a:defRPr/>
            </a:pPr>
            <a:r>
              <a:rPr lang="en-US" dirty="0"/>
              <a:t>general formula: C</a:t>
            </a:r>
            <a:r>
              <a:rPr lang="en-US" baseline="-25000" dirty="0"/>
              <a:t>n</a:t>
            </a:r>
            <a:r>
              <a:rPr lang="en-US" dirty="0"/>
              <a:t>H</a:t>
            </a:r>
            <a:r>
              <a:rPr lang="en-US" baseline="-25000" dirty="0"/>
              <a:t>2n+2 </a:t>
            </a:r>
            <a:r>
              <a:rPr lang="en-US" dirty="0"/>
              <a:t> (assuming non-cyclic structures)</a:t>
            </a:r>
          </a:p>
          <a:p>
            <a:pPr>
              <a:defRPr/>
            </a:pPr>
            <a:r>
              <a:rPr lang="en-US" dirty="0"/>
              <a:t>name ends in "</a:t>
            </a:r>
            <a:r>
              <a:rPr lang="en-US" dirty="0" err="1"/>
              <a:t>ane</a:t>
            </a:r>
            <a:r>
              <a:rPr lang="en-US" dirty="0"/>
              <a:t>"</a:t>
            </a:r>
          </a:p>
          <a:p>
            <a:pPr>
              <a:defRPr/>
            </a:pPr>
            <a:endParaRPr lang="en-US" dirty="0"/>
          </a:p>
          <a:p>
            <a:pPr>
              <a:defRPr/>
            </a:pPr>
            <a:endParaRPr lang="en-US" sz="2400" dirty="0"/>
          </a:p>
          <a:p>
            <a:pPr>
              <a:defRPr/>
            </a:pPr>
            <a:endParaRPr lang="en-US" sz="2400" dirty="0"/>
          </a:p>
        </p:txBody>
      </p:sp>
      <p:pic>
        <p:nvPicPr>
          <p:cNvPr id="19460" name="Content Placeholder 7" descr="http://64.19.142.13/www.elmhurst.edu/~chm/vchembook/images/500ethane.GIF_hyuncompressed"/>
          <p:cNvPicPr>
            <a:picLocks noGrp="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6400800" y="1600200"/>
            <a:ext cx="3962400" cy="4648200"/>
          </a:xfrm>
        </p:spPr>
      </p:pic>
    </p:spTree>
    <p:extLst>
      <p:ext uri="{BB962C8B-B14F-4D97-AF65-F5344CB8AC3E}">
        <p14:creationId xmlns:p14="http://schemas.microsoft.com/office/powerpoint/2010/main" val="725770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136775" y="228600"/>
            <a:ext cx="8153400" cy="990600"/>
          </a:xfrm>
        </p:spPr>
        <p:txBody>
          <a:bodyPr/>
          <a:lstStyle/>
          <a:p>
            <a:endParaRPr lang="en-US" altLang="en-US" smtClean="0"/>
          </a:p>
        </p:txBody>
      </p:sp>
      <p:graphicFrame>
        <p:nvGraphicFramePr>
          <p:cNvPr id="4" name="Content Placeholder 3"/>
          <p:cNvGraphicFramePr>
            <a:graphicFrameLocks noGrp="1"/>
          </p:cNvGraphicFramePr>
          <p:nvPr>
            <p:ph sz="quarter" idx="1"/>
          </p:nvPr>
        </p:nvGraphicFramePr>
        <p:xfrm>
          <a:off x="1676400" y="228600"/>
          <a:ext cx="8763000" cy="6096002"/>
        </p:xfrm>
        <a:graphic>
          <a:graphicData uri="http://schemas.openxmlformats.org/drawingml/2006/table">
            <a:tbl>
              <a:tblPr firstRow="1" bandRow="1">
                <a:tableStyleId>{5C22544A-7EE6-4342-B048-85BDC9FD1C3A}</a:tableStyleId>
              </a:tblPr>
              <a:tblGrid>
                <a:gridCol w="1460500"/>
                <a:gridCol w="1460500"/>
                <a:gridCol w="1460500"/>
                <a:gridCol w="1460500"/>
                <a:gridCol w="1460500"/>
                <a:gridCol w="1460500"/>
              </a:tblGrid>
              <a:tr h="554182">
                <a:tc>
                  <a:txBody>
                    <a:bodyPr/>
                    <a:lstStyle/>
                    <a:p>
                      <a:pPr marL="0" marR="0">
                        <a:lnSpc>
                          <a:spcPct val="115000"/>
                        </a:lnSpc>
                        <a:spcBef>
                          <a:spcPts val="0"/>
                        </a:spcBef>
                        <a:spcAft>
                          <a:spcPts val="1000"/>
                        </a:spcAft>
                      </a:pPr>
                      <a:r>
                        <a:rPr lang="en-US" sz="1400" b="1" dirty="0">
                          <a:latin typeface="Arial"/>
                          <a:ea typeface="Calibri"/>
                          <a:cs typeface="Times New Roman"/>
                        </a:rPr>
                        <a:t>IUPAC</a:t>
                      </a:r>
                      <a:br>
                        <a:rPr lang="en-US" sz="1400" b="1" dirty="0">
                          <a:latin typeface="Arial"/>
                          <a:ea typeface="Calibri"/>
                          <a:cs typeface="Times New Roman"/>
                        </a:rPr>
                      </a:br>
                      <a:r>
                        <a:rPr lang="en-US" sz="1400" b="1" dirty="0">
                          <a:latin typeface="Arial"/>
                          <a:ea typeface="Calibri"/>
                          <a:cs typeface="Times New Roman"/>
                        </a:rPr>
                        <a:t>name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b="1" dirty="0">
                          <a:latin typeface="Arial"/>
                          <a:ea typeface="Calibri"/>
                          <a:cs typeface="Times New Roman"/>
                        </a:rPr>
                        <a:t>Molecular</a:t>
                      </a:r>
                      <a:br>
                        <a:rPr lang="en-US" sz="1400" b="1" dirty="0">
                          <a:latin typeface="Arial"/>
                          <a:ea typeface="Calibri"/>
                          <a:cs typeface="Times New Roman"/>
                        </a:rPr>
                      </a:br>
                      <a:r>
                        <a:rPr lang="en-US" sz="1400" b="1" dirty="0">
                          <a:latin typeface="Arial"/>
                          <a:ea typeface="Calibri"/>
                          <a:cs typeface="Times New Roman"/>
                        </a:rPr>
                        <a:t>Formula</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b="1">
                          <a:latin typeface="Arial"/>
                          <a:ea typeface="Calibri"/>
                          <a:cs typeface="Times New Roman"/>
                        </a:rPr>
                        <a:t>Structural</a:t>
                      </a:r>
                      <a:br>
                        <a:rPr lang="en-US" sz="1400" b="1">
                          <a:latin typeface="Arial"/>
                          <a:ea typeface="Calibri"/>
                          <a:cs typeface="Times New Roman"/>
                        </a:rPr>
                      </a:br>
                      <a:r>
                        <a:rPr lang="en-US" sz="1400" b="1">
                          <a:latin typeface="Arial"/>
                          <a:ea typeface="Calibri"/>
                          <a:cs typeface="Times New Roman"/>
                        </a:rPr>
                        <a:t>Formula</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b="1">
                          <a:latin typeface="Arial"/>
                          <a:ea typeface="Calibri"/>
                          <a:cs typeface="Times New Roman"/>
                        </a:rPr>
                        <a:t>Boiling</a:t>
                      </a:r>
                      <a:br>
                        <a:rPr lang="en-US" sz="1400" b="1">
                          <a:latin typeface="Arial"/>
                          <a:ea typeface="Calibri"/>
                          <a:cs typeface="Times New Roman"/>
                        </a:rPr>
                      </a:br>
                      <a:r>
                        <a:rPr lang="en-US" sz="1400" b="1">
                          <a:latin typeface="Arial"/>
                          <a:ea typeface="Calibri"/>
                          <a:cs typeface="Times New Roman"/>
                        </a:rPr>
                        <a:t>Point (°C)</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b="1">
                          <a:latin typeface="Arial"/>
                          <a:ea typeface="Calibri"/>
                          <a:cs typeface="Times New Roman"/>
                        </a:rPr>
                        <a:t>Melting</a:t>
                      </a:r>
                      <a:br>
                        <a:rPr lang="en-US" sz="1400" b="1">
                          <a:latin typeface="Arial"/>
                          <a:ea typeface="Calibri"/>
                          <a:cs typeface="Times New Roman"/>
                        </a:rPr>
                      </a:br>
                      <a:r>
                        <a:rPr lang="en-US" sz="1400" b="1">
                          <a:latin typeface="Arial"/>
                          <a:ea typeface="Calibri"/>
                          <a:cs typeface="Times New Roman"/>
                        </a:rPr>
                        <a:t>Point (°C)</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b="1">
                          <a:latin typeface="Arial"/>
                          <a:ea typeface="Calibri"/>
                          <a:cs typeface="Times New Roman"/>
                        </a:rPr>
                        <a:t>Density</a:t>
                      </a:r>
                      <a:br>
                        <a:rPr lang="en-US" sz="1400" b="1">
                          <a:latin typeface="Arial"/>
                          <a:ea typeface="Calibri"/>
                          <a:cs typeface="Times New Roman"/>
                        </a:rPr>
                      </a:br>
                      <a:r>
                        <a:rPr lang="en-US" sz="1400" b="1">
                          <a:latin typeface="Arial"/>
                          <a:ea typeface="Calibri"/>
                          <a:cs typeface="Times New Roman"/>
                        </a:rPr>
                        <a:t>(g/ml, 20°C)</a:t>
                      </a:r>
                      <a:endParaRPr lang="en-US" sz="140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Meth</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4</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CH</a:t>
                      </a:r>
                      <a:r>
                        <a:rPr lang="en-US" sz="1400" baseline="-25000">
                          <a:latin typeface="Arial"/>
                          <a:ea typeface="Calibri"/>
                          <a:cs typeface="Times New Roman"/>
                        </a:rPr>
                        <a:t>4</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-161.5</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-182.5</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endParaRPr lang="en-US" sz="1400">
                        <a:latin typeface="Arial"/>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Eth</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a:t>
                      </a:r>
                      <a:r>
                        <a:rPr lang="en-US" sz="1400" baseline="-25000" dirty="0">
                          <a:latin typeface="Arial"/>
                          <a:ea typeface="Calibri"/>
                          <a:cs typeface="Times New Roman"/>
                        </a:rPr>
                        <a:t>2</a:t>
                      </a:r>
                      <a:r>
                        <a:rPr lang="en-US" sz="1400" dirty="0">
                          <a:latin typeface="Arial"/>
                          <a:ea typeface="Calibri"/>
                          <a:cs typeface="Times New Roman"/>
                        </a:rPr>
                        <a:t>H</a:t>
                      </a:r>
                      <a:r>
                        <a:rPr lang="en-US" sz="1400" baseline="-25000" dirty="0">
                          <a:latin typeface="Arial"/>
                          <a:ea typeface="Calibri"/>
                          <a:cs typeface="Times New Roman"/>
                        </a:rPr>
                        <a:t>6</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-88.6</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-183.3</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endParaRPr lang="en-US" sz="1400">
                        <a:latin typeface="Arial"/>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Prop</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3</a:t>
                      </a:r>
                      <a:r>
                        <a:rPr lang="en-US" sz="1400">
                          <a:latin typeface="Arial"/>
                          <a:ea typeface="Calibri"/>
                          <a:cs typeface="Times New Roman"/>
                        </a:rPr>
                        <a:t>H</a:t>
                      </a:r>
                      <a:r>
                        <a:rPr lang="en-US" sz="1400" baseline="-25000">
                          <a:latin typeface="Arial"/>
                          <a:ea typeface="Calibri"/>
                          <a:cs typeface="Times New Roman"/>
                        </a:rPr>
                        <a:t>8</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-42.1</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-189.7</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endParaRPr lang="en-US" sz="1400">
                        <a:latin typeface="Arial"/>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But</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4</a:t>
                      </a:r>
                      <a:r>
                        <a:rPr lang="en-US" sz="1400">
                          <a:latin typeface="Arial"/>
                          <a:ea typeface="Calibri"/>
                          <a:cs typeface="Times New Roman"/>
                        </a:rPr>
                        <a:t>H</a:t>
                      </a:r>
                      <a:r>
                        <a:rPr lang="en-US" sz="1400" baseline="-25000">
                          <a:latin typeface="Arial"/>
                          <a:ea typeface="Calibri"/>
                          <a:cs typeface="Times New Roman"/>
                        </a:rPr>
                        <a:t>10</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2</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-0.5</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-138.4</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endParaRPr lang="en-US" sz="1400">
                        <a:latin typeface="Arial"/>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Pent</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5</a:t>
                      </a:r>
                      <a:r>
                        <a:rPr lang="en-US" sz="1400">
                          <a:latin typeface="Arial"/>
                          <a:ea typeface="Calibri"/>
                          <a:cs typeface="Times New Roman"/>
                        </a:rPr>
                        <a:t>H</a:t>
                      </a:r>
                      <a:r>
                        <a:rPr lang="en-US" sz="1400" baseline="-25000">
                          <a:latin typeface="Arial"/>
                          <a:ea typeface="Calibri"/>
                          <a:cs typeface="Times New Roman"/>
                        </a:rPr>
                        <a:t>12</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36.1</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-129.7</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0.626</a:t>
                      </a:r>
                      <a:endParaRPr lang="en-US" sz="140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Hex</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6</a:t>
                      </a:r>
                      <a:r>
                        <a:rPr lang="en-US" sz="1400">
                          <a:latin typeface="Arial"/>
                          <a:ea typeface="Calibri"/>
                          <a:cs typeface="Times New Roman"/>
                        </a:rPr>
                        <a:t>H</a:t>
                      </a:r>
                      <a:r>
                        <a:rPr lang="en-US" sz="1400" baseline="-25000">
                          <a:latin typeface="Arial"/>
                          <a:ea typeface="Calibri"/>
                          <a:cs typeface="Times New Roman"/>
                        </a:rPr>
                        <a:t>14</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CH</a:t>
                      </a:r>
                      <a:r>
                        <a:rPr lang="en-US" sz="1400" baseline="-25000">
                          <a:latin typeface="Arial"/>
                          <a:ea typeface="Calibri"/>
                          <a:cs typeface="Times New Roman"/>
                        </a:rPr>
                        <a:t>3</a:t>
                      </a:r>
                      <a:r>
                        <a:rPr lang="en-US" sz="1400">
                          <a:latin typeface="Arial"/>
                          <a:ea typeface="Calibri"/>
                          <a:cs typeface="Times New Roman"/>
                        </a:rPr>
                        <a:t>(CH</a:t>
                      </a:r>
                      <a:r>
                        <a:rPr lang="en-US" sz="1400" baseline="-25000">
                          <a:latin typeface="Arial"/>
                          <a:ea typeface="Calibri"/>
                          <a:cs typeface="Times New Roman"/>
                        </a:rPr>
                        <a:t>2</a:t>
                      </a:r>
                      <a:r>
                        <a:rPr lang="en-US" sz="1400">
                          <a:latin typeface="Arial"/>
                          <a:ea typeface="Calibri"/>
                          <a:cs typeface="Times New Roman"/>
                        </a:rPr>
                        <a:t>)</a:t>
                      </a:r>
                      <a:r>
                        <a:rPr lang="en-US" sz="1400" baseline="-25000">
                          <a:latin typeface="Arial"/>
                          <a:ea typeface="Calibri"/>
                          <a:cs typeface="Times New Roman"/>
                        </a:rPr>
                        <a:t>4</a:t>
                      </a:r>
                      <a:r>
                        <a:rPr lang="en-US" sz="1400">
                          <a:latin typeface="Arial"/>
                          <a:ea typeface="Calibri"/>
                          <a:cs typeface="Times New Roman"/>
                        </a:rPr>
                        <a:t>CH</a:t>
                      </a:r>
                      <a:r>
                        <a:rPr lang="en-US" sz="1400" baseline="-25000">
                          <a:latin typeface="Arial"/>
                          <a:ea typeface="Calibri"/>
                          <a:cs typeface="Times New Roman"/>
                        </a:rPr>
                        <a:t>3</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68.7</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-95.3</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0.659</a:t>
                      </a:r>
                      <a:endParaRPr lang="en-US" sz="140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err="1">
                          <a:latin typeface="Arial"/>
                          <a:ea typeface="Calibri"/>
                          <a:cs typeface="Times New Roman"/>
                        </a:rPr>
                        <a:t>Hept</a:t>
                      </a:r>
                      <a:r>
                        <a:rPr lang="en-US" sz="1400" dirty="0" err="1">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7</a:t>
                      </a:r>
                      <a:r>
                        <a:rPr lang="en-US" sz="1400">
                          <a:latin typeface="Arial"/>
                          <a:ea typeface="Calibri"/>
                          <a:cs typeface="Times New Roman"/>
                        </a:rPr>
                        <a:t>H</a:t>
                      </a:r>
                      <a:r>
                        <a:rPr lang="en-US" sz="1400" baseline="-25000">
                          <a:latin typeface="Arial"/>
                          <a:ea typeface="Calibri"/>
                          <a:cs typeface="Times New Roman"/>
                        </a:rPr>
                        <a:t>16</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5</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98.4</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-90.6</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0.684</a:t>
                      </a:r>
                      <a:endParaRPr lang="en-US" sz="140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a:latin typeface="Arial"/>
                          <a:ea typeface="Calibri"/>
                          <a:cs typeface="Times New Roman"/>
                        </a:rPr>
                        <a:t>Oct</a:t>
                      </a:r>
                      <a:r>
                        <a:rPr lang="en-US" sz="1400" dirty="0">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8</a:t>
                      </a:r>
                      <a:r>
                        <a:rPr lang="en-US" sz="1400">
                          <a:latin typeface="Arial"/>
                          <a:ea typeface="Calibri"/>
                          <a:cs typeface="Times New Roman"/>
                        </a:rPr>
                        <a:t>H</a:t>
                      </a:r>
                      <a:r>
                        <a:rPr lang="en-US" sz="1400" baseline="-25000">
                          <a:latin typeface="Arial"/>
                          <a:ea typeface="Calibri"/>
                          <a:cs typeface="Times New Roman"/>
                        </a:rPr>
                        <a:t>18</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6</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125.7</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a:latin typeface="Arial"/>
                          <a:ea typeface="Calibri"/>
                          <a:cs typeface="Times New Roman"/>
                        </a:rPr>
                        <a:t>-56.8</a:t>
                      </a:r>
                      <a:endParaRPr lang="en-US" sz="140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0.703</a:t>
                      </a:r>
                      <a:endParaRPr lang="en-US" sz="1400" dirty="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err="1">
                          <a:latin typeface="Arial"/>
                          <a:ea typeface="Calibri"/>
                          <a:cs typeface="Times New Roman"/>
                        </a:rPr>
                        <a:t>Non</a:t>
                      </a:r>
                      <a:r>
                        <a:rPr lang="en-US" sz="1400" dirty="0" err="1">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9</a:t>
                      </a:r>
                      <a:r>
                        <a:rPr lang="en-US" sz="1400">
                          <a:latin typeface="Arial"/>
                          <a:ea typeface="Calibri"/>
                          <a:cs typeface="Times New Roman"/>
                        </a:rPr>
                        <a:t>H</a:t>
                      </a:r>
                      <a:r>
                        <a:rPr lang="en-US" sz="1400" baseline="-25000">
                          <a:latin typeface="Arial"/>
                          <a:ea typeface="Calibri"/>
                          <a:cs typeface="Times New Roman"/>
                        </a:rPr>
                        <a:t>20</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7</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150.8</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-53.5</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0.718</a:t>
                      </a:r>
                      <a:endParaRPr lang="en-US" sz="1400" dirty="0">
                        <a:latin typeface="Calibri"/>
                        <a:ea typeface="Calibri"/>
                        <a:cs typeface="Times New Roman"/>
                      </a:endParaRPr>
                    </a:p>
                  </a:txBody>
                  <a:tcPr marL="9525" marR="9525" marT="9525" marB="9525" anchor="ctr"/>
                </a:tc>
              </a:tr>
              <a:tr h="554182">
                <a:tc>
                  <a:txBody>
                    <a:bodyPr/>
                    <a:lstStyle/>
                    <a:p>
                      <a:pPr marL="0" marR="0">
                        <a:lnSpc>
                          <a:spcPct val="115000"/>
                        </a:lnSpc>
                        <a:spcBef>
                          <a:spcPts val="0"/>
                        </a:spcBef>
                        <a:spcAft>
                          <a:spcPts val="1000"/>
                        </a:spcAft>
                      </a:pPr>
                      <a:r>
                        <a:rPr lang="en-US" sz="1400" u="sng" dirty="0" err="1">
                          <a:latin typeface="Arial"/>
                          <a:ea typeface="Calibri"/>
                          <a:cs typeface="Times New Roman"/>
                        </a:rPr>
                        <a:t>Dec</a:t>
                      </a:r>
                      <a:r>
                        <a:rPr lang="en-US" sz="1400" dirty="0" err="1">
                          <a:latin typeface="Arial"/>
                          <a:ea typeface="Calibri"/>
                          <a:cs typeface="Times New Roman"/>
                        </a:rPr>
                        <a:t>ane</a:t>
                      </a:r>
                      <a:endParaRPr lang="en-US" sz="1400" dirty="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a:latin typeface="Arial"/>
                          <a:ea typeface="Calibri"/>
                          <a:cs typeface="Times New Roman"/>
                        </a:rPr>
                        <a:t>C</a:t>
                      </a:r>
                      <a:r>
                        <a:rPr lang="en-US" sz="1400" baseline="-25000">
                          <a:latin typeface="Arial"/>
                          <a:ea typeface="Calibri"/>
                          <a:cs typeface="Times New Roman"/>
                        </a:rPr>
                        <a:t>10</a:t>
                      </a:r>
                      <a:r>
                        <a:rPr lang="en-US" sz="1400">
                          <a:latin typeface="Arial"/>
                          <a:ea typeface="Calibri"/>
                          <a:cs typeface="Times New Roman"/>
                        </a:rPr>
                        <a:t>H</a:t>
                      </a:r>
                      <a:r>
                        <a:rPr lang="en-US" sz="1400" baseline="-25000">
                          <a:latin typeface="Arial"/>
                          <a:ea typeface="Calibri"/>
                          <a:cs typeface="Times New Roman"/>
                        </a:rPr>
                        <a:t>22</a:t>
                      </a:r>
                      <a:endParaRPr lang="en-US" sz="1400">
                        <a:latin typeface="Calibri"/>
                        <a:ea typeface="Calibri"/>
                        <a:cs typeface="Times New Roman"/>
                      </a:endParaRPr>
                    </a:p>
                  </a:txBody>
                  <a:tcPr marL="9525" marR="9525" marT="9525" marB="9525" anchor="ctr"/>
                </a:tc>
                <a:tc>
                  <a:txBody>
                    <a:bodyPr/>
                    <a:lstStyle/>
                    <a:p>
                      <a:pPr marL="0" marR="0">
                        <a:lnSpc>
                          <a:spcPct val="115000"/>
                        </a:lnSpc>
                        <a:spcBef>
                          <a:spcPts val="0"/>
                        </a:spcBef>
                        <a:spcAft>
                          <a:spcPts val="1000"/>
                        </a:spcAft>
                      </a:pPr>
                      <a:r>
                        <a:rPr lang="en-US" sz="1400" dirty="0">
                          <a:latin typeface="Arial"/>
                          <a:ea typeface="Calibri"/>
                          <a:cs typeface="Times New Roman"/>
                        </a:rPr>
                        <a:t>CH</a:t>
                      </a:r>
                      <a:r>
                        <a:rPr lang="en-US" sz="1400" baseline="-25000" dirty="0">
                          <a:latin typeface="Arial"/>
                          <a:ea typeface="Calibri"/>
                          <a:cs typeface="Times New Roman"/>
                        </a:rPr>
                        <a:t>3</a:t>
                      </a:r>
                      <a:r>
                        <a:rPr lang="en-US" sz="1400" dirty="0">
                          <a:latin typeface="Arial"/>
                          <a:ea typeface="Calibri"/>
                          <a:cs typeface="Times New Roman"/>
                        </a:rPr>
                        <a:t>(CH</a:t>
                      </a:r>
                      <a:r>
                        <a:rPr lang="en-US" sz="1400" baseline="-25000" dirty="0">
                          <a:latin typeface="Arial"/>
                          <a:ea typeface="Calibri"/>
                          <a:cs typeface="Times New Roman"/>
                        </a:rPr>
                        <a:t>2</a:t>
                      </a:r>
                      <a:r>
                        <a:rPr lang="en-US" sz="1400" dirty="0">
                          <a:latin typeface="Arial"/>
                          <a:ea typeface="Calibri"/>
                          <a:cs typeface="Times New Roman"/>
                        </a:rPr>
                        <a:t>)</a:t>
                      </a:r>
                      <a:r>
                        <a:rPr lang="en-US" sz="1400" baseline="-25000" dirty="0">
                          <a:latin typeface="Arial"/>
                          <a:ea typeface="Calibri"/>
                          <a:cs typeface="Times New Roman"/>
                        </a:rPr>
                        <a:t>8</a:t>
                      </a:r>
                      <a:r>
                        <a:rPr lang="en-US" sz="1400" dirty="0">
                          <a:latin typeface="Arial"/>
                          <a:ea typeface="Calibri"/>
                          <a:cs typeface="Times New Roman"/>
                        </a:rPr>
                        <a:t>CH</a:t>
                      </a:r>
                      <a:r>
                        <a:rPr lang="en-US" sz="1400" baseline="-25000" dirty="0">
                          <a:latin typeface="Arial"/>
                          <a:ea typeface="Calibri"/>
                          <a:cs typeface="Times New Roman"/>
                        </a:rPr>
                        <a:t>3</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174.1</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-29.7</a:t>
                      </a:r>
                      <a:endParaRPr lang="en-US" sz="1400" dirty="0">
                        <a:latin typeface="Calibri"/>
                        <a:ea typeface="Calibri"/>
                        <a:cs typeface="Times New Roman"/>
                      </a:endParaRPr>
                    </a:p>
                  </a:txBody>
                  <a:tcPr marL="9525" marR="9525" marT="9525" marB="9525" anchor="ctr"/>
                </a:tc>
                <a:tc>
                  <a:txBody>
                    <a:bodyPr/>
                    <a:lstStyle/>
                    <a:p>
                      <a:pPr marL="0" marR="0" algn="r">
                        <a:lnSpc>
                          <a:spcPct val="115000"/>
                        </a:lnSpc>
                        <a:spcBef>
                          <a:spcPts val="0"/>
                        </a:spcBef>
                        <a:spcAft>
                          <a:spcPts val="1000"/>
                        </a:spcAft>
                      </a:pPr>
                      <a:r>
                        <a:rPr lang="en-US" sz="1400" dirty="0">
                          <a:latin typeface="Arial"/>
                          <a:ea typeface="Calibri"/>
                          <a:cs typeface="Times New Roman"/>
                        </a:rPr>
                        <a:t>0.730</a:t>
                      </a:r>
                      <a:endParaRPr lang="en-US" sz="1400" dirty="0">
                        <a:latin typeface="Calibri"/>
                        <a:ea typeface="Calibri"/>
                        <a:cs typeface="Times New Roman"/>
                      </a:endParaRPr>
                    </a:p>
                  </a:txBody>
                  <a:tcPr marL="9525" marR="9525" marT="9525" marB="9525" anchor="ctr"/>
                </a:tc>
              </a:tr>
            </a:tbl>
          </a:graphicData>
        </a:graphic>
      </p:graphicFrame>
    </p:spTree>
    <p:extLst>
      <p:ext uri="{BB962C8B-B14F-4D97-AF65-F5344CB8AC3E}">
        <p14:creationId xmlns:p14="http://schemas.microsoft.com/office/powerpoint/2010/main" val="16433539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6775" y="228600"/>
            <a:ext cx="8153400" cy="990600"/>
          </a:xfrm>
          <a:solidFill>
            <a:schemeClr val="tx2">
              <a:lumMod val="40000"/>
              <a:lumOff val="60000"/>
            </a:schemeClr>
          </a:solidFill>
        </p:spPr>
        <p:txBody>
          <a:bodyPr/>
          <a:lstStyle/>
          <a:p>
            <a:pPr>
              <a:defRPr/>
            </a:pPr>
            <a:r>
              <a:rPr lang="en-US" dirty="0" smtClean="0"/>
              <a:t>Alkanes</a:t>
            </a:r>
            <a:endParaRPr lang="en-US" dirty="0"/>
          </a:p>
        </p:txBody>
      </p:sp>
      <p:sp>
        <p:nvSpPr>
          <p:cNvPr id="3" name="Content Placeholder 2"/>
          <p:cNvSpPr>
            <a:spLocks noGrp="1"/>
          </p:cNvSpPr>
          <p:nvPr>
            <p:ph sz="quarter" idx="1"/>
          </p:nvPr>
        </p:nvSpPr>
        <p:spPr>
          <a:xfrm>
            <a:off x="2136775" y="1600200"/>
            <a:ext cx="8153400" cy="4495800"/>
          </a:xfrm>
          <a:solidFill>
            <a:schemeClr val="accent2">
              <a:lumMod val="40000"/>
              <a:lumOff val="60000"/>
            </a:schemeClr>
          </a:solidFill>
        </p:spPr>
        <p:txBody>
          <a:bodyPr/>
          <a:lstStyle/>
          <a:p>
            <a:pPr>
              <a:defRPr/>
            </a:pPr>
            <a:r>
              <a:rPr lang="en-US" sz="2400" dirty="0"/>
              <a:t>Many of these (alkanes) substances are familiar because of their widespread use.</a:t>
            </a:r>
          </a:p>
          <a:p>
            <a:pPr>
              <a:buFont typeface="Wingdings" panose="05000000000000000000" pitchFamily="2" charset="2"/>
              <a:buNone/>
              <a:defRPr/>
            </a:pPr>
            <a:r>
              <a:rPr lang="en-US" sz="2400" dirty="0"/>
              <a:t>	Example: Methane (CH</a:t>
            </a:r>
            <a:r>
              <a:rPr lang="en-US" sz="2400" baseline="-25000" dirty="0"/>
              <a:t>4</a:t>
            </a:r>
            <a:r>
              <a:rPr lang="en-US" sz="2400" dirty="0"/>
              <a:t> ), a major component of natural gas</a:t>
            </a:r>
          </a:p>
          <a:p>
            <a:pPr>
              <a:buFont typeface="Wingdings" panose="05000000000000000000" pitchFamily="2" charset="2"/>
              <a:buNone/>
              <a:defRPr/>
            </a:pPr>
            <a:r>
              <a:rPr lang="en-US" sz="2400" dirty="0"/>
              <a:t>		        -	propane (C</a:t>
            </a:r>
            <a:r>
              <a:rPr lang="en-US" sz="2400" baseline="-25000" dirty="0"/>
              <a:t>3</a:t>
            </a:r>
            <a:r>
              <a:rPr lang="en-US" sz="2400" dirty="0"/>
              <a:t>H</a:t>
            </a:r>
            <a:r>
              <a:rPr lang="en-US" sz="2400" baseline="-25000" dirty="0"/>
              <a:t>8</a:t>
            </a:r>
            <a:r>
              <a:rPr lang="en-US" sz="2400" dirty="0"/>
              <a:t>), major component of bottled gas</a:t>
            </a:r>
          </a:p>
          <a:p>
            <a:pPr>
              <a:buFont typeface="Wingdings" panose="05000000000000000000" pitchFamily="2" charset="2"/>
              <a:buNone/>
              <a:defRPr/>
            </a:pPr>
            <a:r>
              <a:rPr lang="en-US" dirty="0" smtClean="0"/>
              <a:t>		       </a:t>
            </a:r>
            <a:r>
              <a:rPr lang="en-US" sz="2400" dirty="0"/>
              <a:t>-  butane (C</a:t>
            </a:r>
            <a:r>
              <a:rPr lang="en-US" sz="2400" baseline="-25000" dirty="0"/>
              <a:t>4</a:t>
            </a:r>
            <a:r>
              <a:rPr lang="en-US" sz="2400" dirty="0"/>
              <a:t>H</a:t>
            </a:r>
            <a:r>
              <a:rPr lang="en-US" sz="2400" baseline="-25000" dirty="0"/>
              <a:t>10</a:t>
            </a:r>
            <a:r>
              <a:rPr lang="en-US" sz="2400" dirty="0"/>
              <a:t>), used in disposable lighters and in fuel canisters for gas camping stoves and lanterns.</a:t>
            </a:r>
          </a:p>
          <a:p>
            <a:pPr>
              <a:buFont typeface="Wingdings" panose="05000000000000000000" pitchFamily="2" charset="2"/>
              <a:buNone/>
              <a:defRPr/>
            </a:pPr>
            <a:r>
              <a:rPr lang="en-US" sz="2400" dirty="0"/>
              <a:t>		        -  alkanes with from </a:t>
            </a:r>
            <a:r>
              <a:rPr lang="en-US" sz="2400" u="sng" dirty="0"/>
              <a:t>5 to 12 carbon atoms</a:t>
            </a:r>
            <a:r>
              <a:rPr lang="en-US" sz="2400" dirty="0"/>
              <a:t> per molecule are found in </a:t>
            </a:r>
            <a:r>
              <a:rPr lang="en-US" sz="2400" u="sng" dirty="0"/>
              <a:t>gasoline.</a:t>
            </a:r>
          </a:p>
          <a:p>
            <a:pPr>
              <a:buFont typeface="Wingdings" panose="05000000000000000000" pitchFamily="2" charset="2"/>
              <a:buNone/>
              <a:defRPr/>
            </a:pPr>
            <a:endParaRPr lang="en-US" dirty="0" smtClean="0"/>
          </a:p>
          <a:p>
            <a:pPr>
              <a:buFont typeface="Wingdings" panose="05000000000000000000" pitchFamily="2" charset="2"/>
              <a:buNone/>
              <a:defRPr/>
            </a:pPr>
            <a:endParaRPr lang="en-US" dirty="0" smtClean="0"/>
          </a:p>
          <a:p>
            <a:pPr>
              <a:buFont typeface="Wingdings" panose="05000000000000000000" pitchFamily="2" charset="2"/>
              <a:buNone/>
              <a:defRPr/>
            </a:pPr>
            <a:endParaRPr lang="en-US" dirty="0" smtClean="0"/>
          </a:p>
          <a:p>
            <a:pPr>
              <a:buFont typeface="Wingdings" panose="05000000000000000000" pitchFamily="2" charset="2"/>
              <a:buNone/>
              <a:defRPr/>
            </a:pPr>
            <a:endParaRPr lang="en-US" dirty="0"/>
          </a:p>
        </p:txBody>
      </p:sp>
    </p:spTree>
    <p:extLst>
      <p:ext uri="{BB962C8B-B14F-4D97-AF65-F5344CB8AC3E}">
        <p14:creationId xmlns:p14="http://schemas.microsoft.com/office/powerpoint/2010/main" val="1898268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36775" y="228600"/>
            <a:ext cx="8153400" cy="990600"/>
          </a:xfrm>
          <a:solidFill>
            <a:schemeClr val="bg2"/>
          </a:solidFill>
        </p:spPr>
        <p:txBody>
          <a:bodyPr/>
          <a:lstStyle/>
          <a:p>
            <a:pPr algn="ctr"/>
            <a:r>
              <a:rPr lang="en-US" altLang="en-US" sz="3600" b="1"/>
              <a:t>Important Families of Organic Compounds</a:t>
            </a:r>
          </a:p>
        </p:txBody>
      </p:sp>
      <p:graphicFrame>
        <p:nvGraphicFramePr>
          <p:cNvPr id="4" name="Content Placeholder 3"/>
          <p:cNvGraphicFramePr>
            <a:graphicFrameLocks noGrp="1"/>
          </p:cNvGraphicFramePr>
          <p:nvPr>
            <p:ph sz="quarter" idx="1"/>
          </p:nvPr>
        </p:nvGraphicFramePr>
        <p:xfrm>
          <a:off x="2136775" y="1600201"/>
          <a:ext cx="8153400" cy="371475"/>
        </p:xfrm>
        <a:graphic>
          <a:graphicData uri="http://schemas.openxmlformats.org/drawingml/2006/table">
            <a:tbl>
              <a:tblPr firstRow="1" bandRow="1">
                <a:tableStyleId>{5C22544A-7EE6-4342-B048-85BDC9FD1C3A}</a:tableStyleId>
              </a:tblPr>
              <a:tblGrid>
                <a:gridCol w="4076700"/>
                <a:gridCol w="4076700"/>
              </a:tblGrid>
              <a:tr h="371475">
                <a:tc>
                  <a:txBody>
                    <a:bodyPr/>
                    <a:lstStyle/>
                    <a:p>
                      <a:endParaRPr lang="en-US" sz="1800" dirty="0"/>
                    </a:p>
                  </a:txBody>
                  <a:tcPr marT="45798" marB="45798"/>
                </a:tc>
                <a:tc>
                  <a:txBody>
                    <a:bodyPr/>
                    <a:lstStyle/>
                    <a:p>
                      <a:endParaRPr lang="en-US" sz="1800" dirty="0"/>
                    </a:p>
                  </a:txBody>
                  <a:tcPr marT="45798" marB="45798"/>
                </a:tc>
              </a:tr>
            </a:tbl>
          </a:graphicData>
        </a:graphic>
      </p:graphicFrame>
      <p:graphicFrame>
        <p:nvGraphicFramePr>
          <p:cNvPr id="5" name="Table 4"/>
          <p:cNvGraphicFramePr>
            <a:graphicFrameLocks noGrp="1"/>
          </p:cNvGraphicFramePr>
          <p:nvPr/>
        </p:nvGraphicFramePr>
        <p:xfrm>
          <a:off x="2133600" y="1397000"/>
          <a:ext cx="8077200" cy="5394910"/>
        </p:xfrm>
        <a:graphic>
          <a:graphicData uri="http://schemas.openxmlformats.org/drawingml/2006/table">
            <a:tbl>
              <a:tblPr firstRow="1" bandRow="1">
                <a:tableStyleId>{5C22544A-7EE6-4342-B048-85BDC9FD1C3A}</a:tableStyleId>
              </a:tblPr>
              <a:tblGrid>
                <a:gridCol w="4038600"/>
                <a:gridCol w="4038600"/>
              </a:tblGrid>
              <a:tr h="914292">
                <a:tc>
                  <a:txBody>
                    <a:bodyPr/>
                    <a:lstStyle/>
                    <a:p>
                      <a:r>
                        <a:rPr kumimoji="0" lang="en-US" sz="1800" b="1" kern="1200" dirty="0" smtClean="0">
                          <a:solidFill>
                            <a:schemeClr val="lt1"/>
                          </a:solidFill>
                          <a:latin typeface="+mn-lt"/>
                          <a:ea typeface="+mn-ea"/>
                          <a:cs typeface="+mn-cs"/>
                        </a:rPr>
                        <a:t>Hydrocarbons</a:t>
                      </a:r>
                    </a:p>
                    <a:p>
                      <a:r>
                        <a:rPr kumimoji="0" lang="en-US" sz="1800" b="1" kern="1200" dirty="0" smtClean="0">
                          <a:solidFill>
                            <a:schemeClr val="lt1"/>
                          </a:solidFill>
                          <a:latin typeface="+mn-lt"/>
                          <a:ea typeface="+mn-ea"/>
                          <a:cs typeface="+mn-cs"/>
                        </a:rPr>
                        <a:t>Alkanes</a:t>
                      </a:r>
                    </a:p>
                    <a:p>
                      <a:r>
                        <a:rPr kumimoji="0" lang="en-US" sz="1800" b="1" kern="1200" dirty="0" smtClean="0">
                          <a:solidFill>
                            <a:schemeClr val="lt1"/>
                          </a:solidFill>
                          <a:latin typeface="+mn-lt"/>
                          <a:ea typeface="+mn-ea"/>
                          <a:cs typeface="+mn-cs"/>
                        </a:rPr>
                        <a:t>Alkenes </a:t>
                      </a:r>
                    </a:p>
                  </a:txBody>
                  <a:tcPr marT="45715" marB="45715">
                    <a:solidFill>
                      <a:schemeClr val="tx2">
                        <a:lumMod val="75000"/>
                      </a:schemeClr>
                    </a:solidFill>
                  </a:tcPr>
                </a:tc>
                <a:tc>
                  <a:txBody>
                    <a:bodyPr/>
                    <a:lstStyle/>
                    <a:p>
                      <a:r>
                        <a:rPr kumimoji="0" lang="en-US" sz="1800" b="1" kern="1200" dirty="0" smtClean="0">
                          <a:solidFill>
                            <a:schemeClr val="lt1"/>
                          </a:solidFill>
                          <a:latin typeface="+mn-lt"/>
                          <a:ea typeface="+mn-ea"/>
                          <a:cs typeface="+mn-cs"/>
                        </a:rPr>
                        <a:t>Only C and H present</a:t>
                      </a:r>
                    </a:p>
                    <a:p>
                      <a:r>
                        <a:rPr kumimoji="0" lang="en-US" sz="1800" b="1" kern="1200" dirty="0" smtClean="0">
                          <a:solidFill>
                            <a:schemeClr val="lt1"/>
                          </a:solidFill>
                          <a:latin typeface="+mn-lt"/>
                          <a:ea typeface="+mn-ea"/>
                          <a:cs typeface="+mn-cs"/>
                        </a:rPr>
                        <a:t>Single bond</a:t>
                      </a:r>
                    </a:p>
                    <a:p>
                      <a:r>
                        <a:rPr kumimoji="0" lang="en-US" sz="1800" b="1" kern="1200" baseline="0" dirty="0" smtClean="0">
                          <a:solidFill>
                            <a:schemeClr val="lt1"/>
                          </a:solidFill>
                          <a:latin typeface="+mn-lt"/>
                          <a:ea typeface="+mn-ea"/>
                          <a:cs typeface="+mn-cs"/>
                        </a:rPr>
                        <a:t>Double bond</a:t>
                      </a:r>
                      <a:endParaRPr lang="en-US" sz="1800" dirty="0"/>
                    </a:p>
                  </a:txBody>
                  <a:tcPr marT="45715" marB="45715">
                    <a:solidFill>
                      <a:schemeClr val="tx2">
                        <a:lumMod val="75000"/>
                      </a:schemeClr>
                    </a:solidFill>
                  </a:tcPr>
                </a:tc>
              </a:tr>
              <a:tr h="1462868">
                <a:tc>
                  <a:txBody>
                    <a:bodyPr/>
                    <a:lstStyle/>
                    <a:p>
                      <a:r>
                        <a:rPr lang="en-US" sz="1800" dirty="0" smtClean="0"/>
                        <a:t>Alkynes</a:t>
                      </a:r>
                    </a:p>
                    <a:p>
                      <a:endParaRPr lang="en-US" sz="1800" dirty="0" smtClean="0"/>
                    </a:p>
                    <a:p>
                      <a:r>
                        <a:rPr lang="en-US" sz="1800" dirty="0" smtClean="0"/>
                        <a:t>Aromatic</a:t>
                      </a:r>
                    </a:p>
                    <a:p>
                      <a:endParaRPr lang="en-US" sz="1800" dirty="0" smtClean="0"/>
                    </a:p>
                    <a:p>
                      <a:r>
                        <a:rPr lang="en-US" sz="1800" dirty="0" smtClean="0"/>
                        <a:t>Alcohols</a:t>
                      </a:r>
                      <a:endParaRPr lang="en-US" sz="1800" dirty="0"/>
                    </a:p>
                  </a:txBody>
                  <a:tcPr marT="45715" marB="45715">
                    <a:solidFill>
                      <a:schemeClr val="tx2">
                        <a:lumMod val="60000"/>
                        <a:lumOff val="40000"/>
                      </a:schemeClr>
                    </a:solidFill>
                  </a:tcPr>
                </a:tc>
                <a:tc>
                  <a:txBody>
                    <a:bodyPr/>
                    <a:lstStyle/>
                    <a:p>
                      <a:r>
                        <a:rPr lang="en-US" sz="1800" dirty="0" smtClean="0"/>
                        <a:t>Triple bond</a:t>
                      </a:r>
                    </a:p>
                    <a:p>
                      <a:endParaRPr lang="en-US" sz="1800" dirty="0" smtClean="0"/>
                    </a:p>
                    <a:p>
                      <a:endParaRPr lang="en-US" sz="1800" dirty="0" smtClean="0"/>
                    </a:p>
                    <a:p>
                      <a:endParaRPr lang="en-US" sz="1800" dirty="0" smtClean="0"/>
                    </a:p>
                    <a:p>
                      <a:r>
                        <a:rPr lang="en-US" sz="1800" dirty="0" smtClean="0"/>
                        <a:t>R       O      H</a:t>
                      </a:r>
                      <a:endParaRPr lang="en-US" sz="1800" dirty="0"/>
                    </a:p>
                  </a:txBody>
                  <a:tcPr marT="45715" marB="45715">
                    <a:solidFill>
                      <a:schemeClr val="tx2">
                        <a:lumMod val="60000"/>
                        <a:lumOff val="40000"/>
                      </a:schemeClr>
                    </a:solidFill>
                  </a:tcPr>
                </a:tc>
              </a:tr>
              <a:tr h="1188580">
                <a:tc>
                  <a:txBody>
                    <a:bodyPr/>
                    <a:lstStyle/>
                    <a:p>
                      <a:r>
                        <a:rPr lang="en-US" sz="1800" dirty="0" smtClean="0"/>
                        <a:t>Ethers</a:t>
                      </a:r>
                    </a:p>
                    <a:p>
                      <a:endParaRPr lang="en-US" sz="1800" dirty="0" smtClean="0"/>
                    </a:p>
                    <a:p>
                      <a:r>
                        <a:rPr lang="en-US" sz="1800" dirty="0" err="1" smtClean="0"/>
                        <a:t>Aldehydes</a:t>
                      </a:r>
                      <a:endParaRPr lang="en-US" sz="1800" dirty="0" smtClean="0"/>
                    </a:p>
                    <a:p>
                      <a:endParaRPr lang="en-US" sz="1800" dirty="0" smtClean="0"/>
                    </a:p>
                  </a:txBody>
                  <a:tcPr marT="45715" marB="45715">
                    <a:solidFill>
                      <a:schemeClr val="tx2">
                        <a:lumMod val="40000"/>
                        <a:lumOff val="60000"/>
                      </a:schemeClr>
                    </a:solidFill>
                  </a:tcPr>
                </a:tc>
                <a:tc>
                  <a:txBody>
                    <a:bodyPr/>
                    <a:lstStyle/>
                    <a:p>
                      <a:r>
                        <a:rPr lang="en-US" sz="1800" dirty="0" smtClean="0"/>
                        <a:t>R       O       R’</a:t>
                      </a:r>
                    </a:p>
                    <a:p>
                      <a:r>
                        <a:rPr lang="en-US" sz="1800" dirty="0" smtClean="0"/>
                        <a:t>         O</a:t>
                      </a:r>
                    </a:p>
                    <a:p>
                      <a:endParaRPr lang="en-US" sz="1800" dirty="0" smtClean="0"/>
                    </a:p>
                    <a:p>
                      <a:r>
                        <a:rPr lang="en-US" sz="1800" dirty="0" smtClean="0"/>
                        <a:t>R       C      H</a:t>
                      </a:r>
                    </a:p>
                  </a:txBody>
                  <a:tcPr marT="45715" marB="45715">
                    <a:solidFill>
                      <a:schemeClr val="tx2">
                        <a:lumMod val="40000"/>
                        <a:lumOff val="60000"/>
                      </a:schemeClr>
                    </a:solidFill>
                  </a:tcPr>
                </a:tc>
              </a:tr>
              <a:tr h="914292">
                <a:tc>
                  <a:txBody>
                    <a:bodyPr/>
                    <a:lstStyle/>
                    <a:p>
                      <a:endParaRPr lang="en-US" sz="1800" dirty="0" smtClean="0"/>
                    </a:p>
                    <a:p>
                      <a:r>
                        <a:rPr lang="en-US" sz="1800" dirty="0" err="1" smtClean="0"/>
                        <a:t>Ketones</a:t>
                      </a:r>
                      <a:endParaRPr lang="en-US" sz="1800" dirty="0"/>
                    </a:p>
                  </a:txBody>
                  <a:tcPr marT="45715" marB="45715">
                    <a:solidFill>
                      <a:schemeClr val="tx2">
                        <a:lumMod val="20000"/>
                        <a:lumOff val="80000"/>
                      </a:schemeClr>
                    </a:solidFill>
                  </a:tcPr>
                </a:tc>
                <a:tc>
                  <a:txBody>
                    <a:bodyPr/>
                    <a:lstStyle/>
                    <a:p>
                      <a:r>
                        <a:rPr lang="en-US" sz="1800" dirty="0" smtClean="0"/>
                        <a:t>         O</a:t>
                      </a:r>
                    </a:p>
                    <a:p>
                      <a:endParaRPr lang="en-US" sz="1800" dirty="0" smtClean="0"/>
                    </a:p>
                    <a:p>
                      <a:r>
                        <a:rPr lang="en-US" sz="1800" dirty="0" smtClean="0"/>
                        <a:t>R       C      R</a:t>
                      </a:r>
                    </a:p>
                  </a:txBody>
                  <a:tcPr marT="45715" marB="45715">
                    <a:solidFill>
                      <a:schemeClr val="tx2">
                        <a:lumMod val="20000"/>
                        <a:lumOff val="80000"/>
                      </a:schemeClr>
                    </a:solidFill>
                  </a:tcPr>
                </a:tc>
              </a:tr>
              <a:tr h="914292">
                <a:tc>
                  <a:txBody>
                    <a:bodyPr/>
                    <a:lstStyle/>
                    <a:p>
                      <a:endParaRPr lang="en-US" sz="1800" dirty="0" smtClean="0"/>
                    </a:p>
                    <a:p>
                      <a:r>
                        <a:rPr lang="en-US" sz="1800" dirty="0" smtClean="0"/>
                        <a:t>Esters</a:t>
                      </a:r>
                      <a:endParaRPr lang="en-US" sz="1800" dirty="0"/>
                    </a:p>
                  </a:txBody>
                  <a:tcPr marT="45715" marB="45715">
                    <a:solidFill>
                      <a:schemeClr val="tx2">
                        <a:lumMod val="20000"/>
                        <a:lumOff val="80000"/>
                      </a:schemeClr>
                    </a:solidFill>
                  </a:tcPr>
                </a:tc>
                <a:tc>
                  <a:txBody>
                    <a:bodyPr/>
                    <a:lstStyle/>
                    <a:p>
                      <a:r>
                        <a:rPr lang="en-US" sz="1800" dirty="0" smtClean="0"/>
                        <a:t>         O</a:t>
                      </a:r>
                    </a:p>
                    <a:p>
                      <a:endParaRPr lang="en-US" sz="1800" dirty="0" smtClean="0"/>
                    </a:p>
                    <a:p>
                      <a:r>
                        <a:rPr lang="en-US" sz="1800" dirty="0" smtClean="0"/>
                        <a:t>R       C      OR</a:t>
                      </a:r>
                      <a:endParaRPr lang="en-US" sz="1800" dirty="0"/>
                    </a:p>
                  </a:txBody>
                  <a:tcPr marT="45715" marB="45715">
                    <a:solidFill>
                      <a:schemeClr val="tx2">
                        <a:lumMod val="20000"/>
                        <a:lumOff val="80000"/>
                      </a:schemeClr>
                    </a:solidFill>
                  </a:tcPr>
                </a:tc>
              </a:tr>
            </a:tbl>
          </a:graphicData>
        </a:graphic>
      </p:graphicFrame>
      <p:sp>
        <p:nvSpPr>
          <p:cNvPr id="6" name="Hexagon 5"/>
          <p:cNvSpPr/>
          <p:nvPr/>
        </p:nvSpPr>
        <p:spPr>
          <a:xfrm>
            <a:off x="6477000" y="2743200"/>
            <a:ext cx="685800" cy="533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705600" y="2895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1" name="Straight Connector 10"/>
          <p:cNvCxnSpPr/>
          <p:nvPr/>
        </p:nvCxnSpPr>
        <p:spPr>
          <a:xfrm>
            <a:off x="6477000" y="3657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086600" y="3657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77000" y="4038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086600" y="4038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477000" y="4800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flipH="1" flipV="1">
            <a:off x="6743700" y="4533900"/>
            <a:ext cx="230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6819900" y="4533900"/>
            <a:ext cx="230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10400" y="4800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6477000" y="57150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010400" y="57150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flipH="1" flipV="1">
            <a:off x="6820694" y="5447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flipH="1" flipV="1">
            <a:off x="6744494" y="54475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6477000" y="6629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010400" y="66294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6820694" y="63619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6743700" y="6362700"/>
            <a:ext cx="230188"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4866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2057400" y="1066800"/>
          <a:ext cx="8153400" cy="4546600"/>
        </p:xfrm>
        <a:graphic>
          <a:graphicData uri="http://schemas.openxmlformats.org/drawingml/2006/table">
            <a:tbl>
              <a:tblPr firstRow="1" bandRow="1">
                <a:tableStyleId>{5C22544A-7EE6-4342-B048-85BDC9FD1C3A}</a:tableStyleId>
              </a:tblPr>
              <a:tblGrid>
                <a:gridCol w="4076700"/>
                <a:gridCol w="4076700"/>
              </a:tblGrid>
              <a:tr h="1498600">
                <a:tc>
                  <a:txBody>
                    <a:bodyPr/>
                    <a:lstStyle/>
                    <a:p>
                      <a:endParaRPr lang="en-US" dirty="0" smtClean="0"/>
                    </a:p>
                    <a:p>
                      <a:endParaRPr lang="en-US" dirty="0" smtClean="0"/>
                    </a:p>
                    <a:p>
                      <a:r>
                        <a:rPr lang="en-US" dirty="0" smtClean="0"/>
                        <a:t>Carboxylic acids</a:t>
                      </a:r>
                      <a:endParaRPr lang="en-US" dirty="0"/>
                    </a:p>
                  </a:txBody>
                  <a:tcPr>
                    <a:solidFill>
                      <a:schemeClr val="tx2">
                        <a:lumMod val="75000"/>
                      </a:schemeClr>
                    </a:solidFill>
                  </a:tcPr>
                </a:tc>
                <a:tc>
                  <a:txBody>
                    <a:bodyPr/>
                    <a:lstStyle/>
                    <a:p>
                      <a:r>
                        <a:rPr lang="en-US" dirty="0" smtClean="0"/>
                        <a:t>        O</a:t>
                      </a:r>
                    </a:p>
                    <a:p>
                      <a:endParaRPr lang="en-US" dirty="0" smtClean="0"/>
                    </a:p>
                    <a:p>
                      <a:r>
                        <a:rPr lang="en-US" dirty="0" smtClean="0"/>
                        <a:t>R      C       OH</a:t>
                      </a:r>
                    </a:p>
                  </a:txBody>
                  <a:tcPr>
                    <a:solidFill>
                      <a:schemeClr val="tx2">
                        <a:lumMod val="75000"/>
                      </a:schemeClr>
                    </a:solidFill>
                  </a:tcPr>
                </a:tc>
              </a:tr>
              <a:tr h="1549400">
                <a:tc>
                  <a:txBody>
                    <a:bodyPr/>
                    <a:lstStyle/>
                    <a:p>
                      <a:endParaRPr lang="en-US" dirty="0" smtClean="0"/>
                    </a:p>
                    <a:p>
                      <a:endParaRPr lang="en-US" dirty="0" smtClean="0"/>
                    </a:p>
                    <a:p>
                      <a:r>
                        <a:rPr lang="en-US" dirty="0" smtClean="0"/>
                        <a:t>Amines</a:t>
                      </a:r>
                      <a:endParaRPr lang="en-US" dirty="0"/>
                    </a:p>
                  </a:txBody>
                  <a:tcPr>
                    <a:solidFill>
                      <a:schemeClr val="tx2">
                        <a:lumMod val="60000"/>
                        <a:lumOff val="40000"/>
                      </a:schemeClr>
                    </a:solidFill>
                  </a:tcPr>
                </a:tc>
                <a:tc>
                  <a:txBody>
                    <a:bodyPr/>
                    <a:lstStyle/>
                    <a:p>
                      <a:r>
                        <a:rPr lang="en-US" dirty="0" smtClean="0"/>
                        <a:t>       R’’(H)</a:t>
                      </a:r>
                    </a:p>
                    <a:p>
                      <a:endParaRPr lang="en-US" dirty="0" smtClean="0"/>
                    </a:p>
                    <a:p>
                      <a:r>
                        <a:rPr lang="en-US" dirty="0" smtClean="0"/>
                        <a:t>R      N      R’(H)</a:t>
                      </a:r>
                      <a:endParaRPr lang="en-US" dirty="0"/>
                    </a:p>
                  </a:txBody>
                  <a:tcPr>
                    <a:solidFill>
                      <a:schemeClr val="tx2">
                        <a:lumMod val="60000"/>
                        <a:lumOff val="40000"/>
                      </a:schemeClr>
                    </a:solidFill>
                  </a:tcPr>
                </a:tc>
              </a:tr>
              <a:tr h="1498600">
                <a:tc>
                  <a:txBody>
                    <a:bodyPr/>
                    <a:lstStyle/>
                    <a:p>
                      <a:endParaRPr lang="en-US" dirty="0" smtClean="0"/>
                    </a:p>
                    <a:p>
                      <a:endParaRPr lang="en-US" dirty="0" smtClean="0"/>
                    </a:p>
                    <a:p>
                      <a:r>
                        <a:rPr lang="en-US" dirty="0" smtClean="0"/>
                        <a:t>Amides</a:t>
                      </a:r>
                      <a:endParaRPr lang="en-US" dirty="0"/>
                    </a:p>
                  </a:txBody>
                  <a:tcP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O        R</a:t>
                      </a:r>
                    </a:p>
                    <a:p>
                      <a:endParaRPr lang="en-US" dirty="0" smtClean="0"/>
                    </a:p>
                    <a:p>
                      <a:r>
                        <a:rPr lang="en-US" dirty="0" smtClean="0"/>
                        <a:t>R      C       N      R</a:t>
                      </a:r>
                      <a:endParaRPr lang="en-US" dirty="0"/>
                    </a:p>
                  </a:txBody>
                  <a:tcPr>
                    <a:solidFill>
                      <a:schemeClr val="tx2">
                        <a:lumMod val="60000"/>
                        <a:lumOff val="40000"/>
                      </a:schemeClr>
                    </a:solidFill>
                  </a:tcPr>
                </a:tc>
              </a:tr>
            </a:tbl>
          </a:graphicData>
        </a:graphic>
      </p:graphicFrame>
      <p:cxnSp>
        <p:nvCxnSpPr>
          <p:cNvPr id="7" name="Straight Connector 6"/>
          <p:cNvCxnSpPr/>
          <p:nvPr/>
        </p:nvCxnSpPr>
        <p:spPr>
          <a:xfrm>
            <a:off x="6400800" y="1828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flipH="1" flipV="1">
            <a:off x="65920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flipH="1" flipV="1">
            <a:off x="6668294" y="1561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34200" y="1828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400800" y="3276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34200" y="32766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6669088" y="3084513"/>
            <a:ext cx="2270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6592094" y="3085306"/>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400800" y="4876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934200" y="48768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6591300" y="4610100"/>
            <a:ext cx="230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flipH="1" flipV="1">
            <a:off x="6669088" y="4608513"/>
            <a:ext cx="2270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flipH="1" flipV="1">
            <a:off x="7277100" y="4610100"/>
            <a:ext cx="230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7543800" y="4876800"/>
            <a:ext cx="228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829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136775" y="228600"/>
            <a:ext cx="8153400" cy="990600"/>
          </a:xfrm>
          <a:solidFill>
            <a:schemeClr val="tx2">
              <a:lumMod val="20000"/>
              <a:lumOff val="80000"/>
            </a:schemeClr>
          </a:solidFill>
        </p:spPr>
        <p:txBody>
          <a:bodyPr/>
          <a:lstStyle/>
          <a:p>
            <a:pPr eaLnBrk="1" hangingPunct="1">
              <a:defRPr/>
            </a:pPr>
            <a:r>
              <a:rPr lang="en-US" dirty="0" smtClean="0"/>
              <a:t>	 Organic chemistry</a:t>
            </a:r>
          </a:p>
        </p:txBody>
      </p:sp>
      <p:sp>
        <p:nvSpPr>
          <p:cNvPr id="10243" name="Content Placeholder 2"/>
          <p:cNvSpPr>
            <a:spLocks noGrp="1"/>
          </p:cNvSpPr>
          <p:nvPr>
            <p:ph sz="quarter" idx="1"/>
          </p:nvPr>
        </p:nvSpPr>
        <p:spPr>
          <a:xfrm>
            <a:off x="2136775" y="1600200"/>
            <a:ext cx="8153400" cy="4495800"/>
          </a:xfrm>
          <a:solidFill>
            <a:schemeClr val="tx2">
              <a:lumMod val="20000"/>
              <a:lumOff val="80000"/>
            </a:schemeClr>
          </a:solidFill>
        </p:spPr>
        <p:txBody>
          <a:bodyPr/>
          <a:lstStyle/>
          <a:p>
            <a:pPr eaLnBrk="1" hangingPunct="1">
              <a:defRPr/>
            </a:pPr>
            <a:r>
              <a:rPr lang="en-US" dirty="0" smtClean="0"/>
              <a:t>The study of carbon compounds</a:t>
            </a:r>
          </a:p>
          <a:p>
            <a:pPr eaLnBrk="1" hangingPunct="1">
              <a:defRPr/>
            </a:pPr>
            <a:r>
              <a:rPr lang="en-US" dirty="0" smtClean="0"/>
              <a:t>The first known  organic compounds were derived from </a:t>
            </a:r>
            <a:r>
              <a:rPr lang="en-US" u="sng" dirty="0" smtClean="0"/>
              <a:t>animal</a:t>
            </a:r>
            <a:r>
              <a:rPr lang="en-US" dirty="0" smtClean="0"/>
              <a:t> and </a:t>
            </a:r>
            <a:r>
              <a:rPr lang="en-US" u="sng" dirty="0" smtClean="0"/>
              <a:t>vegetable</a:t>
            </a:r>
            <a:r>
              <a:rPr lang="en-US" dirty="0" smtClean="0"/>
              <a:t> sources and were difficult to crystallize and purify.</a:t>
            </a:r>
          </a:p>
          <a:p>
            <a:pPr eaLnBrk="1" hangingPunct="1">
              <a:defRPr/>
            </a:pPr>
            <a:r>
              <a:rPr lang="en-US" dirty="0" smtClean="0"/>
              <a:t>Swedish chemist </a:t>
            </a:r>
            <a:r>
              <a:rPr lang="en-US" u="sng" dirty="0" err="1" smtClean="0"/>
              <a:t>Torbern</a:t>
            </a:r>
            <a:r>
              <a:rPr lang="en-US" u="sng" dirty="0" smtClean="0"/>
              <a:t> Bergman</a:t>
            </a:r>
            <a:r>
              <a:rPr lang="en-US" dirty="0" smtClean="0"/>
              <a:t> was the first person to express the difference between “organic” and “inorganic” substances, and the phrase organic chemistry soon to came to mean “the chemistry of compounds from living organisms”.</a:t>
            </a:r>
          </a:p>
        </p:txBody>
      </p:sp>
      <p:pic>
        <p:nvPicPr>
          <p:cNvPr id="10244" name="Picture 268" descr="http://64.19.142.12/upload.wikimedia.org/wikipedia/commons/thumb/5/58/Methane-3D-balls.png/240px-Methane-3D-ball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04800"/>
            <a:ext cx="121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3388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378</Words>
  <Application>Microsoft Office PowerPoint</Application>
  <PresentationFormat>Widescreen</PresentationFormat>
  <Paragraphs>158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Wingdings</vt:lpstr>
      <vt:lpstr>Office Theme</vt:lpstr>
      <vt:lpstr>HYDROCARBONS</vt:lpstr>
      <vt:lpstr>HYDROCARBONS</vt:lpstr>
      <vt:lpstr>HYDROCARBONS</vt:lpstr>
      <vt:lpstr>ALKANES</vt:lpstr>
      <vt:lpstr>PowerPoint Presentation</vt:lpstr>
      <vt:lpstr>Alkanes</vt:lpstr>
      <vt:lpstr>Important Families of Organic Compounds</vt:lpstr>
      <vt:lpstr>PowerPoint Presentation</vt:lpstr>
      <vt:lpstr>  Organic chemistry</vt:lpstr>
      <vt:lpstr>      Organic Chemistry</vt:lpstr>
      <vt:lpstr>PowerPoint Presentation</vt:lpstr>
    </vt:vector>
  </TitlesOfParts>
  <Company>IIT Delhi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HYDROCARBONS</dc:title>
  <dc:creator>hp1</dc:creator>
  <cp:lastModifiedBy>hp1</cp:lastModifiedBy>
  <cp:revision>1</cp:revision>
  <dcterms:created xsi:type="dcterms:W3CDTF">2016-03-18T15:34:33Z</dcterms:created>
  <dcterms:modified xsi:type="dcterms:W3CDTF">2016-03-18T15:34:37Z</dcterms:modified>
</cp:coreProperties>
</file>