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y="6858000" cx="12192000"/>
  <p:notesSz cx="6858000" cy="9144000"/>
  <p:embeddedFontLst>
    <p:embeddedFont>
      <p:font typeface="Arial Narrow"/>
      <p:regular r:id="rId55"/>
      <p:bold r:id="rId56"/>
      <p:italic r:id="rId57"/>
      <p:boldItalic r:id="rId58"/>
    </p:embeddedFont>
    <p:embeddedFont>
      <p:font typeface="Century Gothic"/>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3" roundtripDataSignature="AMtx7mjtiXCodgR8JL2hZdjUIduURQvx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CenturyGothic-boldItalic.fntdata"/><Relationship Id="rId61" Type="http://schemas.openxmlformats.org/officeDocument/2006/relationships/font" Target="fonts/CenturyGothic-italic.fntdata"/><Relationship Id="rId20" Type="http://schemas.openxmlformats.org/officeDocument/2006/relationships/slide" Target="slides/slide16.xml"/><Relationship Id="rId63"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CenturyGothic-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ArialNarrow-regular.fntdata"/><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ArialNarrow-italic.fntdata"/><Relationship Id="rId12" Type="http://schemas.openxmlformats.org/officeDocument/2006/relationships/slide" Target="slides/slide8.xml"/><Relationship Id="rId56" Type="http://schemas.openxmlformats.org/officeDocument/2006/relationships/font" Target="fonts/ArialNarrow-bold.fntdata"/><Relationship Id="rId15" Type="http://schemas.openxmlformats.org/officeDocument/2006/relationships/slide" Target="slides/slide11.xml"/><Relationship Id="rId59" Type="http://schemas.openxmlformats.org/officeDocument/2006/relationships/font" Target="fonts/CenturyGothic-regular.fntdata"/><Relationship Id="rId14" Type="http://schemas.openxmlformats.org/officeDocument/2006/relationships/slide" Target="slides/slide10.xml"/><Relationship Id="rId58" Type="http://schemas.openxmlformats.org/officeDocument/2006/relationships/font" Target="fonts/ArialNarrow-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7" name="Shape 17"/>
        <p:cNvGrpSpPr/>
        <p:nvPr/>
      </p:nvGrpSpPr>
      <p:grpSpPr>
        <a:xfrm>
          <a:off x="0" y="0"/>
          <a:ext cx="0" cy="0"/>
          <a:chOff x="0" y="0"/>
          <a:chExt cx="0" cy="0"/>
        </a:xfrm>
      </p:grpSpPr>
      <p:sp>
        <p:nvSpPr>
          <p:cNvPr id="18" name="Google Shape;18;p52"/>
          <p:cNvSpPr txBox="1"/>
          <p:nvPr>
            <p:ph type="ctrTitle"/>
          </p:nvPr>
        </p:nvSpPr>
        <p:spPr>
          <a:xfrm>
            <a:off x="684212" y="685799"/>
            <a:ext cx="8001000" cy="297180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2"/>
          <p:cNvSpPr txBox="1"/>
          <p:nvPr>
            <p:ph idx="1" type="subTitle"/>
          </p:nvPr>
        </p:nvSpPr>
        <p:spPr>
          <a:xfrm>
            <a:off x="684212" y="3843867"/>
            <a:ext cx="6400800" cy="1947333"/>
          </a:xfrm>
          <a:prstGeom prst="rect">
            <a:avLst/>
          </a:prstGeom>
          <a:noFill/>
          <a:ln>
            <a:noFill/>
          </a:ln>
        </p:spPr>
        <p:txBody>
          <a:bodyPr anchorCtr="0" anchor="t" bIns="45700" lIns="91425" spcFirstLastPara="1" rIns="91425" wrap="square" tIns="45700">
            <a:normAutofit/>
          </a:bodyPr>
          <a:lstStyle>
            <a:lvl1pPr lvl="0" algn="l">
              <a:spcBef>
                <a:spcPts val="420"/>
              </a:spcBef>
              <a:spcAft>
                <a:spcPts val="0"/>
              </a:spcAft>
              <a:buSzPts val="1680"/>
              <a:buNone/>
              <a:defRPr sz="2100">
                <a:solidFill>
                  <a:srgbClr val="0F486F"/>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p:txBody>
      </p:sp>
      <p:sp>
        <p:nvSpPr>
          <p:cNvPr id="20" name="Google Shape;20;p52"/>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52"/>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2"/>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3" name="Google Shape;23;p52"/>
          <p:cNvCxnSpPr/>
          <p:nvPr/>
        </p:nvCxnSpPr>
        <p:spPr>
          <a:xfrm flipH="1">
            <a:off x="8228012" y="8467"/>
            <a:ext cx="3810000" cy="3810000"/>
          </a:xfrm>
          <a:prstGeom prst="straightConnector1">
            <a:avLst/>
          </a:prstGeom>
          <a:noFill/>
          <a:ln cap="flat" cmpd="sng" w="12700">
            <a:solidFill>
              <a:schemeClr val="lt1"/>
            </a:solidFill>
            <a:prstDash val="solid"/>
            <a:round/>
            <a:headEnd len="sm" w="sm" type="none"/>
            <a:tailEnd len="sm" w="sm" type="none"/>
          </a:ln>
        </p:spPr>
      </p:cxnSp>
      <p:cxnSp>
        <p:nvCxnSpPr>
          <p:cNvPr id="24" name="Google Shape;24;p52"/>
          <p:cNvCxnSpPr/>
          <p:nvPr/>
        </p:nvCxnSpPr>
        <p:spPr>
          <a:xfrm flipH="1">
            <a:off x="6108170" y="91545"/>
            <a:ext cx="6080655" cy="6080655"/>
          </a:xfrm>
          <a:prstGeom prst="straightConnector1">
            <a:avLst/>
          </a:prstGeom>
          <a:noFill/>
          <a:ln cap="flat" cmpd="sng" w="12700">
            <a:solidFill>
              <a:schemeClr val="lt1"/>
            </a:solidFill>
            <a:prstDash val="solid"/>
            <a:round/>
            <a:headEnd len="sm" w="sm" type="none"/>
            <a:tailEnd len="sm" w="sm" type="none"/>
          </a:ln>
        </p:spPr>
      </p:cxnSp>
      <p:cxnSp>
        <p:nvCxnSpPr>
          <p:cNvPr id="25" name="Google Shape;25;p52"/>
          <p:cNvCxnSpPr/>
          <p:nvPr/>
        </p:nvCxnSpPr>
        <p:spPr>
          <a:xfrm flipH="1">
            <a:off x="7235825" y="228600"/>
            <a:ext cx="4953000" cy="4953000"/>
          </a:xfrm>
          <a:prstGeom prst="straightConnector1">
            <a:avLst/>
          </a:prstGeom>
          <a:noFill/>
          <a:ln cap="flat" cmpd="sng" w="12700">
            <a:solidFill>
              <a:schemeClr val="lt1"/>
            </a:solidFill>
            <a:prstDash val="solid"/>
            <a:round/>
            <a:headEnd len="sm" w="sm" type="none"/>
            <a:tailEnd len="sm" w="sm" type="none"/>
          </a:ln>
        </p:spPr>
      </p:cxnSp>
      <p:cxnSp>
        <p:nvCxnSpPr>
          <p:cNvPr id="26" name="Google Shape;26;p52"/>
          <p:cNvCxnSpPr/>
          <p:nvPr/>
        </p:nvCxnSpPr>
        <p:spPr>
          <a:xfrm flipH="1">
            <a:off x="7335837" y="32278"/>
            <a:ext cx="4852989" cy="4852989"/>
          </a:xfrm>
          <a:prstGeom prst="straightConnector1">
            <a:avLst/>
          </a:prstGeom>
          <a:noFill/>
          <a:ln cap="flat" cmpd="sng" w="31750">
            <a:solidFill>
              <a:schemeClr val="lt1"/>
            </a:solidFill>
            <a:prstDash val="solid"/>
            <a:round/>
            <a:headEnd len="sm" w="sm" type="none"/>
            <a:tailEnd len="sm" w="sm" type="none"/>
          </a:ln>
        </p:spPr>
      </p:cxnSp>
      <p:cxnSp>
        <p:nvCxnSpPr>
          <p:cNvPr id="27" name="Google Shape;27;p52"/>
          <p:cNvCxnSpPr/>
          <p:nvPr/>
        </p:nvCxnSpPr>
        <p:spPr>
          <a:xfrm flipH="1">
            <a:off x="7845426" y="609601"/>
            <a:ext cx="4343399" cy="4343399"/>
          </a:xfrm>
          <a:prstGeom prst="straightConnector1">
            <a:avLst/>
          </a:prstGeom>
          <a:noFill/>
          <a:ln cap="flat" cmpd="sng" w="31750">
            <a:solidFill>
              <a:schemeClr val="l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8" name="Shape 78"/>
        <p:cNvGrpSpPr/>
        <p:nvPr/>
      </p:nvGrpSpPr>
      <p:grpSpPr>
        <a:xfrm>
          <a:off x="0" y="0"/>
          <a:ext cx="0" cy="0"/>
          <a:chOff x="0" y="0"/>
          <a:chExt cx="0" cy="0"/>
        </a:xfrm>
      </p:grpSpPr>
      <p:sp>
        <p:nvSpPr>
          <p:cNvPr id="79" name="Google Shape;79;p61"/>
          <p:cNvSpPr txBox="1"/>
          <p:nvPr>
            <p:ph type="title"/>
          </p:nvPr>
        </p:nvSpPr>
        <p:spPr>
          <a:xfrm>
            <a:off x="7085012" y="685800"/>
            <a:ext cx="3657600"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61"/>
          <p:cNvSpPr txBox="1"/>
          <p:nvPr>
            <p:ph idx="1" type="body"/>
          </p:nvPr>
        </p:nvSpPr>
        <p:spPr>
          <a:xfrm>
            <a:off x="684212" y="685800"/>
            <a:ext cx="5943601" cy="5308600"/>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81" name="Google Shape;81;p61"/>
          <p:cNvSpPr txBox="1"/>
          <p:nvPr>
            <p:ph idx="2" type="body"/>
          </p:nvPr>
        </p:nvSpPr>
        <p:spPr>
          <a:xfrm>
            <a:off x="7085012" y="2209799"/>
            <a:ext cx="3657600" cy="2091267"/>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280"/>
              <a:buNone/>
              <a:defRPr sz="1600"/>
            </a:lvl1pPr>
            <a:lvl2pPr indent="-228600" lvl="1" marL="914400" algn="l">
              <a:spcBef>
                <a:spcPts val="600"/>
              </a:spcBef>
              <a:spcAft>
                <a:spcPts val="0"/>
              </a:spcAft>
              <a:buSzPts val="960"/>
              <a:buNone/>
              <a:defRPr sz="1200"/>
            </a:lvl2pPr>
            <a:lvl3pPr indent="-228600" lvl="2" marL="1371600" algn="l">
              <a:spcBef>
                <a:spcPts val="600"/>
              </a:spcBef>
              <a:spcAft>
                <a:spcPts val="0"/>
              </a:spcAft>
              <a:buSzPts val="800"/>
              <a:buNone/>
              <a:defRPr sz="1000"/>
            </a:lvl3pPr>
            <a:lvl4pPr indent="-228600" lvl="3" marL="1828800" algn="l">
              <a:spcBef>
                <a:spcPts val="600"/>
              </a:spcBef>
              <a:spcAft>
                <a:spcPts val="0"/>
              </a:spcAft>
              <a:buSzPts val="720"/>
              <a:buNone/>
              <a:defRPr sz="900"/>
            </a:lvl4pPr>
            <a:lvl5pPr indent="-228600" lvl="4" marL="2286000" algn="l">
              <a:spcBef>
                <a:spcPts val="600"/>
              </a:spcBef>
              <a:spcAft>
                <a:spcPts val="0"/>
              </a:spcAft>
              <a:buSzPts val="720"/>
              <a:buNone/>
              <a:defRPr sz="900"/>
            </a:lvl5pPr>
            <a:lvl6pPr indent="-228600" lvl="5" marL="2743200" algn="l">
              <a:spcBef>
                <a:spcPts val="600"/>
              </a:spcBef>
              <a:spcAft>
                <a:spcPts val="0"/>
              </a:spcAft>
              <a:buSzPts val="720"/>
              <a:buNone/>
              <a:defRPr sz="900"/>
            </a:lvl6pPr>
            <a:lvl7pPr indent="-228600" lvl="6" marL="3200400" algn="l">
              <a:spcBef>
                <a:spcPts val="600"/>
              </a:spcBef>
              <a:spcAft>
                <a:spcPts val="0"/>
              </a:spcAft>
              <a:buSzPts val="720"/>
              <a:buNone/>
              <a:defRPr sz="900"/>
            </a:lvl7pPr>
            <a:lvl8pPr indent="-228600" lvl="7" marL="3657600" algn="l">
              <a:spcBef>
                <a:spcPts val="600"/>
              </a:spcBef>
              <a:spcAft>
                <a:spcPts val="0"/>
              </a:spcAft>
              <a:buSzPts val="720"/>
              <a:buNone/>
              <a:defRPr sz="900"/>
            </a:lvl8pPr>
            <a:lvl9pPr indent="-228600" lvl="8" marL="4114800" algn="l">
              <a:spcBef>
                <a:spcPts val="600"/>
              </a:spcBef>
              <a:spcAft>
                <a:spcPts val="600"/>
              </a:spcAft>
              <a:buSzPts val="720"/>
              <a:buNone/>
              <a:defRPr sz="900"/>
            </a:lvl9pPr>
          </a:lstStyle>
          <a:p/>
        </p:txBody>
      </p:sp>
      <p:sp>
        <p:nvSpPr>
          <p:cNvPr id="82" name="Google Shape;82;p61"/>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1"/>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61"/>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85" name="Shape 85"/>
        <p:cNvGrpSpPr/>
        <p:nvPr/>
      </p:nvGrpSpPr>
      <p:grpSpPr>
        <a:xfrm>
          <a:off x="0" y="0"/>
          <a:ext cx="0" cy="0"/>
          <a:chOff x="0" y="0"/>
          <a:chExt cx="0" cy="0"/>
        </a:xfrm>
      </p:grpSpPr>
      <p:sp>
        <p:nvSpPr>
          <p:cNvPr id="86" name="Google Shape;86;p62"/>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62"/>
          <p:cNvSpPr/>
          <p:nvPr>
            <p:ph idx="2" type="pic"/>
          </p:nvPr>
        </p:nvSpPr>
        <p:spPr>
          <a:xfrm>
            <a:off x="685800" y="533400"/>
            <a:ext cx="10818812" cy="31242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sp>
      <p:sp>
        <p:nvSpPr>
          <p:cNvPr id="88" name="Google Shape;88;p62"/>
          <p:cNvSpPr txBox="1"/>
          <p:nvPr>
            <p:ph idx="1" type="body"/>
          </p:nvPr>
        </p:nvSpPr>
        <p:spPr>
          <a:xfrm>
            <a:off x="914402" y="3843867"/>
            <a:ext cx="8304210" cy="45720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280"/>
              <a:buFont typeface="Century Gothic"/>
              <a:buNone/>
              <a:defRPr sz="1600"/>
            </a:lvl1pPr>
            <a:lvl2pPr indent="-228600" lvl="1" marL="914400" algn="l">
              <a:spcBef>
                <a:spcPts val="600"/>
              </a:spcBef>
              <a:spcAft>
                <a:spcPts val="0"/>
              </a:spcAft>
              <a:buSzPts val="1440"/>
              <a:buFont typeface="Century Gothic"/>
              <a:buNone/>
              <a:defRPr/>
            </a:lvl2pPr>
            <a:lvl3pPr indent="-228600" lvl="2" marL="1371600" algn="l">
              <a:spcBef>
                <a:spcPts val="600"/>
              </a:spcBef>
              <a:spcAft>
                <a:spcPts val="0"/>
              </a:spcAft>
              <a:buSzPts val="1280"/>
              <a:buFont typeface="Century Gothic"/>
              <a:buNone/>
              <a:defRPr/>
            </a:lvl3pPr>
            <a:lvl4pPr indent="-228600" lvl="3" marL="1828800" algn="l">
              <a:spcBef>
                <a:spcPts val="600"/>
              </a:spcBef>
              <a:spcAft>
                <a:spcPts val="0"/>
              </a:spcAft>
              <a:buSzPts val="1120"/>
              <a:buFont typeface="Century Gothic"/>
              <a:buNone/>
              <a:defRPr/>
            </a:lvl4pPr>
            <a:lvl5pPr indent="-228600" lvl="4" marL="2286000" algn="l">
              <a:spcBef>
                <a:spcPts val="600"/>
              </a:spcBef>
              <a:spcAft>
                <a:spcPts val="0"/>
              </a:spcAft>
              <a:buSzPts val="1120"/>
              <a:buFont typeface="Century Gothic"/>
              <a:buNone/>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89" name="Google Shape;89;p62"/>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62"/>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62"/>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2" name="Shape 92"/>
        <p:cNvGrpSpPr/>
        <p:nvPr/>
      </p:nvGrpSpPr>
      <p:grpSpPr>
        <a:xfrm>
          <a:off x="0" y="0"/>
          <a:ext cx="0" cy="0"/>
          <a:chOff x="0" y="0"/>
          <a:chExt cx="0" cy="0"/>
        </a:xfrm>
      </p:grpSpPr>
      <p:sp>
        <p:nvSpPr>
          <p:cNvPr id="93" name="Google Shape;93;p63"/>
          <p:cNvSpPr txBox="1"/>
          <p:nvPr>
            <p:ph type="title"/>
          </p:nvPr>
        </p:nvSpPr>
        <p:spPr>
          <a:xfrm>
            <a:off x="1141411" y="685800"/>
            <a:ext cx="9144001"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3"/>
          <p:cNvSpPr txBox="1"/>
          <p:nvPr>
            <p:ph idx="1" type="body"/>
          </p:nvPr>
        </p:nvSpPr>
        <p:spPr>
          <a:xfrm>
            <a:off x="1446212" y="3429000"/>
            <a:ext cx="8534400"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Font typeface="Century Gothic"/>
              <a:buNone/>
              <a:defRPr/>
            </a:lvl1pPr>
            <a:lvl2pPr indent="-228600" lvl="1" marL="914400" algn="l">
              <a:spcBef>
                <a:spcPts val="600"/>
              </a:spcBef>
              <a:spcAft>
                <a:spcPts val="0"/>
              </a:spcAft>
              <a:buSzPts val="1440"/>
              <a:buFont typeface="Century Gothic"/>
              <a:buNone/>
              <a:defRPr/>
            </a:lvl2pPr>
            <a:lvl3pPr indent="-228600" lvl="2" marL="1371600" algn="l">
              <a:spcBef>
                <a:spcPts val="600"/>
              </a:spcBef>
              <a:spcAft>
                <a:spcPts val="0"/>
              </a:spcAft>
              <a:buSzPts val="1280"/>
              <a:buFont typeface="Century Gothic"/>
              <a:buNone/>
              <a:defRPr/>
            </a:lvl3pPr>
            <a:lvl4pPr indent="-228600" lvl="3" marL="1828800" algn="l">
              <a:spcBef>
                <a:spcPts val="600"/>
              </a:spcBef>
              <a:spcAft>
                <a:spcPts val="0"/>
              </a:spcAft>
              <a:buSzPts val="1120"/>
              <a:buFont typeface="Century Gothic"/>
              <a:buNone/>
              <a:defRPr/>
            </a:lvl4pPr>
            <a:lvl5pPr indent="-228600" lvl="4" marL="2286000" algn="l">
              <a:spcBef>
                <a:spcPts val="600"/>
              </a:spcBef>
              <a:spcAft>
                <a:spcPts val="0"/>
              </a:spcAft>
              <a:buSzPts val="1120"/>
              <a:buFont typeface="Century Gothic"/>
              <a:buNone/>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95" name="Google Shape;95;p63"/>
          <p:cNvSpPr txBox="1"/>
          <p:nvPr>
            <p:ph idx="2" type="body"/>
          </p:nvPr>
        </p:nvSpPr>
        <p:spPr>
          <a:xfrm>
            <a:off x="684213" y="4301067"/>
            <a:ext cx="8534400" cy="1684865"/>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96" name="Google Shape;96;p63"/>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63"/>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63"/>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p63"/>
          <p:cNvSpPr txBox="1"/>
          <p:nvPr/>
        </p:nvSpPr>
        <p:spPr>
          <a:xfrm>
            <a:off x="531812" y="812222"/>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00" name="Google Shape;100;p63"/>
          <p:cNvSpPr txBox="1"/>
          <p:nvPr/>
        </p:nvSpPr>
        <p:spPr>
          <a:xfrm>
            <a:off x="10285412" y="276860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1" name="Shape 101"/>
        <p:cNvGrpSpPr/>
        <p:nvPr/>
      </p:nvGrpSpPr>
      <p:grpSpPr>
        <a:xfrm>
          <a:off x="0" y="0"/>
          <a:ext cx="0" cy="0"/>
          <a:chOff x="0" y="0"/>
          <a:chExt cx="0" cy="0"/>
        </a:xfrm>
      </p:grpSpPr>
      <p:sp>
        <p:nvSpPr>
          <p:cNvPr id="102" name="Google Shape;102;p64"/>
          <p:cNvSpPr txBox="1"/>
          <p:nvPr>
            <p:ph type="title"/>
          </p:nvPr>
        </p:nvSpPr>
        <p:spPr>
          <a:xfrm>
            <a:off x="684212" y="3429000"/>
            <a:ext cx="8534400" cy="169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64"/>
          <p:cNvSpPr txBox="1"/>
          <p:nvPr>
            <p:ph idx="1" type="body"/>
          </p:nvPr>
        </p:nvSpPr>
        <p:spPr>
          <a:xfrm>
            <a:off x="684211" y="5132981"/>
            <a:ext cx="8535990"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104" name="Google Shape;104;p64"/>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64"/>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4"/>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07" name="Shape 107"/>
        <p:cNvGrpSpPr/>
        <p:nvPr/>
      </p:nvGrpSpPr>
      <p:grpSpPr>
        <a:xfrm>
          <a:off x="0" y="0"/>
          <a:ext cx="0" cy="0"/>
          <a:chOff x="0" y="0"/>
          <a:chExt cx="0" cy="0"/>
        </a:xfrm>
      </p:grpSpPr>
      <p:sp>
        <p:nvSpPr>
          <p:cNvPr id="108" name="Google Shape;108;p65"/>
          <p:cNvSpPr txBox="1"/>
          <p:nvPr>
            <p:ph type="title"/>
          </p:nvPr>
        </p:nvSpPr>
        <p:spPr>
          <a:xfrm>
            <a:off x="1141413" y="685800"/>
            <a:ext cx="91440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65"/>
          <p:cNvSpPr txBox="1"/>
          <p:nvPr>
            <p:ph idx="1" type="body"/>
          </p:nvPr>
        </p:nvSpPr>
        <p:spPr>
          <a:xfrm>
            <a:off x="684212" y="3928534"/>
            <a:ext cx="8534401" cy="104986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1920"/>
              <a:buNone/>
              <a:defRPr b="0" sz="2400" cap="none">
                <a:solidFill>
                  <a:schemeClr val="lt1"/>
                </a:solidFill>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10" name="Google Shape;110;p65"/>
          <p:cNvSpPr txBox="1"/>
          <p:nvPr>
            <p:ph idx="2" type="body"/>
          </p:nvPr>
        </p:nvSpPr>
        <p:spPr>
          <a:xfrm>
            <a:off x="684211" y="4978400"/>
            <a:ext cx="8534401"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111" name="Google Shape;111;p65"/>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65"/>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65"/>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4" name="Google Shape;114;p65"/>
          <p:cNvSpPr txBox="1"/>
          <p:nvPr/>
        </p:nvSpPr>
        <p:spPr>
          <a:xfrm>
            <a:off x="531812" y="812222"/>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15" name="Google Shape;115;p65"/>
          <p:cNvSpPr txBox="1"/>
          <p:nvPr/>
        </p:nvSpPr>
        <p:spPr>
          <a:xfrm>
            <a:off x="10285412" y="276860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16" name="Shape 116"/>
        <p:cNvGrpSpPr/>
        <p:nvPr/>
      </p:nvGrpSpPr>
      <p:grpSpPr>
        <a:xfrm>
          <a:off x="0" y="0"/>
          <a:ext cx="0" cy="0"/>
          <a:chOff x="0" y="0"/>
          <a:chExt cx="0" cy="0"/>
        </a:xfrm>
      </p:grpSpPr>
      <p:sp>
        <p:nvSpPr>
          <p:cNvPr id="117" name="Google Shape;117;p66"/>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66"/>
          <p:cNvSpPr txBox="1"/>
          <p:nvPr>
            <p:ph idx="1" type="body"/>
          </p:nvPr>
        </p:nvSpPr>
        <p:spPr>
          <a:xfrm>
            <a:off x="684212" y="3928534"/>
            <a:ext cx="85344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1920"/>
              <a:buNone/>
              <a:defRPr b="0" sz="2400" cap="none">
                <a:solidFill>
                  <a:schemeClr val="lt1"/>
                </a:solidFill>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19" name="Google Shape;119;p66"/>
          <p:cNvSpPr txBox="1"/>
          <p:nvPr>
            <p:ph idx="2" type="body"/>
          </p:nvPr>
        </p:nvSpPr>
        <p:spPr>
          <a:xfrm>
            <a:off x="684211" y="4766732"/>
            <a:ext cx="8534401" cy="1227667"/>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120" name="Google Shape;120;p66"/>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66"/>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66"/>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3" name="Shape 123"/>
        <p:cNvGrpSpPr/>
        <p:nvPr/>
      </p:nvGrpSpPr>
      <p:grpSpPr>
        <a:xfrm>
          <a:off x="0" y="0"/>
          <a:ext cx="0" cy="0"/>
          <a:chOff x="0" y="0"/>
          <a:chExt cx="0" cy="0"/>
        </a:xfrm>
      </p:grpSpPr>
      <p:sp>
        <p:nvSpPr>
          <p:cNvPr id="124" name="Google Shape;124;p6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67"/>
          <p:cNvSpPr txBox="1"/>
          <p:nvPr>
            <p:ph idx="1" type="body"/>
          </p:nvPr>
        </p:nvSpPr>
        <p:spPr>
          <a:xfrm rot="5400000">
            <a:off x="3143778" y="-1773766"/>
            <a:ext cx="3615267" cy="85344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26" name="Google Shape;126;p67"/>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67"/>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67"/>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9" name="Shape 129"/>
        <p:cNvGrpSpPr/>
        <p:nvPr/>
      </p:nvGrpSpPr>
      <p:grpSpPr>
        <a:xfrm>
          <a:off x="0" y="0"/>
          <a:ext cx="0" cy="0"/>
          <a:chOff x="0" y="0"/>
          <a:chExt cx="0" cy="0"/>
        </a:xfrm>
      </p:grpSpPr>
      <p:sp>
        <p:nvSpPr>
          <p:cNvPr id="130" name="Google Shape;130;p68"/>
          <p:cNvSpPr txBox="1"/>
          <p:nvPr>
            <p:ph type="title"/>
          </p:nvPr>
        </p:nvSpPr>
        <p:spPr>
          <a:xfrm rot="5400000">
            <a:off x="7427912" y="1943100"/>
            <a:ext cx="4572000" cy="20574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68"/>
          <p:cNvSpPr txBox="1"/>
          <p:nvPr>
            <p:ph idx="1" type="body"/>
          </p:nvPr>
        </p:nvSpPr>
        <p:spPr>
          <a:xfrm rot="5400000">
            <a:off x="1943100" y="-571500"/>
            <a:ext cx="5308600" cy="78232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132" name="Google Shape;132;p68"/>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68"/>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68"/>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53"/>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3"/>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3"/>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3"/>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54"/>
          <p:cNvSpPr txBox="1"/>
          <p:nvPr>
            <p:ph type="title"/>
          </p:nvPr>
        </p:nvSpPr>
        <p:spPr>
          <a:xfrm>
            <a:off x="4722812" y="1447800"/>
            <a:ext cx="6019800" cy="1143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4"/>
          <p:cNvSpPr/>
          <p:nvPr>
            <p:ph idx="2" type="pic"/>
          </p:nvPr>
        </p:nvSpPr>
        <p:spPr>
          <a:xfrm>
            <a:off x="989012" y="914400"/>
            <a:ext cx="3280974" cy="45720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sp>
      <p:sp>
        <p:nvSpPr>
          <p:cNvPr id="36" name="Google Shape;36;p54"/>
          <p:cNvSpPr txBox="1"/>
          <p:nvPr>
            <p:ph idx="1" type="body"/>
          </p:nvPr>
        </p:nvSpPr>
        <p:spPr>
          <a:xfrm>
            <a:off x="4722812" y="2777066"/>
            <a:ext cx="6021388" cy="204893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lvl1pPr>
            <a:lvl2pPr indent="-228600" lvl="1" marL="914400" algn="l">
              <a:spcBef>
                <a:spcPts val="600"/>
              </a:spcBef>
              <a:spcAft>
                <a:spcPts val="0"/>
              </a:spcAft>
              <a:buSzPts val="960"/>
              <a:buNone/>
              <a:defRPr sz="1200"/>
            </a:lvl2pPr>
            <a:lvl3pPr indent="-228600" lvl="2" marL="1371600" algn="l">
              <a:spcBef>
                <a:spcPts val="600"/>
              </a:spcBef>
              <a:spcAft>
                <a:spcPts val="0"/>
              </a:spcAft>
              <a:buSzPts val="800"/>
              <a:buNone/>
              <a:defRPr sz="1000"/>
            </a:lvl3pPr>
            <a:lvl4pPr indent="-228600" lvl="3" marL="1828800" algn="l">
              <a:spcBef>
                <a:spcPts val="600"/>
              </a:spcBef>
              <a:spcAft>
                <a:spcPts val="0"/>
              </a:spcAft>
              <a:buSzPts val="720"/>
              <a:buNone/>
              <a:defRPr sz="900"/>
            </a:lvl4pPr>
            <a:lvl5pPr indent="-228600" lvl="4" marL="2286000" algn="l">
              <a:spcBef>
                <a:spcPts val="600"/>
              </a:spcBef>
              <a:spcAft>
                <a:spcPts val="0"/>
              </a:spcAft>
              <a:buSzPts val="720"/>
              <a:buNone/>
              <a:defRPr sz="900"/>
            </a:lvl5pPr>
            <a:lvl6pPr indent="-228600" lvl="5" marL="2743200" algn="l">
              <a:spcBef>
                <a:spcPts val="600"/>
              </a:spcBef>
              <a:spcAft>
                <a:spcPts val="0"/>
              </a:spcAft>
              <a:buSzPts val="720"/>
              <a:buNone/>
              <a:defRPr sz="900"/>
            </a:lvl6pPr>
            <a:lvl7pPr indent="-228600" lvl="6" marL="3200400" algn="l">
              <a:spcBef>
                <a:spcPts val="600"/>
              </a:spcBef>
              <a:spcAft>
                <a:spcPts val="0"/>
              </a:spcAft>
              <a:buSzPts val="720"/>
              <a:buNone/>
              <a:defRPr sz="900"/>
            </a:lvl7pPr>
            <a:lvl8pPr indent="-228600" lvl="7" marL="3657600" algn="l">
              <a:spcBef>
                <a:spcPts val="600"/>
              </a:spcBef>
              <a:spcAft>
                <a:spcPts val="0"/>
              </a:spcAft>
              <a:buSzPts val="720"/>
              <a:buNone/>
              <a:defRPr sz="900"/>
            </a:lvl8pPr>
            <a:lvl9pPr indent="-228600" lvl="8" marL="4114800" algn="l">
              <a:spcBef>
                <a:spcPts val="600"/>
              </a:spcBef>
              <a:spcAft>
                <a:spcPts val="600"/>
              </a:spcAft>
              <a:buSzPts val="720"/>
              <a:buNone/>
              <a:defRPr sz="900"/>
            </a:lvl9pPr>
          </a:lstStyle>
          <a:p/>
        </p:txBody>
      </p:sp>
      <p:sp>
        <p:nvSpPr>
          <p:cNvPr id="37" name="Google Shape;37;p54"/>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4"/>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4"/>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40" name="Shape 40"/>
        <p:cNvGrpSpPr/>
        <p:nvPr/>
      </p:nvGrpSpPr>
      <p:grpSpPr>
        <a:xfrm>
          <a:off x="0" y="0"/>
          <a:ext cx="0" cy="0"/>
          <a:chOff x="0" y="0"/>
          <a:chExt cx="0" cy="0"/>
        </a:xfrm>
      </p:grpSpPr>
      <p:sp>
        <p:nvSpPr>
          <p:cNvPr id="41" name="Google Shape;41;p55"/>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5"/>
          <p:cNvSpPr txBox="1"/>
          <p:nvPr>
            <p:ph idx="1" type="body"/>
          </p:nvPr>
        </p:nvSpPr>
        <p:spPr>
          <a:xfrm>
            <a:off x="684212" y="4114800"/>
            <a:ext cx="8535988" cy="18796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43" name="Google Shape;43;p55"/>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5"/>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5"/>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 name="Shape 46"/>
        <p:cNvGrpSpPr/>
        <p:nvPr/>
      </p:nvGrpSpPr>
      <p:grpSpPr>
        <a:xfrm>
          <a:off x="0" y="0"/>
          <a:ext cx="0" cy="0"/>
          <a:chOff x="0" y="0"/>
          <a:chExt cx="0" cy="0"/>
        </a:xfrm>
      </p:grpSpPr>
      <p:sp>
        <p:nvSpPr>
          <p:cNvPr id="47" name="Google Shape;47;p56"/>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6"/>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49" name="Google Shape;49;p56"/>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56"/>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6"/>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 name="Shape 52"/>
        <p:cNvGrpSpPr/>
        <p:nvPr/>
      </p:nvGrpSpPr>
      <p:grpSpPr>
        <a:xfrm>
          <a:off x="0" y="0"/>
          <a:ext cx="0" cy="0"/>
          <a:chOff x="0" y="0"/>
          <a:chExt cx="0" cy="0"/>
        </a:xfrm>
      </p:grpSpPr>
      <p:sp>
        <p:nvSpPr>
          <p:cNvPr id="53" name="Google Shape;53;p57"/>
          <p:cNvSpPr txBox="1"/>
          <p:nvPr>
            <p:ph type="title"/>
          </p:nvPr>
        </p:nvSpPr>
        <p:spPr>
          <a:xfrm>
            <a:off x="684211" y="2006600"/>
            <a:ext cx="8534401" cy="228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600"/>
              <a:buFont typeface="Century Gothic"/>
              <a:buNone/>
              <a:defRPr b="0" sz="3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57"/>
          <p:cNvSpPr txBox="1"/>
          <p:nvPr>
            <p:ph idx="1" type="body"/>
          </p:nvPr>
        </p:nvSpPr>
        <p:spPr>
          <a:xfrm>
            <a:off x="684213" y="4495800"/>
            <a:ext cx="8534400" cy="14986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55" name="Google Shape;55;p57"/>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7"/>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7"/>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58"/>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8"/>
          <p:cNvSpPr txBox="1"/>
          <p:nvPr>
            <p:ph idx="1" type="body"/>
          </p:nvPr>
        </p:nvSpPr>
        <p:spPr>
          <a:xfrm>
            <a:off x="684211" y="685800"/>
            <a:ext cx="4937655" cy="3615267"/>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61" name="Google Shape;61;p58"/>
          <p:cNvSpPr txBox="1"/>
          <p:nvPr>
            <p:ph idx="2" type="body"/>
          </p:nvPr>
        </p:nvSpPr>
        <p:spPr>
          <a:xfrm>
            <a:off x="5808133" y="685801"/>
            <a:ext cx="4934479" cy="3615266"/>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62" name="Google Shape;62;p58"/>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8"/>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8"/>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5" name="Shape 65"/>
        <p:cNvGrpSpPr/>
        <p:nvPr/>
      </p:nvGrpSpPr>
      <p:grpSpPr>
        <a:xfrm>
          <a:off x="0" y="0"/>
          <a:ext cx="0" cy="0"/>
          <a:chOff x="0" y="0"/>
          <a:chExt cx="0" cy="0"/>
        </a:xfrm>
      </p:grpSpPr>
      <p:sp>
        <p:nvSpPr>
          <p:cNvPr id="66" name="Google Shape;66;p59"/>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9"/>
          <p:cNvSpPr txBox="1"/>
          <p:nvPr>
            <p:ph idx="1" type="body"/>
          </p:nvPr>
        </p:nvSpPr>
        <p:spPr>
          <a:xfrm>
            <a:off x="972080" y="685800"/>
            <a:ext cx="4649787"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240"/>
              <a:buNone/>
              <a:defRPr b="0" sz="2800">
                <a:solidFill>
                  <a:schemeClr val="lt1"/>
                </a:solidFill>
              </a:defRPr>
            </a:lvl1pPr>
            <a:lvl2pPr indent="-228600" lvl="1" marL="914400" algn="l">
              <a:spcBef>
                <a:spcPts val="600"/>
              </a:spcBef>
              <a:spcAft>
                <a:spcPts val="0"/>
              </a:spcAft>
              <a:buSzPts val="1600"/>
              <a:buNone/>
              <a:defRPr b="1" sz="2000"/>
            </a:lvl2pPr>
            <a:lvl3pPr indent="-228600" lvl="2" marL="1371600" algn="l">
              <a:spcBef>
                <a:spcPts val="600"/>
              </a:spcBef>
              <a:spcAft>
                <a:spcPts val="0"/>
              </a:spcAft>
              <a:buSzPts val="1440"/>
              <a:buNone/>
              <a:defRPr b="1" sz="1800"/>
            </a:lvl3pPr>
            <a:lvl4pPr indent="-228600" lvl="3" marL="1828800" algn="l">
              <a:spcBef>
                <a:spcPts val="600"/>
              </a:spcBef>
              <a:spcAft>
                <a:spcPts val="0"/>
              </a:spcAft>
              <a:buSzPts val="1280"/>
              <a:buNone/>
              <a:defRPr b="1" sz="1600"/>
            </a:lvl4pPr>
            <a:lvl5pPr indent="-228600" lvl="4" marL="2286000" algn="l">
              <a:spcBef>
                <a:spcPts val="600"/>
              </a:spcBef>
              <a:spcAft>
                <a:spcPts val="0"/>
              </a:spcAft>
              <a:buSzPts val="1280"/>
              <a:buNone/>
              <a:defRPr b="1" sz="1600"/>
            </a:lvl5pPr>
            <a:lvl6pPr indent="-228600" lvl="5" marL="2743200" algn="l">
              <a:spcBef>
                <a:spcPts val="600"/>
              </a:spcBef>
              <a:spcAft>
                <a:spcPts val="0"/>
              </a:spcAft>
              <a:buSzPts val="1280"/>
              <a:buNone/>
              <a:defRPr b="1" sz="1600"/>
            </a:lvl6pPr>
            <a:lvl7pPr indent="-228600" lvl="6" marL="3200400" algn="l">
              <a:spcBef>
                <a:spcPts val="600"/>
              </a:spcBef>
              <a:spcAft>
                <a:spcPts val="0"/>
              </a:spcAft>
              <a:buSzPts val="1280"/>
              <a:buNone/>
              <a:defRPr b="1" sz="1600"/>
            </a:lvl7pPr>
            <a:lvl8pPr indent="-228600" lvl="7" marL="3657600" algn="l">
              <a:spcBef>
                <a:spcPts val="600"/>
              </a:spcBef>
              <a:spcAft>
                <a:spcPts val="0"/>
              </a:spcAft>
              <a:buSzPts val="1280"/>
              <a:buNone/>
              <a:defRPr b="1" sz="1600"/>
            </a:lvl8pPr>
            <a:lvl9pPr indent="-228600" lvl="8" marL="4114800" algn="l">
              <a:spcBef>
                <a:spcPts val="600"/>
              </a:spcBef>
              <a:spcAft>
                <a:spcPts val="600"/>
              </a:spcAft>
              <a:buSzPts val="1280"/>
              <a:buNone/>
              <a:defRPr b="1" sz="1600"/>
            </a:lvl9pPr>
          </a:lstStyle>
          <a:p/>
        </p:txBody>
      </p:sp>
      <p:sp>
        <p:nvSpPr>
          <p:cNvPr id="68" name="Google Shape;68;p59"/>
          <p:cNvSpPr txBox="1"/>
          <p:nvPr>
            <p:ph idx="2" type="body"/>
          </p:nvPr>
        </p:nvSpPr>
        <p:spPr>
          <a:xfrm>
            <a:off x="684211" y="1270529"/>
            <a:ext cx="4937655" cy="3030538"/>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69" name="Google Shape;69;p59"/>
          <p:cNvSpPr txBox="1"/>
          <p:nvPr>
            <p:ph idx="3" type="body"/>
          </p:nvPr>
        </p:nvSpPr>
        <p:spPr>
          <a:xfrm>
            <a:off x="6079066" y="685800"/>
            <a:ext cx="4665134"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240"/>
              <a:buNone/>
              <a:defRPr b="0" sz="2800">
                <a:solidFill>
                  <a:schemeClr val="lt1"/>
                </a:solidFill>
              </a:defRPr>
            </a:lvl1pPr>
            <a:lvl2pPr indent="-228600" lvl="1" marL="914400" algn="l">
              <a:spcBef>
                <a:spcPts val="600"/>
              </a:spcBef>
              <a:spcAft>
                <a:spcPts val="0"/>
              </a:spcAft>
              <a:buSzPts val="1600"/>
              <a:buNone/>
              <a:defRPr b="1" sz="2000"/>
            </a:lvl2pPr>
            <a:lvl3pPr indent="-228600" lvl="2" marL="1371600" algn="l">
              <a:spcBef>
                <a:spcPts val="600"/>
              </a:spcBef>
              <a:spcAft>
                <a:spcPts val="0"/>
              </a:spcAft>
              <a:buSzPts val="1440"/>
              <a:buNone/>
              <a:defRPr b="1" sz="1800"/>
            </a:lvl3pPr>
            <a:lvl4pPr indent="-228600" lvl="3" marL="1828800" algn="l">
              <a:spcBef>
                <a:spcPts val="600"/>
              </a:spcBef>
              <a:spcAft>
                <a:spcPts val="0"/>
              </a:spcAft>
              <a:buSzPts val="1280"/>
              <a:buNone/>
              <a:defRPr b="1" sz="1600"/>
            </a:lvl4pPr>
            <a:lvl5pPr indent="-228600" lvl="4" marL="2286000" algn="l">
              <a:spcBef>
                <a:spcPts val="600"/>
              </a:spcBef>
              <a:spcAft>
                <a:spcPts val="0"/>
              </a:spcAft>
              <a:buSzPts val="1280"/>
              <a:buNone/>
              <a:defRPr b="1" sz="1600"/>
            </a:lvl5pPr>
            <a:lvl6pPr indent="-228600" lvl="5" marL="2743200" algn="l">
              <a:spcBef>
                <a:spcPts val="600"/>
              </a:spcBef>
              <a:spcAft>
                <a:spcPts val="0"/>
              </a:spcAft>
              <a:buSzPts val="1280"/>
              <a:buNone/>
              <a:defRPr b="1" sz="1600"/>
            </a:lvl6pPr>
            <a:lvl7pPr indent="-228600" lvl="6" marL="3200400" algn="l">
              <a:spcBef>
                <a:spcPts val="600"/>
              </a:spcBef>
              <a:spcAft>
                <a:spcPts val="0"/>
              </a:spcAft>
              <a:buSzPts val="1280"/>
              <a:buNone/>
              <a:defRPr b="1" sz="1600"/>
            </a:lvl7pPr>
            <a:lvl8pPr indent="-228600" lvl="7" marL="3657600" algn="l">
              <a:spcBef>
                <a:spcPts val="600"/>
              </a:spcBef>
              <a:spcAft>
                <a:spcPts val="0"/>
              </a:spcAft>
              <a:buSzPts val="1280"/>
              <a:buNone/>
              <a:defRPr b="1" sz="1600"/>
            </a:lvl8pPr>
            <a:lvl9pPr indent="-228600" lvl="8" marL="4114800" algn="l">
              <a:spcBef>
                <a:spcPts val="600"/>
              </a:spcBef>
              <a:spcAft>
                <a:spcPts val="600"/>
              </a:spcAft>
              <a:buSzPts val="1280"/>
              <a:buNone/>
              <a:defRPr b="1" sz="1600"/>
            </a:lvl9pPr>
          </a:lstStyle>
          <a:p/>
        </p:txBody>
      </p:sp>
      <p:sp>
        <p:nvSpPr>
          <p:cNvPr id="70" name="Google Shape;70;p59"/>
          <p:cNvSpPr txBox="1"/>
          <p:nvPr>
            <p:ph idx="4" type="body"/>
          </p:nvPr>
        </p:nvSpPr>
        <p:spPr>
          <a:xfrm>
            <a:off x="5806545" y="1262062"/>
            <a:ext cx="4929188" cy="3030538"/>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71" name="Google Shape;71;p59"/>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9"/>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9"/>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60"/>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0"/>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0"/>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5" name="Shape 5"/>
        <p:cNvGrpSpPr/>
        <p:nvPr/>
      </p:nvGrpSpPr>
      <p:grpSpPr>
        <a:xfrm>
          <a:off x="0" y="0"/>
          <a:ext cx="0" cy="0"/>
          <a:chOff x="0" y="0"/>
          <a:chExt cx="0" cy="0"/>
        </a:xfrm>
      </p:grpSpPr>
      <p:grpSp>
        <p:nvGrpSpPr>
          <p:cNvPr id="6" name="Google Shape;6;p51"/>
          <p:cNvGrpSpPr/>
          <p:nvPr/>
        </p:nvGrpSpPr>
        <p:grpSpPr>
          <a:xfrm>
            <a:off x="9206969" y="2963333"/>
            <a:ext cx="2981858" cy="3208867"/>
            <a:chOff x="9206969" y="2963333"/>
            <a:chExt cx="2981858" cy="3208867"/>
          </a:xfrm>
        </p:grpSpPr>
        <p:cxnSp>
          <p:nvCxnSpPr>
            <p:cNvPr id="7" name="Google Shape;7;p51"/>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8" name="Google Shape;8;p51"/>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9" name="Google Shape;9;p51"/>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10" name="Google Shape;10;p51"/>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11" name="Google Shape;11;p51"/>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sp>
        <p:nvSpPr>
          <p:cNvPr id="12" name="Google Shape;12;p51"/>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3" name="Google Shape;13;p51"/>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lvl1pPr indent="-330200" lvl="0" marL="457200" marR="0" rtl="0" algn="l">
              <a:spcBef>
                <a:spcPts val="400"/>
              </a:spcBef>
              <a:spcAft>
                <a:spcPts val="0"/>
              </a:spcAft>
              <a:buClr>
                <a:schemeClr val="lt1"/>
              </a:buClr>
              <a:buSzPts val="1600"/>
              <a:buFont typeface="Noto Sans Symbols"/>
              <a:buChar char="▶"/>
              <a:defRPr b="0" i="0" sz="2000" u="none" cap="none" strike="noStrike">
                <a:solidFill>
                  <a:srgbClr val="0F486F"/>
                </a:solidFill>
                <a:latin typeface="Century Gothic"/>
                <a:ea typeface="Century Gothic"/>
                <a:cs typeface="Century Gothic"/>
                <a:sym typeface="Century Gothic"/>
              </a:defRPr>
            </a:lvl1pPr>
            <a:lvl2pPr indent="-320040" lvl="1" marL="914400" marR="0" rtl="0" algn="l">
              <a:spcBef>
                <a:spcPts val="600"/>
              </a:spcBef>
              <a:spcAft>
                <a:spcPts val="0"/>
              </a:spcAft>
              <a:buClr>
                <a:schemeClr val="lt1"/>
              </a:buClr>
              <a:buSzPts val="1440"/>
              <a:buFont typeface="Noto Sans Symbols"/>
              <a:buChar char="▶"/>
              <a:defRPr b="0" i="0" sz="1800" u="none" cap="none" strike="noStrike">
                <a:solidFill>
                  <a:srgbClr val="0F486F"/>
                </a:solidFill>
                <a:latin typeface="Century Gothic"/>
                <a:ea typeface="Century Gothic"/>
                <a:cs typeface="Century Gothic"/>
                <a:sym typeface="Century Gothic"/>
              </a:defRPr>
            </a:lvl2pPr>
            <a:lvl3pPr indent="-309880" lvl="2" marL="1371600" marR="0" rtl="0" algn="l">
              <a:spcBef>
                <a:spcPts val="600"/>
              </a:spcBef>
              <a:spcAft>
                <a:spcPts val="0"/>
              </a:spcAft>
              <a:buClr>
                <a:schemeClr val="lt1"/>
              </a:buClr>
              <a:buSzPts val="1280"/>
              <a:buFont typeface="Noto Sans Symbols"/>
              <a:buChar char="▶"/>
              <a:defRPr b="0" i="0" sz="1600" u="none" cap="none" strike="noStrike">
                <a:solidFill>
                  <a:srgbClr val="0F486F"/>
                </a:solidFill>
                <a:latin typeface="Century Gothic"/>
                <a:ea typeface="Century Gothic"/>
                <a:cs typeface="Century Gothic"/>
                <a:sym typeface="Century Gothic"/>
              </a:defRPr>
            </a:lvl3pPr>
            <a:lvl4pPr indent="-299719" lvl="3" marL="18288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4pPr>
            <a:lvl5pPr indent="-299720" lvl="4" marL="22860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5pPr>
            <a:lvl6pPr indent="-299720" lvl="5" marL="27432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6pPr>
            <a:lvl7pPr indent="-299720" lvl="6" marL="32004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7pPr>
            <a:lvl8pPr indent="-299720" lvl="7" marL="36576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8pPr>
            <a:lvl9pPr indent="-299720" lvl="8" marL="4114800" marR="0" rtl="0" algn="l">
              <a:spcBef>
                <a:spcPts val="600"/>
              </a:spcBef>
              <a:spcAft>
                <a:spcPts val="60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9pPr>
          </a:lstStyle>
          <a:p/>
        </p:txBody>
      </p:sp>
      <p:sp>
        <p:nvSpPr>
          <p:cNvPr id="14" name="Google Shape;14;p51"/>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09304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51"/>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09304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51"/>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3200" u="none" cap="none" strike="noStrike">
                <a:solidFill>
                  <a:srgbClr val="09304A"/>
                </a:solidFill>
                <a:latin typeface="Century Gothic"/>
                <a:ea typeface="Century Gothic"/>
                <a:cs typeface="Century Gothic"/>
                <a:sym typeface="Century Gothic"/>
              </a:defRPr>
            </a:lvl1pPr>
            <a:lvl2pPr indent="0" lvl="1" marL="0" marR="0" rtl="0" algn="r">
              <a:spcBef>
                <a:spcPts val="0"/>
              </a:spcBef>
              <a:buNone/>
              <a:defRPr b="0" i="0" sz="3200" u="none" cap="none" strike="noStrike">
                <a:solidFill>
                  <a:srgbClr val="09304A"/>
                </a:solidFill>
                <a:latin typeface="Century Gothic"/>
                <a:ea typeface="Century Gothic"/>
                <a:cs typeface="Century Gothic"/>
                <a:sym typeface="Century Gothic"/>
              </a:defRPr>
            </a:lvl2pPr>
            <a:lvl3pPr indent="0" lvl="2" marL="0" marR="0" rtl="0" algn="r">
              <a:spcBef>
                <a:spcPts val="0"/>
              </a:spcBef>
              <a:buNone/>
              <a:defRPr b="0" i="0" sz="3200" u="none" cap="none" strike="noStrike">
                <a:solidFill>
                  <a:srgbClr val="09304A"/>
                </a:solidFill>
                <a:latin typeface="Century Gothic"/>
                <a:ea typeface="Century Gothic"/>
                <a:cs typeface="Century Gothic"/>
                <a:sym typeface="Century Gothic"/>
              </a:defRPr>
            </a:lvl3pPr>
            <a:lvl4pPr indent="0" lvl="3" marL="0" marR="0" rtl="0" algn="r">
              <a:spcBef>
                <a:spcPts val="0"/>
              </a:spcBef>
              <a:buNone/>
              <a:defRPr b="0" i="0" sz="3200" u="none" cap="none" strike="noStrike">
                <a:solidFill>
                  <a:srgbClr val="09304A"/>
                </a:solidFill>
                <a:latin typeface="Century Gothic"/>
                <a:ea typeface="Century Gothic"/>
                <a:cs typeface="Century Gothic"/>
                <a:sym typeface="Century Gothic"/>
              </a:defRPr>
            </a:lvl4pPr>
            <a:lvl5pPr indent="0" lvl="4" marL="0" marR="0" rtl="0" algn="r">
              <a:spcBef>
                <a:spcPts val="0"/>
              </a:spcBef>
              <a:buNone/>
              <a:defRPr b="0" i="0" sz="3200" u="none" cap="none" strike="noStrike">
                <a:solidFill>
                  <a:srgbClr val="09304A"/>
                </a:solidFill>
                <a:latin typeface="Century Gothic"/>
                <a:ea typeface="Century Gothic"/>
                <a:cs typeface="Century Gothic"/>
                <a:sym typeface="Century Gothic"/>
              </a:defRPr>
            </a:lvl5pPr>
            <a:lvl6pPr indent="0" lvl="5" marL="0" marR="0" rtl="0" algn="r">
              <a:spcBef>
                <a:spcPts val="0"/>
              </a:spcBef>
              <a:buNone/>
              <a:defRPr b="0" i="0" sz="3200" u="none" cap="none" strike="noStrike">
                <a:solidFill>
                  <a:srgbClr val="09304A"/>
                </a:solidFill>
                <a:latin typeface="Century Gothic"/>
                <a:ea typeface="Century Gothic"/>
                <a:cs typeface="Century Gothic"/>
                <a:sym typeface="Century Gothic"/>
              </a:defRPr>
            </a:lvl6pPr>
            <a:lvl7pPr indent="0" lvl="6" marL="0" marR="0" rtl="0" algn="r">
              <a:spcBef>
                <a:spcPts val="0"/>
              </a:spcBef>
              <a:buNone/>
              <a:defRPr b="0" i="0" sz="3200" u="none" cap="none" strike="noStrike">
                <a:solidFill>
                  <a:srgbClr val="09304A"/>
                </a:solidFill>
                <a:latin typeface="Century Gothic"/>
                <a:ea typeface="Century Gothic"/>
                <a:cs typeface="Century Gothic"/>
                <a:sym typeface="Century Gothic"/>
              </a:defRPr>
            </a:lvl7pPr>
            <a:lvl8pPr indent="0" lvl="7" marL="0" marR="0" rtl="0" algn="r">
              <a:spcBef>
                <a:spcPts val="0"/>
              </a:spcBef>
              <a:buNone/>
              <a:defRPr b="0" i="0" sz="3200" u="none" cap="none" strike="noStrike">
                <a:solidFill>
                  <a:srgbClr val="09304A"/>
                </a:solidFill>
                <a:latin typeface="Century Gothic"/>
                <a:ea typeface="Century Gothic"/>
                <a:cs typeface="Century Gothic"/>
                <a:sym typeface="Century Gothic"/>
              </a:defRPr>
            </a:lvl8pPr>
            <a:lvl9pPr indent="0" lvl="8" marL="0" marR="0" rtl="0" algn="r">
              <a:spcBef>
                <a:spcPts val="0"/>
              </a:spcBef>
              <a:buNone/>
              <a:defRPr b="0" i="0" sz="3200" u="none" cap="none" strike="noStrike">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18.png"/><Relationship Id="rId5" Type="http://schemas.openxmlformats.org/officeDocument/2006/relationships/image" Target="../media/image9.png"/><Relationship Id="rId6" Type="http://schemas.openxmlformats.org/officeDocument/2006/relationships/image" Target="../media/image16.png"/><Relationship Id="rId7" Type="http://schemas.openxmlformats.org/officeDocument/2006/relationships/image" Target="../media/image26.png"/><Relationship Id="rId8"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jpg"/><Relationship Id="rId4" Type="http://schemas.openxmlformats.org/officeDocument/2006/relationships/image" Target="../media/image28.gif"/><Relationship Id="rId5" Type="http://schemas.openxmlformats.org/officeDocument/2006/relationships/image" Target="../media/image23.jpg"/><Relationship Id="rId6" Type="http://schemas.openxmlformats.org/officeDocument/2006/relationships/image" Target="../media/image33.jpg"/><Relationship Id="rId7" Type="http://schemas.openxmlformats.org/officeDocument/2006/relationships/image" Target="../media/image24.jpg"/><Relationship Id="rId8"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5.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40.png"/><Relationship Id="rId5" Type="http://schemas.openxmlformats.org/officeDocument/2006/relationships/image" Target="../media/image56.png"/><Relationship Id="rId6"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62.jpg"/><Relationship Id="rId7" Type="http://schemas.openxmlformats.org/officeDocument/2006/relationships/image" Target="../media/image65.png"/><Relationship Id="rId8"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1.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0.png"/><Relationship Id="rId4" Type="http://schemas.openxmlformats.org/officeDocument/2006/relationships/image" Target="../media/image67.png"/><Relationship Id="rId5" Type="http://schemas.openxmlformats.org/officeDocument/2006/relationships/image" Target="../media/image69.png"/><Relationship Id="rId6"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68.png"/><Relationship Id="rId6"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0.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8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8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87.jp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8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7.jpg"/><Relationship Id="rId6"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
          <p:cNvSpPr txBox="1"/>
          <p:nvPr>
            <p:ph type="ctrTitle"/>
          </p:nvPr>
        </p:nvSpPr>
        <p:spPr>
          <a:xfrm>
            <a:off x="684212" y="685799"/>
            <a:ext cx="10752822" cy="4209758"/>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8800"/>
              <a:buFont typeface="Century Gothic"/>
              <a:buNone/>
            </a:pPr>
            <a:r>
              <a:rPr lang="en-US" sz="8800"/>
              <a:t>CLIMATE</a:t>
            </a:r>
            <a:endParaRPr/>
          </a:p>
        </p:txBody>
      </p:sp>
      <p:sp>
        <p:nvSpPr>
          <p:cNvPr id="140" name="Google Shape;140;p1"/>
          <p:cNvSpPr txBox="1"/>
          <p:nvPr>
            <p:ph idx="1" type="subTitle"/>
          </p:nvPr>
        </p:nvSpPr>
        <p:spPr>
          <a:xfrm>
            <a:off x="0" y="0"/>
            <a:ext cx="12192000" cy="685799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3200"/>
              <a:buNone/>
            </a:pPr>
            <a:r>
              <a:t/>
            </a:r>
            <a:endParaRPr sz="4000"/>
          </a:p>
        </p:txBody>
      </p:sp>
      <p:pic>
        <p:nvPicPr>
          <p:cNvPr descr="school logo.jpg" id="141" name="Google Shape;141;p1"/>
          <p:cNvPicPr preferRelativeResize="0"/>
          <p:nvPr/>
        </p:nvPicPr>
        <p:blipFill>
          <a:blip r:embed="rId3">
            <a:alphaModFix/>
          </a:blip>
          <a:stretch>
            <a:fillRect/>
          </a:stretch>
        </p:blipFill>
        <p:spPr>
          <a:xfrm>
            <a:off x="152400" y="152400"/>
            <a:ext cx="11707350" cy="1406550"/>
          </a:xfrm>
          <a:prstGeom prst="rect">
            <a:avLst/>
          </a:prstGeom>
          <a:noFill/>
          <a:ln>
            <a:noFill/>
          </a:ln>
        </p:spPr>
      </p:pic>
      <p:sp>
        <p:nvSpPr>
          <p:cNvPr id="142" name="Google Shape;142;p1"/>
          <p:cNvSpPr txBox="1"/>
          <p:nvPr/>
        </p:nvSpPr>
        <p:spPr>
          <a:xfrm>
            <a:off x="920700" y="2141950"/>
            <a:ext cx="35748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lt1"/>
                </a:solidFill>
                <a:latin typeface="Century Gothic"/>
                <a:ea typeface="Century Gothic"/>
                <a:cs typeface="Century Gothic"/>
                <a:sym typeface="Century Gothic"/>
              </a:rPr>
              <a:t>GRADE 9</a:t>
            </a:r>
            <a:endParaRPr b="1" sz="19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b="1" sz="19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b="1" lang="en-US" sz="1900">
                <a:solidFill>
                  <a:schemeClr val="lt1"/>
                </a:solidFill>
                <a:latin typeface="Century Gothic"/>
                <a:ea typeface="Century Gothic"/>
                <a:cs typeface="Century Gothic"/>
                <a:sym typeface="Century Gothic"/>
              </a:rPr>
              <a:t>GEOGRAPHY</a:t>
            </a:r>
            <a:endParaRPr b="1" sz="1900">
              <a:solidFill>
                <a:schemeClr val="l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type="title"/>
          </p:nvPr>
        </p:nvSpPr>
        <p:spPr>
          <a:xfrm>
            <a:off x="-1" y="5715000"/>
            <a:ext cx="12191999"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6600"/>
              <a:buFont typeface="Century Gothic"/>
              <a:buNone/>
            </a:pPr>
            <a:r>
              <a:rPr lang="en-US" sz="6600"/>
              <a:t>TROPICAL CLIMATE</a:t>
            </a:r>
            <a:endParaRPr/>
          </a:p>
        </p:txBody>
      </p:sp>
      <p:pic>
        <p:nvPicPr>
          <p:cNvPr id="202" name="Google Shape;202;p10"/>
          <p:cNvPicPr preferRelativeResize="0"/>
          <p:nvPr/>
        </p:nvPicPr>
        <p:blipFill rotWithShape="1">
          <a:blip r:embed="rId3">
            <a:alphaModFix/>
          </a:blip>
          <a:srcRect b="0" l="0" r="0" t="0"/>
          <a:stretch/>
        </p:blipFill>
        <p:spPr>
          <a:xfrm>
            <a:off x="0" y="0"/>
            <a:ext cx="12191999" cy="5715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1"/>
          <p:cNvSpPr txBox="1"/>
          <p:nvPr>
            <p:ph type="title"/>
          </p:nvPr>
        </p:nvSpPr>
        <p:spPr>
          <a:xfrm>
            <a:off x="0" y="1"/>
            <a:ext cx="12192000" cy="28135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b="1" lang="en-US"/>
              <a:t>ALTITUDE:  </a:t>
            </a:r>
            <a:r>
              <a:rPr lang="en-US" cap="none"/>
              <a:t>height above sea level .</a:t>
            </a:r>
            <a:br>
              <a:rPr lang="en-US" cap="none"/>
            </a:br>
            <a:r>
              <a:rPr lang="en-US" cap="none"/>
              <a:t>For every 165 meters there is a decrease in temperature by 1°C Its is also known as </a:t>
            </a:r>
            <a:r>
              <a:rPr lang="en-US" cap="none">
                <a:solidFill>
                  <a:srgbClr val="FF0066"/>
                </a:solidFill>
              </a:rPr>
              <a:t>normal Lapse rate  </a:t>
            </a:r>
            <a:endParaRPr b="1">
              <a:solidFill>
                <a:srgbClr val="FF0066"/>
              </a:solidFill>
            </a:endParaRPr>
          </a:p>
        </p:txBody>
      </p:sp>
      <p:pic>
        <p:nvPicPr>
          <p:cNvPr descr="Practical Geography Skills: Difference between Altitude and Elevation" id="208" name="Google Shape;208;p11"/>
          <p:cNvPicPr preferRelativeResize="0"/>
          <p:nvPr/>
        </p:nvPicPr>
        <p:blipFill rotWithShape="1">
          <a:blip r:embed="rId3">
            <a:alphaModFix/>
          </a:blip>
          <a:srcRect b="0" l="0" r="0" t="0"/>
          <a:stretch/>
        </p:blipFill>
        <p:spPr>
          <a:xfrm>
            <a:off x="0" y="2518116"/>
            <a:ext cx="12192000" cy="43398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2"/>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pic>
        <p:nvPicPr>
          <p:cNvPr id="214" name="Google Shape;214;p12"/>
          <p:cNvPicPr preferRelativeResize="0"/>
          <p:nvPr/>
        </p:nvPicPr>
        <p:blipFill rotWithShape="1">
          <a:blip r:embed="rId3">
            <a:alphaModFix/>
          </a:blip>
          <a:srcRect b="0" l="0" r="0" t="0"/>
          <a:stretch/>
        </p:blipFill>
        <p:spPr>
          <a:xfrm>
            <a:off x="0" y="-102941"/>
            <a:ext cx="12192000" cy="70638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3"/>
          <p:cNvSpPr txBox="1"/>
          <p:nvPr/>
        </p:nvSpPr>
        <p:spPr>
          <a:xfrm>
            <a:off x="281354" y="0"/>
            <a:ext cx="1174652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RELIEF AS A FACTOR AFFECTING CLIMATE</a:t>
            </a:r>
            <a:endParaRPr/>
          </a:p>
          <a:p>
            <a:pPr indent="0" lvl="0" marL="0" marR="0" rtl="0" algn="l">
              <a:spcBef>
                <a:spcPts val="0"/>
              </a:spcBef>
              <a:spcAft>
                <a:spcPts val="0"/>
              </a:spcAft>
              <a:buNone/>
            </a:pPr>
            <a:r>
              <a:t/>
            </a:r>
            <a:endParaRPr b="1" sz="1800">
              <a:solidFill>
                <a:schemeClr val="lt1"/>
              </a:solidFill>
              <a:latin typeface="Century Gothic"/>
              <a:ea typeface="Century Gothic"/>
              <a:cs typeface="Century Gothic"/>
              <a:sym typeface="Century Gothic"/>
            </a:endParaRPr>
          </a:p>
        </p:txBody>
      </p:sp>
      <p:pic>
        <p:nvPicPr>
          <p:cNvPr descr="Rain shadow - Wikipedia" id="220" name="Google Shape;220;p13"/>
          <p:cNvPicPr preferRelativeResize="0"/>
          <p:nvPr/>
        </p:nvPicPr>
        <p:blipFill rotWithShape="1">
          <a:blip r:embed="rId3">
            <a:alphaModFix/>
          </a:blip>
          <a:srcRect b="0" l="0" r="0" t="0"/>
          <a:stretch/>
        </p:blipFill>
        <p:spPr>
          <a:xfrm>
            <a:off x="1" y="433804"/>
            <a:ext cx="3038839" cy="3181594"/>
          </a:xfrm>
          <a:prstGeom prst="rect">
            <a:avLst/>
          </a:prstGeom>
          <a:noFill/>
          <a:ln>
            <a:noFill/>
          </a:ln>
        </p:spPr>
      </p:pic>
      <p:pic>
        <p:nvPicPr>
          <p:cNvPr id="221" name="Google Shape;221;p13"/>
          <p:cNvPicPr preferRelativeResize="0"/>
          <p:nvPr/>
        </p:nvPicPr>
        <p:blipFill rotWithShape="1">
          <a:blip r:embed="rId4">
            <a:alphaModFix/>
          </a:blip>
          <a:srcRect b="0" l="0" r="0" t="0"/>
          <a:stretch/>
        </p:blipFill>
        <p:spPr>
          <a:xfrm>
            <a:off x="6075370" y="126610"/>
            <a:ext cx="6116629" cy="3488788"/>
          </a:xfrm>
          <a:prstGeom prst="rect">
            <a:avLst/>
          </a:prstGeom>
          <a:noFill/>
          <a:ln>
            <a:noFill/>
          </a:ln>
        </p:spPr>
      </p:pic>
      <p:pic>
        <p:nvPicPr>
          <p:cNvPr id="222" name="Google Shape;222;p13"/>
          <p:cNvPicPr preferRelativeResize="0"/>
          <p:nvPr/>
        </p:nvPicPr>
        <p:blipFill rotWithShape="1">
          <a:blip r:embed="rId5">
            <a:alphaModFix/>
          </a:blip>
          <a:srcRect b="0" l="0" r="0" t="0"/>
          <a:stretch/>
        </p:blipFill>
        <p:spPr>
          <a:xfrm>
            <a:off x="6075370" y="3488788"/>
            <a:ext cx="6116630" cy="3369211"/>
          </a:xfrm>
          <a:prstGeom prst="rect">
            <a:avLst/>
          </a:prstGeom>
          <a:noFill/>
          <a:ln>
            <a:noFill/>
          </a:ln>
        </p:spPr>
      </p:pic>
      <p:pic>
        <p:nvPicPr>
          <p:cNvPr id="223" name="Google Shape;223;p13"/>
          <p:cNvPicPr preferRelativeResize="0"/>
          <p:nvPr/>
        </p:nvPicPr>
        <p:blipFill rotWithShape="1">
          <a:blip r:embed="rId6">
            <a:alphaModFix/>
          </a:blip>
          <a:srcRect b="0" l="0" r="0" t="0"/>
          <a:stretch/>
        </p:blipFill>
        <p:spPr>
          <a:xfrm>
            <a:off x="1" y="3615398"/>
            <a:ext cx="3038840" cy="3242601"/>
          </a:xfrm>
          <a:prstGeom prst="rect">
            <a:avLst/>
          </a:prstGeom>
          <a:noFill/>
          <a:ln>
            <a:noFill/>
          </a:ln>
        </p:spPr>
      </p:pic>
      <p:pic>
        <p:nvPicPr>
          <p:cNvPr id="224" name="Google Shape;224;p13"/>
          <p:cNvPicPr preferRelativeResize="0"/>
          <p:nvPr/>
        </p:nvPicPr>
        <p:blipFill rotWithShape="1">
          <a:blip r:embed="rId7">
            <a:alphaModFix/>
          </a:blip>
          <a:srcRect b="0" l="0" r="0" t="0"/>
          <a:stretch/>
        </p:blipFill>
        <p:spPr>
          <a:xfrm>
            <a:off x="3038841" y="433804"/>
            <a:ext cx="3036528" cy="3118289"/>
          </a:xfrm>
          <a:prstGeom prst="rect">
            <a:avLst/>
          </a:prstGeom>
          <a:noFill/>
          <a:ln>
            <a:noFill/>
          </a:ln>
        </p:spPr>
      </p:pic>
      <p:pic>
        <p:nvPicPr>
          <p:cNvPr id="225" name="Google Shape;225;p13"/>
          <p:cNvPicPr preferRelativeResize="0"/>
          <p:nvPr/>
        </p:nvPicPr>
        <p:blipFill rotWithShape="1">
          <a:blip r:embed="rId8">
            <a:alphaModFix/>
          </a:blip>
          <a:srcRect b="0" l="0" r="0" t="0"/>
          <a:stretch/>
        </p:blipFill>
        <p:spPr>
          <a:xfrm>
            <a:off x="3038840" y="3552092"/>
            <a:ext cx="3039988" cy="328486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4"/>
          <p:cNvPicPr preferRelativeResize="0"/>
          <p:nvPr/>
        </p:nvPicPr>
        <p:blipFill rotWithShape="1">
          <a:blip r:embed="rId3">
            <a:alphaModFix/>
          </a:blip>
          <a:srcRect b="0" l="0" r="0" t="0"/>
          <a:stretch/>
        </p:blipFill>
        <p:spPr>
          <a:xfrm>
            <a:off x="0" y="1"/>
            <a:ext cx="5950424" cy="6729412"/>
          </a:xfrm>
          <a:prstGeom prst="rect">
            <a:avLst/>
          </a:prstGeom>
          <a:noFill/>
          <a:ln>
            <a:noFill/>
          </a:ln>
        </p:spPr>
      </p:pic>
      <p:pic>
        <p:nvPicPr>
          <p:cNvPr id="231" name="Google Shape;231;p14"/>
          <p:cNvPicPr preferRelativeResize="0"/>
          <p:nvPr/>
        </p:nvPicPr>
        <p:blipFill rotWithShape="1">
          <a:blip r:embed="rId4">
            <a:alphaModFix/>
          </a:blip>
          <a:srcRect b="0" l="0" r="0" t="0"/>
          <a:stretch/>
        </p:blipFill>
        <p:spPr>
          <a:xfrm>
            <a:off x="5950424" y="3503622"/>
            <a:ext cx="6359857" cy="3511328"/>
          </a:xfrm>
          <a:prstGeom prst="rect">
            <a:avLst/>
          </a:prstGeom>
          <a:noFill/>
          <a:ln>
            <a:noFill/>
          </a:ln>
        </p:spPr>
      </p:pic>
      <p:sp>
        <p:nvSpPr>
          <p:cNvPr id="232" name="Google Shape;232;p14"/>
          <p:cNvSpPr txBox="1"/>
          <p:nvPr/>
        </p:nvSpPr>
        <p:spPr>
          <a:xfrm>
            <a:off x="6318913" y="272955"/>
            <a:ext cx="5213445"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chemeClr val="lt1"/>
                </a:solidFill>
                <a:latin typeface="Century Gothic"/>
                <a:ea typeface="Century Gothic"/>
                <a:cs typeface="Century Gothic"/>
                <a:sym typeface="Century Gothic"/>
              </a:rPr>
              <a:t>Himalayas act as climatic divide or climate Barrier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5"/>
          <p:cNvSpPr txBox="1"/>
          <p:nvPr/>
        </p:nvSpPr>
        <p:spPr>
          <a:xfrm>
            <a:off x="436098" y="281356"/>
            <a:ext cx="11755902"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entury Gothic"/>
                <a:ea typeface="Century Gothic"/>
                <a:cs typeface="Century Gothic"/>
                <a:sym typeface="Century Gothic"/>
              </a:rPr>
              <a:t>WHY WINDS MOVE? </a:t>
            </a:r>
            <a:endParaRPr/>
          </a:p>
          <a:p>
            <a:pPr indent="0" lvl="0" marL="0" marR="0" rtl="0" algn="l">
              <a:spcBef>
                <a:spcPts val="0"/>
              </a:spcBef>
              <a:spcAft>
                <a:spcPts val="0"/>
              </a:spcAft>
              <a:buNone/>
            </a:pPr>
            <a:r>
              <a:rPr lang="en-US" sz="3600">
                <a:solidFill>
                  <a:schemeClr val="lt1"/>
                </a:solidFill>
                <a:latin typeface="Century Gothic"/>
                <a:ea typeface="Century Gothic"/>
                <a:cs typeface="Century Gothic"/>
                <a:sym typeface="Century Gothic"/>
              </a:rPr>
              <a:t>Uneven heating of the </a:t>
            </a:r>
            <a:r>
              <a:rPr b="1" lang="en-US" sz="3600">
                <a:solidFill>
                  <a:schemeClr val="lt1"/>
                </a:solidFill>
                <a:latin typeface="Century Gothic"/>
                <a:ea typeface="Century Gothic"/>
                <a:cs typeface="Century Gothic"/>
                <a:sym typeface="Century Gothic"/>
              </a:rPr>
              <a:t>Earth</a:t>
            </a:r>
            <a:r>
              <a:rPr lang="en-US" sz="3600">
                <a:solidFill>
                  <a:schemeClr val="lt1"/>
                </a:solidFill>
                <a:latin typeface="Century Gothic"/>
                <a:ea typeface="Century Gothic"/>
                <a:cs typeface="Century Gothic"/>
                <a:sym typeface="Century Gothic"/>
              </a:rPr>
              <a:t> by the sun. ... Differences in atmospheric pressure generate </a:t>
            </a:r>
            <a:r>
              <a:rPr b="1" lang="en-US" sz="3600">
                <a:solidFill>
                  <a:schemeClr val="lt1"/>
                </a:solidFill>
                <a:latin typeface="Century Gothic"/>
                <a:ea typeface="Century Gothic"/>
                <a:cs typeface="Century Gothic"/>
                <a:sym typeface="Century Gothic"/>
              </a:rPr>
              <a:t>winds</a:t>
            </a:r>
            <a:r>
              <a:rPr lang="en-US" sz="3600">
                <a:solidFill>
                  <a:schemeClr val="lt1"/>
                </a:solidFill>
                <a:latin typeface="Century Gothic"/>
                <a:ea typeface="Century Gothic"/>
                <a:cs typeface="Century Gothic"/>
                <a:sym typeface="Century Gothic"/>
              </a:rPr>
              <a:t>.</a:t>
            </a:r>
            <a:endParaRPr b="1" sz="36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238" name="Google Shape;238;p15"/>
          <p:cNvPicPr preferRelativeResize="0"/>
          <p:nvPr/>
        </p:nvPicPr>
        <p:blipFill rotWithShape="1">
          <a:blip r:embed="rId3">
            <a:alphaModFix/>
          </a:blip>
          <a:srcRect b="0" l="0" r="0" t="0"/>
          <a:stretch/>
        </p:blipFill>
        <p:spPr>
          <a:xfrm>
            <a:off x="0" y="1969477"/>
            <a:ext cx="8272463" cy="4888523"/>
          </a:xfrm>
          <a:prstGeom prst="rect">
            <a:avLst/>
          </a:prstGeom>
          <a:noFill/>
          <a:ln>
            <a:noFill/>
          </a:ln>
        </p:spPr>
      </p:pic>
      <p:pic>
        <p:nvPicPr>
          <p:cNvPr id="239" name="Google Shape;239;p15"/>
          <p:cNvPicPr preferRelativeResize="0"/>
          <p:nvPr/>
        </p:nvPicPr>
        <p:blipFill rotWithShape="1">
          <a:blip r:embed="rId4">
            <a:alphaModFix/>
          </a:blip>
          <a:srcRect b="0" l="0" r="0" t="0"/>
          <a:stretch/>
        </p:blipFill>
        <p:spPr>
          <a:xfrm>
            <a:off x="8272463" y="3500438"/>
            <a:ext cx="3919537" cy="33575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6"/>
          <p:cNvSpPr txBox="1"/>
          <p:nvPr>
            <p:ph type="title"/>
          </p:nvPr>
        </p:nvSpPr>
        <p:spPr>
          <a:xfrm>
            <a:off x="3105440" y="520639"/>
            <a:ext cx="5381737" cy="75353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PRESSURE AND WINDS</a:t>
            </a:r>
            <a:endParaRPr/>
          </a:p>
        </p:txBody>
      </p:sp>
      <p:grpSp>
        <p:nvGrpSpPr>
          <p:cNvPr id="245" name="Google Shape;245;p16"/>
          <p:cNvGrpSpPr/>
          <p:nvPr/>
        </p:nvGrpSpPr>
        <p:grpSpPr>
          <a:xfrm>
            <a:off x="689963" y="1035477"/>
            <a:ext cx="10639422" cy="5700265"/>
            <a:chOff x="689962" y="38399"/>
            <a:chExt cx="10639422" cy="5700265"/>
          </a:xfrm>
        </p:grpSpPr>
        <p:sp>
          <p:nvSpPr>
            <p:cNvPr id="246" name="Google Shape;246;p16"/>
            <p:cNvSpPr/>
            <p:nvPr/>
          </p:nvSpPr>
          <p:spPr>
            <a:xfrm>
              <a:off x="1404946" y="380145"/>
              <a:ext cx="8703819" cy="902319"/>
            </a:xfrm>
            <a:prstGeom prst="rect">
              <a:avLst/>
            </a:prstGeom>
            <a:solidFill>
              <a:schemeClr val="lt1">
                <a:alpha val="40000"/>
              </a:schemeClr>
            </a:solidFill>
            <a:ln cap="rnd" cmpd="sng" w="9525">
              <a:solidFill>
                <a:srgbClr val="022F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txBox="1"/>
            <p:nvPr/>
          </p:nvSpPr>
          <p:spPr>
            <a:xfrm>
              <a:off x="1404946" y="380145"/>
              <a:ext cx="8703819" cy="902319"/>
            </a:xfrm>
            <a:prstGeom prst="rect">
              <a:avLst/>
            </a:prstGeom>
            <a:noFill/>
            <a:ln>
              <a:noFill/>
            </a:ln>
          </p:spPr>
          <p:txBody>
            <a:bodyPr anchorCtr="0" anchor="ctr" bIns="95250" lIns="611150" spcFirstLastPara="1" rIns="95250" wrap="square" tIns="95250">
              <a:noAutofit/>
            </a:bodyPr>
            <a:lstStyle/>
            <a:p>
              <a:pPr indent="0" lvl="0" marL="0" marR="0" rtl="0" algn="l">
                <a:lnSpc>
                  <a:spcPct val="90000"/>
                </a:lnSpc>
                <a:spcBef>
                  <a:spcPts val="0"/>
                </a:spcBef>
                <a:spcAft>
                  <a:spcPts val="0"/>
                </a:spcAft>
                <a:buClr>
                  <a:schemeClr val="lt1"/>
                </a:buClr>
                <a:buSzPts val="2500"/>
                <a:buFont typeface="Century Gothic"/>
                <a:buNone/>
              </a:pPr>
              <a:r>
                <a:rPr lang="en-US" sz="2500">
                  <a:solidFill>
                    <a:schemeClr val="lt1"/>
                  </a:solidFill>
                  <a:latin typeface="Century Gothic"/>
                  <a:ea typeface="Century Gothic"/>
                  <a:cs typeface="Century Gothic"/>
                  <a:sym typeface="Century Gothic"/>
                </a:rPr>
                <a:t>PRESSURE AND SURFACE WINDS</a:t>
              </a:r>
              <a:endParaRPr/>
            </a:p>
          </p:txBody>
        </p:sp>
        <p:sp>
          <p:nvSpPr>
            <p:cNvPr id="248" name="Google Shape;248;p16"/>
            <p:cNvSpPr/>
            <p:nvPr/>
          </p:nvSpPr>
          <p:spPr>
            <a:xfrm>
              <a:off x="7822941" y="38399"/>
              <a:ext cx="2684969" cy="1344752"/>
            </a:xfrm>
            <a:prstGeom prst="rect">
              <a:avLst/>
            </a:prstGeom>
            <a:blipFill rotWithShape="1">
              <a:blip r:embed="rId3">
                <a:alphaModFix/>
              </a:blip>
              <a:stretch>
                <a:fillRect b="0" l="0" r="0" t="0"/>
              </a:stretch>
            </a:blip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p:nvPr/>
          </p:nvSpPr>
          <p:spPr>
            <a:xfrm>
              <a:off x="689962" y="1761983"/>
              <a:ext cx="9593954" cy="1362773"/>
            </a:xfrm>
            <a:prstGeom prst="rect">
              <a:avLst/>
            </a:prstGeom>
            <a:solidFill>
              <a:schemeClr val="lt1">
                <a:alpha val="40000"/>
              </a:schemeClr>
            </a:solidFill>
            <a:ln cap="rnd" cmpd="sng" w="9525">
              <a:solidFill>
                <a:srgbClr val="022F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
            <p:cNvSpPr txBox="1"/>
            <p:nvPr/>
          </p:nvSpPr>
          <p:spPr>
            <a:xfrm>
              <a:off x="689962" y="1761983"/>
              <a:ext cx="9593954" cy="1362773"/>
            </a:xfrm>
            <a:prstGeom prst="rect">
              <a:avLst/>
            </a:prstGeom>
            <a:noFill/>
            <a:ln>
              <a:noFill/>
            </a:ln>
          </p:spPr>
          <p:txBody>
            <a:bodyPr anchorCtr="0" anchor="ctr" bIns="95250" lIns="611150" spcFirstLastPara="1" rIns="95250" wrap="square" tIns="95250">
              <a:noAutofit/>
            </a:bodyPr>
            <a:lstStyle/>
            <a:p>
              <a:pPr indent="0" lvl="0" marL="0" marR="0" rtl="0" algn="l">
                <a:lnSpc>
                  <a:spcPct val="90000"/>
                </a:lnSpc>
                <a:spcBef>
                  <a:spcPts val="0"/>
                </a:spcBef>
                <a:spcAft>
                  <a:spcPts val="0"/>
                </a:spcAft>
                <a:buClr>
                  <a:schemeClr val="lt1"/>
                </a:buClr>
                <a:buSzPts val="2500"/>
                <a:buFont typeface="Century Gothic"/>
                <a:buNone/>
              </a:pPr>
              <a:r>
                <a:rPr lang="en-US" sz="2500">
                  <a:solidFill>
                    <a:schemeClr val="lt1"/>
                  </a:solidFill>
                  <a:latin typeface="Century Gothic"/>
                  <a:ea typeface="Century Gothic"/>
                  <a:cs typeface="Century Gothic"/>
                  <a:sym typeface="Century Gothic"/>
                </a:rPr>
                <a:t>UPPER AIR CIRCULATION</a:t>
              </a:r>
              <a:endParaRPr/>
            </a:p>
          </p:txBody>
        </p:sp>
        <p:sp>
          <p:nvSpPr>
            <p:cNvPr id="251" name="Google Shape;251;p16"/>
            <p:cNvSpPr/>
            <p:nvPr/>
          </p:nvSpPr>
          <p:spPr>
            <a:xfrm>
              <a:off x="6205886" y="1363127"/>
              <a:ext cx="5123498" cy="1705564"/>
            </a:xfrm>
            <a:prstGeom prst="rect">
              <a:avLst/>
            </a:prstGeom>
            <a:blipFill rotWithShape="1">
              <a:blip r:embed="rId4">
                <a:alphaModFix/>
              </a:blip>
              <a:stretch>
                <a:fillRect b="0" l="0" r="0" t="0"/>
              </a:stretch>
            </a:blip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p:nvPr/>
          </p:nvSpPr>
          <p:spPr>
            <a:xfrm>
              <a:off x="1346880" y="4152420"/>
              <a:ext cx="8327010" cy="902319"/>
            </a:xfrm>
            <a:prstGeom prst="rect">
              <a:avLst/>
            </a:prstGeom>
            <a:solidFill>
              <a:schemeClr val="lt1">
                <a:alpha val="40000"/>
              </a:schemeClr>
            </a:solidFill>
            <a:ln cap="rnd" cmpd="sng" w="9525">
              <a:solidFill>
                <a:srgbClr val="022F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txBox="1"/>
            <p:nvPr/>
          </p:nvSpPr>
          <p:spPr>
            <a:xfrm>
              <a:off x="1346880" y="4152420"/>
              <a:ext cx="8327010" cy="902319"/>
            </a:xfrm>
            <a:prstGeom prst="rect">
              <a:avLst/>
            </a:prstGeom>
            <a:noFill/>
            <a:ln>
              <a:noFill/>
            </a:ln>
          </p:spPr>
          <p:txBody>
            <a:bodyPr anchorCtr="0" anchor="ctr" bIns="95250" lIns="611150" spcFirstLastPara="1" rIns="95250" wrap="square" tIns="95250">
              <a:noAutofit/>
            </a:bodyPr>
            <a:lstStyle/>
            <a:p>
              <a:pPr indent="0" lvl="0" marL="0" marR="0" rtl="0" algn="l">
                <a:lnSpc>
                  <a:spcPct val="90000"/>
                </a:lnSpc>
                <a:spcBef>
                  <a:spcPts val="0"/>
                </a:spcBef>
                <a:spcAft>
                  <a:spcPts val="0"/>
                </a:spcAft>
                <a:buClr>
                  <a:schemeClr val="lt1"/>
                </a:buClr>
                <a:buSzPts val="2500"/>
                <a:buFont typeface="Century Gothic"/>
                <a:buNone/>
              </a:pPr>
              <a:r>
                <a:rPr lang="en-US" sz="2500">
                  <a:solidFill>
                    <a:schemeClr val="lt1"/>
                  </a:solidFill>
                  <a:latin typeface="Century Gothic"/>
                  <a:ea typeface="Century Gothic"/>
                  <a:cs typeface="Century Gothic"/>
                  <a:sym typeface="Century Gothic"/>
                </a:rPr>
                <a:t>WESTERN CYCLONIC DISTURBANCES AND TROPICAL CYCLONES</a:t>
              </a:r>
              <a:endParaRPr/>
            </a:p>
          </p:txBody>
        </p:sp>
        <p:sp>
          <p:nvSpPr>
            <p:cNvPr id="254" name="Google Shape;254;p16"/>
            <p:cNvSpPr/>
            <p:nvPr/>
          </p:nvSpPr>
          <p:spPr>
            <a:xfrm>
              <a:off x="8288432" y="3236894"/>
              <a:ext cx="2912284" cy="2501770"/>
            </a:xfrm>
            <a:prstGeom prst="rect">
              <a:avLst/>
            </a:prstGeom>
            <a:blipFill rotWithShape="1">
              <a:blip r:embed="rId5">
                <a:alphaModFix/>
              </a:blip>
              <a:stretch>
                <a:fillRect b="0" l="0" r="0" t="0"/>
              </a:stretch>
            </a:blip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7"/>
          <p:cNvSpPr txBox="1"/>
          <p:nvPr>
            <p:ph type="title"/>
          </p:nvPr>
        </p:nvSpPr>
        <p:spPr>
          <a:xfrm>
            <a:off x="-98474" y="0"/>
            <a:ext cx="5958361" cy="914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PRESSURE AND WINDS</a:t>
            </a:r>
            <a:endParaRPr/>
          </a:p>
        </p:txBody>
      </p:sp>
      <p:pic>
        <p:nvPicPr>
          <p:cNvPr descr="Cyclone And Anticyclone : agri learner" id="260" name="Google Shape;260;p17"/>
          <p:cNvPicPr preferRelativeResize="0"/>
          <p:nvPr/>
        </p:nvPicPr>
        <p:blipFill rotWithShape="1">
          <a:blip r:embed="rId3">
            <a:alphaModFix/>
          </a:blip>
          <a:srcRect b="0" l="0" r="0" t="0"/>
          <a:stretch/>
        </p:blipFill>
        <p:spPr>
          <a:xfrm>
            <a:off x="-19050" y="867875"/>
            <a:ext cx="6076950" cy="3511794"/>
          </a:xfrm>
          <a:prstGeom prst="rect">
            <a:avLst/>
          </a:prstGeom>
          <a:noFill/>
          <a:ln>
            <a:noFill/>
          </a:ln>
        </p:spPr>
      </p:pic>
      <p:pic>
        <p:nvPicPr>
          <p:cNvPr descr="Patterns in Arctic Weather and Climate | National Snow and Ice Data Center" id="261" name="Google Shape;261;p17"/>
          <p:cNvPicPr preferRelativeResize="0"/>
          <p:nvPr/>
        </p:nvPicPr>
        <p:blipFill rotWithShape="1">
          <a:blip r:embed="rId4">
            <a:alphaModFix/>
          </a:blip>
          <a:srcRect b="0" l="0" r="0" t="0"/>
          <a:stretch/>
        </p:blipFill>
        <p:spPr>
          <a:xfrm>
            <a:off x="-19050" y="4426195"/>
            <a:ext cx="6115050" cy="2431806"/>
          </a:xfrm>
          <a:prstGeom prst="rect">
            <a:avLst/>
          </a:prstGeom>
          <a:noFill/>
          <a:ln>
            <a:noFill/>
          </a:ln>
        </p:spPr>
      </p:pic>
      <p:pic>
        <p:nvPicPr>
          <p:cNvPr descr="Cyclones | Physical Geography" id="262" name="Google Shape;262;p17"/>
          <p:cNvPicPr preferRelativeResize="0"/>
          <p:nvPr/>
        </p:nvPicPr>
        <p:blipFill rotWithShape="1">
          <a:blip r:embed="rId5">
            <a:alphaModFix/>
          </a:blip>
          <a:srcRect b="0" l="0" r="0" t="0"/>
          <a:stretch/>
        </p:blipFill>
        <p:spPr>
          <a:xfrm>
            <a:off x="6096000" y="-1"/>
            <a:ext cx="2762250" cy="1863751"/>
          </a:xfrm>
          <a:prstGeom prst="rect">
            <a:avLst/>
          </a:prstGeom>
          <a:noFill/>
          <a:ln>
            <a:noFill/>
          </a:ln>
        </p:spPr>
      </p:pic>
      <p:pic>
        <p:nvPicPr>
          <p:cNvPr descr="Cyclone and Anticyclone - body, process, form, system, air, waves,  Hurricanes and typhoons" id="263" name="Google Shape;263;p17"/>
          <p:cNvPicPr preferRelativeResize="0"/>
          <p:nvPr/>
        </p:nvPicPr>
        <p:blipFill rotWithShape="1">
          <a:blip r:embed="rId6">
            <a:alphaModFix/>
          </a:blip>
          <a:srcRect b="0" l="0" r="0" t="0"/>
          <a:stretch/>
        </p:blipFill>
        <p:spPr>
          <a:xfrm>
            <a:off x="6095999" y="1819276"/>
            <a:ext cx="2781301" cy="1057275"/>
          </a:xfrm>
          <a:prstGeom prst="rect">
            <a:avLst/>
          </a:prstGeom>
          <a:noFill/>
          <a:ln>
            <a:noFill/>
          </a:ln>
        </p:spPr>
      </p:pic>
      <p:sp>
        <p:nvSpPr>
          <p:cNvPr descr="Anticyclone - Wikipedia" id="264" name="Google Shape;264;p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https://upload.wikimedia.org/wikipedia/commons/thumb/c/ca/High_pressure_Area_Sep_08_2012.jpg/270px-High_pressure_Area_Sep_08_2012.jpg" id="265" name="Google Shape;265;p17"/>
          <p:cNvPicPr preferRelativeResize="0"/>
          <p:nvPr/>
        </p:nvPicPr>
        <p:blipFill rotWithShape="1">
          <a:blip r:embed="rId7">
            <a:alphaModFix/>
          </a:blip>
          <a:srcRect b="0" l="0" r="0" t="0"/>
          <a:stretch/>
        </p:blipFill>
        <p:spPr>
          <a:xfrm>
            <a:off x="8858250" y="7399"/>
            <a:ext cx="3333750" cy="2915677"/>
          </a:xfrm>
          <a:prstGeom prst="rect">
            <a:avLst/>
          </a:prstGeom>
          <a:noFill/>
          <a:ln>
            <a:noFill/>
          </a:ln>
        </p:spPr>
      </p:pic>
      <p:pic>
        <p:nvPicPr>
          <p:cNvPr descr="https://discuss.forumias.com/uploads/editor/zx/7afy4pwobqpx.jpg" id="266" name="Google Shape;266;p17"/>
          <p:cNvPicPr preferRelativeResize="0"/>
          <p:nvPr/>
        </p:nvPicPr>
        <p:blipFill rotWithShape="1">
          <a:blip r:embed="rId8">
            <a:alphaModFix/>
          </a:blip>
          <a:srcRect b="0" l="0" r="0" t="0"/>
          <a:stretch/>
        </p:blipFill>
        <p:spPr>
          <a:xfrm>
            <a:off x="6076951" y="2923077"/>
            <a:ext cx="6115050" cy="3981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18"/>
          <p:cNvPicPr preferRelativeResize="0"/>
          <p:nvPr/>
        </p:nvPicPr>
        <p:blipFill rotWithShape="1">
          <a:blip r:embed="rId3">
            <a:alphaModFix/>
          </a:blip>
          <a:srcRect b="0" l="0" r="0" t="0"/>
          <a:stretch/>
        </p:blipFill>
        <p:spPr>
          <a:xfrm>
            <a:off x="0" y="0"/>
            <a:ext cx="12013809"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9"/>
          <p:cNvSpPr txBox="1"/>
          <p:nvPr>
            <p:ph type="title"/>
          </p:nvPr>
        </p:nvSpPr>
        <p:spPr>
          <a:xfrm>
            <a:off x="0" y="4487332"/>
            <a:ext cx="6496334" cy="150706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6000"/>
              <a:buFont typeface="Century Gothic"/>
              <a:buNone/>
            </a:pPr>
            <a:r>
              <a:rPr lang="en-US" sz="6000"/>
              <a:t>LAND TO LAND WINDS ARE DRY</a:t>
            </a:r>
            <a:endParaRPr/>
          </a:p>
        </p:txBody>
      </p:sp>
      <p:pic>
        <p:nvPicPr>
          <p:cNvPr id="277" name="Google Shape;277;p19"/>
          <p:cNvPicPr preferRelativeResize="0"/>
          <p:nvPr/>
        </p:nvPicPr>
        <p:blipFill rotWithShape="1">
          <a:blip r:embed="rId3">
            <a:alphaModFix/>
          </a:blip>
          <a:srcRect b="0" l="0" r="0" t="0"/>
          <a:stretch/>
        </p:blipFill>
        <p:spPr>
          <a:xfrm>
            <a:off x="1" y="0"/>
            <a:ext cx="6496333" cy="4039736"/>
          </a:xfrm>
          <a:prstGeom prst="rect">
            <a:avLst/>
          </a:prstGeom>
          <a:noFill/>
          <a:ln>
            <a:noFill/>
          </a:ln>
        </p:spPr>
      </p:pic>
      <p:pic>
        <p:nvPicPr>
          <p:cNvPr id="278" name="Google Shape;278;p19"/>
          <p:cNvPicPr preferRelativeResize="0"/>
          <p:nvPr/>
        </p:nvPicPr>
        <p:blipFill rotWithShape="1">
          <a:blip r:embed="rId4">
            <a:alphaModFix/>
          </a:blip>
          <a:srcRect b="0" l="0" r="0" t="0"/>
          <a:stretch/>
        </p:blipFill>
        <p:spPr>
          <a:xfrm>
            <a:off x="6496334" y="-1"/>
            <a:ext cx="5695665" cy="4039737"/>
          </a:xfrm>
          <a:prstGeom prst="rect">
            <a:avLst/>
          </a:prstGeom>
          <a:noFill/>
          <a:ln>
            <a:noFill/>
          </a:ln>
        </p:spPr>
      </p:pic>
      <p:sp>
        <p:nvSpPr>
          <p:cNvPr id="279" name="Google Shape;279;p19"/>
          <p:cNvSpPr txBox="1"/>
          <p:nvPr/>
        </p:nvSpPr>
        <p:spPr>
          <a:xfrm>
            <a:off x="6496334" y="4162567"/>
            <a:ext cx="5695665"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a:solidFill>
                  <a:srgbClr val="002060"/>
                </a:solidFill>
                <a:latin typeface="Century Gothic"/>
                <a:ea typeface="Century Gothic"/>
                <a:cs typeface="Century Gothic"/>
                <a:sym typeface="Century Gothic"/>
              </a:rPr>
              <a:t>Water to land are wet winds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
          <p:cNvSpPr txBox="1"/>
          <p:nvPr/>
        </p:nvSpPr>
        <p:spPr>
          <a:xfrm>
            <a:off x="0" y="0"/>
            <a:ext cx="607807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lt1"/>
                </a:solidFill>
                <a:latin typeface="Century Gothic"/>
                <a:ea typeface="Century Gothic"/>
                <a:cs typeface="Century Gothic"/>
                <a:sym typeface="Century Gothic"/>
              </a:rPr>
              <a:t>Climate</a:t>
            </a:r>
            <a:r>
              <a:rPr b="0" i="0" lang="en-US" sz="1800" u="none" cap="none" strike="noStrike">
                <a:solidFill>
                  <a:schemeClr val="lt1"/>
                </a:solidFill>
                <a:latin typeface="Century Gothic"/>
                <a:ea typeface="Century Gothic"/>
                <a:cs typeface="Century Gothic"/>
                <a:sym typeface="Century Gothic"/>
              </a:rPr>
              <a:t> refers to the sum total of weather conditions and variations over a large area for a long period of time (more than thirty years)</a:t>
            </a:r>
            <a:endParaRPr/>
          </a:p>
        </p:txBody>
      </p:sp>
      <p:sp>
        <p:nvSpPr>
          <p:cNvPr id="148" name="Google Shape;148;p2"/>
          <p:cNvSpPr txBox="1"/>
          <p:nvPr/>
        </p:nvSpPr>
        <p:spPr>
          <a:xfrm>
            <a:off x="5903259" y="0"/>
            <a:ext cx="628874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Weather</a:t>
            </a:r>
            <a:r>
              <a:rPr lang="en-US" sz="1800">
                <a:solidFill>
                  <a:schemeClr val="lt1"/>
                </a:solidFill>
                <a:latin typeface="Century Gothic"/>
                <a:ea typeface="Century Gothic"/>
                <a:cs typeface="Century Gothic"/>
                <a:sym typeface="Century Gothic"/>
              </a:rPr>
              <a:t> refers to the state of the atmosphere over an area at any point of time. The elements of weather and climate are the same,</a:t>
            </a:r>
            <a:endParaRPr/>
          </a:p>
        </p:txBody>
      </p:sp>
      <p:sp>
        <p:nvSpPr>
          <p:cNvPr id="149" name="Google Shape;149;p2"/>
          <p:cNvSpPr txBox="1"/>
          <p:nvPr/>
        </p:nvSpPr>
        <p:spPr>
          <a:xfrm>
            <a:off x="0" y="1116107"/>
            <a:ext cx="1199477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ELEMENTS OF WEATHER AND CLIMATE are </a:t>
            </a:r>
            <a:r>
              <a:rPr lang="en-US" sz="1800">
                <a:solidFill>
                  <a:schemeClr val="lt1"/>
                </a:solidFill>
                <a:latin typeface="Century Gothic"/>
                <a:ea typeface="Century Gothic"/>
                <a:cs typeface="Century Gothic"/>
                <a:sym typeface="Century Gothic"/>
              </a:rPr>
              <a:t> </a:t>
            </a:r>
            <a:r>
              <a:rPr b="1" lang="en-US" sz="1800">
                <a:solidFill>
                  <a:schemeClr val="lt1"/>
                </a:solidFill>
                <a:latin typeface="Century Gothic"/>
                <a:ea typeface="Century Gothic"/>
                <a:cs typeface="Century Gothic"/>
                <a:sym typeface="Century Gothic"/>
              </a:rPr>
              <a:t>SAME</a:t>
            </a:r>
            <a:r>
              <a:rPr lang="en-US" sz="1800">
                <a:solidFill>
                  <a:schemeClr val="lt1"/>
                </a:solidFill>
                <a:latin typeface="Century Gothic"/>
                <a:ea typeface="Century Gothic"/>
                <a:cs typeface="Century Gothic"/>
                <a:sym typeface="Century Gothic"/>
              </a:rPr>
              <a:t> temperature, atmospheric pressure, wind, humidity and precipitation.</a:t>
            </a:r>
            <a:endParaRPr/>
          </a:p>
        </p:txBody>
      </p:sp>
      <p:sp>
        <p:nvSpPr>
          <p:cNvPr id="150" name="Google Shape;150;p2"/>
          <p:cNvSpPr txBox="1"/>
          <p:nvPr/>
        </p:nvSpPr>
        <p:spPr>
          <a:xfrm>
            <a:off x="107576" y="1896035"/>
            <a:ext cx="11887200" cy="32316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48E8C8"/>
                </a:solidFill>
                <a:latin typeface="Century Gothic"/>
                <a:ea typeface="Century Gothic"/>
                <a:cs typeface="Century Gothic"/>
                <a:sym typeface="Century Gothic"/>
              </a:rPr>
              <a:t>The word monsoon is derived from the Arabic word ‘</a:t>
            </a:r>
            <a:r>
              <a:rPr b="1" lang="en-US" sz="1800">
                <a:solidFill>
                  <a:srgbClr val="FF33CC"/>
                </a:solidFill>
                <a:latin typeface="Century Gothic"/>
                <a:ea typeface="Century Gothic"/>
                <a:cs typeface="Century Gothic"/>
                <a:sym typeface="Century Gothic"/>
              </a:rPr>
              <a:t>mausim</a:t>
            </a:r>
            <a:r>
              <a:rPr lang="en-US" sz="1800">
                <a:solidFill>
                  <a:srgbClr val="FF33CC"/>
                </a:solidFill>
                <a:latin typeface="Century Gothic"/>
                <a:ea typeface="Century Gothic"/>
                <a:cs typeface="Century Gothic"/>
                <a:sym typeface="Century Gothic"/>
              </a:rPr>
              <a:t>’</a:t>
            </a:r>
            <a:r>
              <a:rPr lang="en-US" sz="1800">
                <a:solidFill>
                  <a:srgbClr val="48E8C8"/>
                </a:solidFill>
                <a:latin typeface="Century Gothic"/>
                <a:ea typeface="Century Gothic"/>
                <a:cs typeface="Century Gothic"/>
                <a:sym typeface="Century Gothic"/>
              </a:rPr>
              <a:t> which literally means season. • ‘</a:t>
            </a:r>
            <a:r>
              <a:rPr b="1" lang="en-US" sz="1800">
                <a:solidFill>
                  <a:srgbClr val="FF33CC"/>
                </a:solidFill>
                <a:latin typeface="Century Gothic"/>
                <a:ea typeface="Century Gothic"/>
                <a:cs typeface="Century Gothic"/>
                <a:sym typeface="Century Gothic"/>
              </a:rPr>
              <a:t>Monsoon’</a:t>
            </a:r>
            <a:r>
              <a:rPr lang="en-US" sz="1800">
                <a:solidFill>
                  <a:srgbClr val="48E8C8"/>
                </a:solidFill>
                <a:latin typeface="Century Gothic"/>
                <a:ea typeface="Century Gothic"/>
                <a:cs typeface="Century Gothic"/>
                <a:sym typeface="Century Gothic"/>
              </a:rPr>
              <a:t> refers to the seasonal reversal in the wind direction during a year.</a:t>
            </a:r>
            <a:r>
              <a:rPr lang="en-US" sz="1800">
                <a:solidFill>
                  <a:schemeClr val="lt1"/>
                </a:solidFill>
                <a:latin typeface="Century Gothic"/>
                <a:ea typeface="Century Gothic"/>
                <a:cs typeface="Century Gothic"/>
                <a:sym typeface="Century Gothic"/>
              </a:rPr>
              <a:t> The climate of India is described as the ‘monsoon’ type</a:t>
            </a:r>
            <a:endParaRPr sz="1800">
              <a:solidFill>
                <a:srgbClr val="48E8C8"/>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accent6"/>
                </a:solidFill>
                <a:latin typeface="Century Gothic"/>
                <a:ea typeface="Century Gothic"/>
                <a:cs typeface="Century Gothic"/>
                <a:sym typeface="Century Gothic"/>
              </a:rPr>
              <a:t>Describe the regional variations in climatic conditions in India.</a:t>
            </a:r>
            <a:endParaRPr/>
          </a:p>
          <a:p>
            <a:pPr indent="0" lvl="0" marL="0" marR="0" rtl="0" algn="l">
              <a:spcBef>
                <a:spcPts val="0"/>
              </a:spcBef>
              <a:spcAft>
                <a:spcPts val="0"/>
              </a:spcAft>
              <a:buNone/>
            </a:pPr>
            <a:r>
              <a:rPr lang="en-US" sz="1800">
                <a:solidFill>
                  <a:schemeClr val="accent6"/>
                </a:solidFill>
                <a:latin typeface="Century Gothic"/>
                <a:ea typeface="Century Gothic"/>
                <a:cs typeface="Century Gothic"/>
                <a:sym typeface="Century Gothic"/>
              </a:rPr>
              <a:t>Or</a:t>
            </a:r>
            <a:endParaRPr/>
          </a:p>
          <a:p>
            <a:pPr indent="0" lvl="0" marL="0" marR="0" rtl="0" algn="l">
              <a:spcBef>
                <a:spcPts val="0"/>
              </a:spcBef>
              <a:spcAft>
                <a:spcPts val="0"/>
              </a:spcAft>
              <a:buNone/>
            </a:pPr>
            <a:r>
              <a:rPr lang="en-US" sz="1800">
                <a:solidFill>
                  <a:schemeClr val="accent6"/>
                </a:solidFill>
                <a:latin typeface="Century Gothic"/>
                <a:ea typeface="Century Gothic"/>
                <a:cs typeface="Century Gothic"/>
                <a:sym typeface="Century Gothic"/>
              </a:rPr>
              <a:t>Give examples of climatic contrasts in India</a:t>
            </a:r>
            <a:endParaRPr/>
          </a:p>
          <a:p>
            <a:pPr indent="0" lvl="0" marL="0" marR="0" rtl="0" algn="l">
              <a:spcBef>
                <a:spcPts val="0"/>
              </a:spcBef>
              <a:spcAft>
                <a:spcPts val="0"/>
              </a:spcAft>
              <a:buNone/>
            </a:pPr>
            <a:r>
              <a:rPr lang="en-US" sz="1200">
                <a:solidFill>
                  <a:schemeClr val="accent6"/>
                </a:solidFill>
                <a:latin typeface="Century Gothic"/>
                <a:ea typeface="Century Gothic"/>
                <a:cs typeface="Century Gothic"/>
                <a:sym typeface="Century Gothic"/>
              </a:rPr>
              <a:t>1</a:t>
            </a:r>
            <a:r>
              <a:rPr lang="en-US" sz="1200">
                <a:solidFill>
                  <a:schemeClr val="lt1"/>
                </a:solidFill>
                <a:latin typeface="Century Gothic"/>
                <a:ea typeface="Century Gothic"/>
                <a:cs typeface="Century Gothic"/>
                <a:sym typeface="Century Gothic"/>
              </a:rPr>
              <a:t>.In summer, the mercury occasionally touches 50°C in some parts of the Rajasthan desert, whereas it may be around 20°C in Pahalgam in Jammu and Kashmir. On a winter night, temperature at Drass in Jammu and Kashmir may be as low as minus 45°C. Thiruvananthapuram, on the other hand, may have a temperature of 22°C. between day and night temperatures.</a:t>
            </a:r>
            <a:endParaRPr/>
          </a:p>
          <a:p>
            <a:pPr indent="0" lvl="0" marL="0" marR="0" rtl="0" algn="l">
              <a:spcBef>
                <a:spcPts val="0"/>
              </a:spcBef>
              <a:spcAft>
                <a:spcPts val="0"/>
              </a:spcAft>
              <a:buNone/>
            </a:pPr>
            <a:r>
              <a:rPr lang="en-US" sz="1200">
                <a:solidFill>
                  <a:schemeClr val="lt1"/>
                </a:solidFill>
                <a:latin typeface="Century Gothic"/>
                <a:ea typeface="Century Gothic"/>
                <a:cs typeface="Century Gothic"/>
                <a:sym typeface="Century Gothic"/>
              </a:rPr>
              <a:t> </a:t>
            </a:r>
            <a:r>
              <a:rPr lang="en-US" sz="1200">
                <a:solidFill>
                  <a:schemeClr val="accent6"/>
                </a:solidFill>
                <a:latin typeface="Century Gothic"/>
                <a:ea typeface="Century Gothic"/>
                <a:cs typeface="Century Gothic"/>
                <a:sym typeface="Century Gothic"/>
              </a:rPr>
              <a:t>2</a:t>
            </a:r>
            <a:r>
              <a:rPr lang="en-US" sz="1200">
                <a:solidFill>
                  <a:schemeClr val="lt1"/>
                </a:solidFill>
                <a:latin typeface="Century Gothic"/>
                <a:ea typeface="Century Gothic"/>
                <a:cs typeface="Century Gothic"/>
                <a:sym typeface="Century Gothic"/>
              </a:rPr>
              <a:t>.In the Thar Desert the day temperature may rise to 50°C, and drop down to near 15°C the same night. On the other hand, there is hardly any difference in day and night temperatures in the Andaman and Nicobar islands or in Kerala.</a:t>
            </a:r>
            <a:endParaRPr/>
          </a:p>
          <a:p>
            <a:pPr indent="0" lvl="0" marL="0" marR="0" rtl="0" algn="l">
              <a:spcBef>
                <a:spcPts val="0"/>
              </a:spcBef>
              <a:spcAft>
                <a:spcPts val="0"/>
              </a:spcAft>
              <a:buNone/>
            </a:pPr>
            <a:r>
              <a:rPr lang="en-US" sz="1200">
                <a:solidFill>
                  <a:schemeClr val="accent6"/>
                </a:solidFill>
                <a:latin typeface="Century Gothic"/>
                <a:ea typeface="Century Gothic"/>
                <a:cs typeface="Century Gothic"/>
                <a:sym typeface="Century Gothic"/>
              </a:rPr>
              <a:t>3</a:t>
            </a:r>
            <a:r>
              <a:rPr lang="en-US" sz="1200">
                <a:solidFill>
                  <a:schemeClr val="lt1"/>
                </a:solidFill>
                <a:latin typeface="Century Gothic"/>
                <a:ea typeface="Century Gothic"/>
                <a:cs typeface="Century Gothic"/>
                <a:sym typeface="Century Gothic"/>
              </a:rPr>
              <a:t>. While precipitation is mostly in the form of snowfall in the upper parts of Himalayas, it rains over the rest of the country. </a:t>
            </a:r>
            <a:endParaRPr/>
          </a:p>
          <a:p>
            <a:pPr indent="0" lvl="0" marL="0" marR="0" rtl="0" algn="l">
              <a:spcBef>
                <a:spcPts val="0"/>
              </a:spcBef>
              <a:spcAft>
                <a:spcPts val="0"/>
              </a:spcAft>
              <a:buNone/>
            </a:pPr>
            <a:r>
              <a:rPr lang="en-US" sz="1200">
                <a:solidFill>
                  <a:schemeClr val="accent6"/>
                </a:solidFill>
                <a:latin typeface="Century Gothic"/>
                <a:ea typeface="Century Gothic"/>
                <a:cs typeface="Century Gothic"/>
                <a:sym typeface="Century Gothic"/>
              </a:rPr>
              <a:t>4</a:t>
            </a:r>
            <a:r>
              <a:rPr lang="en-US" sz="1200">
                <a:solidFill>
                  <a:schemeClr val="lt1"/>
                </a:solidFill>
                <a:latin typeface="Century Gothic"/>
                <a:ea typeface="Century Gothic"/>
                <a:cs typeface="Century Gothic"/>
                <a:sym typeface="Century Gothic"/>
              </a:rPr>
              <a:t>.The annual precipitation varies from over 400 cm in Meghalaya to less than 10 cm in Ladakh and western Rajasthan. Most parts of the country receive rainfall from June to September. But some parts like the Tamil Nadu</a:t>
            </a:r>
            <a:endParaRPr/>
          </a:p>
        </p:txBody>
      </p:sp>
      <p:pic>
        <p:nvPicPr>
          <p:cNvPr id="151" name="Google Shape;151;p2"/>
          <p:cNvPicPr preferRelativeResize="0"/>
          <p:nvPr/>
        </p:nvPicPr>
        <p:blipFill rotWithShape="1">
          <a:blip r:embed="rId3">
            <a:alphaModFix/>
          </a:blip>
          <a:srcRect b="0" l="0" r="0" t="0"/>
          <a:stretch/>
        </p:blipFill>
        <p:spPr>
          <a:xfrm>
            <a:off x="0" y="5022166"/>
            <a:ext cx="12192000" cy="19882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0"/>
          <p:cNvSpPr txBox="1"/>
          <p:nvPr>
            <p:ph type="title"/>
          </p:nvPr>
        </p:nvSpPr>
        <p:spPr>
          <a:xfrm>
            <a:off x="216395" y="3460652"/>
            <a:ext cx="2906632" cy="3235569"/>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3200"/>
              <a:buFont typeface="Century Gothic"/>
              <a:buNone/>
            </a:pPr>
            <a:r>
              <a:rPr b="1" lang="en-US" sz="3200"/>
              <a:t>PRESSURE AND SURFACE WINDS</a:t>
            </a:r>
            <a:br>
              <a:rPr b="1" lang="en-US" sz="3200"/>
            </a:br>
            <a:r>
              <a:rPr b="1" lang="en-US" sz="3200"/>
              <a:t>IN CONTEXT TO INDIA</a:t>
            </a:r>
            <a:endParaRPr/>
          </a:p>
        </p:txBody>
      </p:sp>
      <p:pic>
        <p:nvPicPr>
          <p:cNvPr id="285" name="Google Shape;285;p20"/>
          <p:cNvPicPr preferRelativeResize="0"/>
          <p:nvPr>
            <p:ph idx="2" type="pic"/>
          </p:nvPr>
        </p:nvPicPr>
        <p:blipFill rotWithShape="1">
          <a:blip r:embed="rId3">
            <a:alphaModFix/>
          </a:blip>
          <a:srcRect b="0" l="0" r="0" t="0"/>
          <a:stretch/>
        </p:blipFill>
        <p:spPr>
          <a:xfrm>
            <a:off x="0" y="0"/>
            <a:ext cx="8689533" cy="3644721"/>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sp>
        <p:nvSpPr>
          <p:cNvPr id="286" name="Google Shape;286;p20"/>
          <p:cNvSpPr txBox="1"/>
          <p:nvPr>
            <p:ph idx="1" type="body"/>
          </p:nvPr>
        </p:nvSpPr>
        <p:spPr>
          <a:xfrm>
            <a:off x="3502467" y="3644721"/>
            <a:ext cx="8689533" cy="2949262"/>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SzPts val="1440"/>
              <a:buNone/>
            </a:pPr>
            <a:r>
              <a:rPr lang="en-US">
                <a:solidFill>
                  <a:schemeClr val="lt1"/>
                </a:solidFill>
              </a:rPr>
              <a:t>In </a:t>
            </a:r>
            <a:r>
              <a:rPr b="1" lang="en-US">
                <a:solidFill>
                  <a:schemeClr val="lt1"/>
                </a:solidFill>
              </a:rPr>
              <a:t>summer</a:t>
            </a:r>
            <a:r>
              <a:rPr lang="en-US">
                <a:solidFill>
                  <a:schemeClr val="lt1"/>
                </a:solidFill>
              </a:rPr>
              <a:t>, due to high temperature</a:t>
            </a:r>
            <a:r>
              <a:rPr b="1" lang="en-US">
                <a:solidFill>
                  <a:schemeClr val="lt1"/>
                </a:solidFill>
              </a:rPr>
              <a:t>, low pressure </a:t>
            </a:r>
            <a:r>
              <a:rPr lang="en-US">
                <a:solidFill>
                  <a:schemeClr val="lt1"/>
                </a:solidFill>
              </a:rPr>
              <a:t>area develops over interior Asia and over North- Western India. Air from high pressure areas and Southern Indian ocean blow and crosses the equator and turns right towards this low pressure region resulting in complete </a:t>
            </a:r>
            <a:r>
              <a:rPr b="1" lang="en-US">
                <a:solidFill>
                  <a:schemeClr val="lt1"/>
                </a:solidFill>
              </a:rPr>
              <a:t>SEASONAL reversal </a:t>
            </a:r>
            <a:r>
              <a:rPr lang="en-US">
                <a:solidFill>
                  <a:schemeClr val="lt1"/>
                </a:solidFill>
              </a:rPr>
              <a:t>of wind direction. </a:t>
            </a:r>
            <a:endParaRPr/>
          </a:p>
          <a:p>
            <a:pPr indent="0" lvl="0" marL="0" rtl="0" algn="l">
              <a:spcBef>
                <a:spcPts val="960"/>
              </a:spcBef>
              <a:spcAft>
                <a:spcPts val="0"/>
              </a:spcAft>
              <a:buSzPts val="1440"/>
              <a:buNone/>
            </a:pPr>
            <a:r>
              <a:rPr lang="en-US">
                <a:solidFill>
                  <a:schemeClr val="lt1"/>
                </a:solidFill>
              </a:rPr>
              <a:t>During </a:t>
            </a:r>
            <a:r>
              <a:rPr b="1" lang="en-US">
                <a:solidFill>
                  <a:schemeClr val="lt1"/>
                </a:solidFill>
              </a:rPr>
              <a:t>winter</a:t>
            </a:r>
            <a:r>
              <a:rPr lang="en-US">
                <a:solidFill>
                  <a:schemeClr val="lt1"/>
                </a:solidFill>
              </a:rPr>
              <a:t>, there is a </a:t>
            </a:r>
            <a:r>
              <a:rPr b="1" lang="en-US">
                <a:solidFill>
                  <a:schemeClr val="lt1"/>
                </a:solidFill>
              </a:rPr>
              <a:t>high-pressure</a:t>
            </a:r>
            <a:r>
              <a:rPr lang="en-US">
                <a:solidFill>
                  <a:schemeClr val="lt1"/>
                </a:solidFill>
              </a:rPr>
              <a:t> area north of the Himalayas. Cold dry winds blow from this region to the low-pressure areas over the oceans to the south.</a:t>
            </a:r>
            <a:endParaRPr/>
          </a:p>
          <a:p>
            <a:pPr indent="0" lvl="0" marL="0" rtl="0" algn="l">
              <a:spcBef>
                <a:spcPts val="960"/>
              </a:spcBef>
              <a:spcAft>
                <a:spcPts val="0"/>
              </a:spcAft>
              <a:buSzPts val="1440"/>
              <a:buNone/>
            </a:pPr>
            <a:r>
              <a:rPr lang="en-US">
                <a:solidFill>
                  <a:schemeClr val="lt1"/>
                </a:solidFill>
              </a:rPr>
              <a:t>These winds gather large moisture and bring widespread rainfall over the mainland of India. </a:t>
            </a:r>
            <a:endParaRPr/>
          </a:p>
          <a:p>
            <a:pPr indent="0" lvl="0" marL="0" rtl="0" algn="l">
              <a:spcBef>
                <a:spcPts val="960"/>
              </a:spcBef>
              <a:spcAft>
                <a:spcPts val="0"/>
              </a:spcAft>
              <a:buSzPts val="1440"/>
              <a:buNone/>
            </a:pPr>
            <a:r>
              <a:t/>
            </a:r>
            <a:endParaRPr>
              <a:solidFill>
                <a:schemeClr val="lt1"/>
              </a:solidFill>
            </a:endParaRPr>
          </a:p>
        </p:txBody>
      </p:sp>
      <p:pic>
        <p:nvPicPr>
          <p:cNvPr id="287" name="Google Shape;287;p20"/>
          <p:cNvPicPr preferRelativeResize="0"/>
          <p:nvPr/>
        </p:nvPicPr>
        <p:blipFill rotWithShape="1">
          <a:blip r:embed="rId4">
            <a:alphaModFix/>
          </a:blip>
          <a:srcRect b="0" l="0" r="0" t="0"/>
          <a:stretch/>
        </p:blipFill>
        <p:spPr>
          <a:xfrm>
            <a:off x="8689533" y="0"/>
            <a:ext cx="3502467" cy="364472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1"/>
          <p:cNvSpPr txBox="1"/>
          <p:nvPr>
            <p:ph type="title"/>
          </p:nvPr>
        </p:nvSpPr>
        <p:spPr>
          <a:xfrm>
            <a:off x="0" y="1"/>
            <a:ext cx="8152327" cy="80603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PRESSURE AND SURFACE WINDS</a:t>
            </a:r>
            <a:endParaRPr/>
          </a:p>
        </p:txBody>
      </p:sp>
      <p:sp>
        <p:nvSpPr>
          <p:cNvPr id="293" name="Google Shape;293;p21"/>
          <p:cNvSpPr txBox="1"/>
          <p:nvPr/>
        </p:nvSpPr>
        <p:spPr>
          <a:xfrm>
            <a:off x="631065" y="1197734"/>
            <a:ext cx="4039410" cy="59093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They carry moisture hence no rain or very little rain. </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During </a:t>
            </a:r>
            <a:r>
              <a:rPr b="1" lang="en-US" sz="1800">
                <a:solidFill>
                  <a:schemeClr val="lt1"/>
                </a:solidFill>
                <a:latin typeface="Century Gothic"/>
                <a:ea typeface="Century Gothic"/>
                <a:cs typeface="Century Gothic"/>
                <a:sym typeface="Century Gothic"/>
              </a:rPr>
              <a:t>winter,</a:t>
            </a:r>
            <a:r>
              <a:rPr lang="en-US" sz="1800">
                <a:solidFill>
                  <a:schemeClr val="lt1"/>
                </a:solidFill>
                <a:latin typeface="Century Gothic"/>
                <a:ea typeface="Century Gothic"/>
                <a:cs typeface="Century Gothic"/>
                <a:sym typeface="Century Gothic"/>
              </a:rPr>
              <a:t> </a:t>
            </a:r>
            <a:r>
              <a:rPr lang="en-US" sz="1800">
                <a:solidFill>
                  <a:srgbClr val="FF0000"/>
                </a:solidFill>
                <a:latin typeface="Century Gothic"/>
                <a:ea typeface="Century Gothic"/>
                <a:cs typeface="Century Gothic"/>
                <a:sym typeface="Century Gothic"/>
              </a:rPr>
              <a:t>high </a:t>
            </a:r>
            <a:r>
              <a:rPr lang="en-US" sz="1800">
                <a:solidFill>
                  <a:schemeClr val="lt1"/>
                </a:solidFill>
                <a:latin typeface="Century Gothic"/>
                <a:ea typeface="Century Gothic"/>
                <a:cs typeface="Century Gothic"/>
                <a:sym typeface="Century Gothic"/>
              </a:rPr>
              <a:t>pressure areas develop over the areas of </a:t>
            </a:r>
            <a:r>
              <a:rPr b="1" lang="en-US" sz="1800">
                <a:solidFill>
                  <a:srgbClr val="FF33CC"/>
                </a:solidFill>
                <a:latin typeface="Century Gothic"/>
                <a:ea typeface="Century Gothic"/>
                <a:cs typeface="Century Gothic"/>
                <a:sym typeface="Century Gothic"/>
              </a:rPr>
              <a:t>North Himalayas</a:t>
            </a:r>
            <a:r>
              <a:rPr lang="en-US" sz="1800">
                <a:solidFill>
                  <a:schemeClr val="lt1"/>
                </a:solidFill>
                <a:latin typeface="Century Gothic"/>
                <a:ea typeface="Century Gothic"/>
                <a:cs typeface="Century Gothic"/>
                <a:sym typeface="Century Gothic"/>
              </a:rPr>
              <a:t>. This causes </a:t>
            </a:r>
            <a:r>
              <a:rPr b="1" lang="en-US" sz="1800">
                <a:solidFill>
                  <a:schemeClr val="lt1"/>
                </a:solidFill>
                <a:latin typeface="Century Gothic"/>
                <a:ea typeface="Century Gothic"/>
                <a:cs typeface="Century Gothic"/>
                <a:sym typeface="Century Gothic"/>
              </a:rPr>
              <a:t>cold  dry</a:t>
            </a:r>
            <a:r>
              <a:rPr lang="en-US" sz="1800">
                <a:solidFill>
                  <a:schemeClr val="lt1"/>
                </a:solidFill>
                <a:latin typeface="Century Gothic"/>
                <a:ea typeface="Century Gothic"/>
                <a:cs typeface="Century Gothic"/>
                <a:sym typeface="Century Gothic"/>
              </a:rPr>
              <a:t> winds blow from the area over the oceans towards </a:t>
            </a:r>
            <a:r>
              <a:rPr b="1" lang="en-US" sz="1800">
                <a:solidFill>
                  <a:srgbClr val="002060"/>
                </a:solidFill>
                <a:latin typeface="Century Gothic"/>
                <a:ea typeface="Century Gothic"/>
                <a:cs typeface="Century Gothic"/>
                <a:sym typeface="Century Gothic"/>
              </a:rPr>
              <a:t>low</a:t>
            </a:r>
            <a:r>
              <a:rPr lang="en-US" sz="1800">
                <a:solidFill>
                  <a:schemeClr val="lt1"/>
                </a:solidFill>
                <a:latin typeface="Century Gothic"/>
                <a:ea typeface="Century Gothic"/>
                <a:cs typeface="Century Gothic"/>
                <a:sym typeface="Century Gothic"/>
              </a:rPr>
              <a:t>-pressure area over the oceans to the south.  </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India lies in the region of </a:t>
            </a:r>
            <a:r>
              <a:rPr b="1" lang="en-US" sz="1800">
                <a:solidFill>
                  <a:srgbClr val="7030A0"/>
                </a:solidFill>
                <a:latin typeface="Century Gothic"/>
                <a:ea typeface="Century Gothic"/>
                <a:cs typeface="Century Gothic"/>
                <a:sym typeface="Century Gothic"/>
              </a:rPr>
              <a:t>north westerly winds.</a:t>
            </a:r>
            <a:r>
              <a:rPr lang="en-US" sz="1800">
                <a:solidFill>
                  <a:schemeClr val="lt1"/>
                </a:solidFill>
                <a:latin typeface="Century Gothic"/>
                <a:ea typeface="Century Gothic"/>
                <a:cs typeface="Century Gothic"/>
                <a:sym typeface="Century Gothic"/>
              </a:rPr>
              <a:t> These winds originate and blow over land during </a:t>
            </a:r>
            <a:r>
              <a:rPr b="1" lang="en-US" sz="1800">
                <a:solidFill>
                  <a:schemeClr val="lt1"/>
                </a:solidFill>
                <a:latin typeface="Century Gothic"/>
                <a:ea typeface="Century Gothic"/>
                <a:cs typeface="Century Gothic"/>
                <a:sym typeface="Century Gothic"/>
              </a:rPr>
              <a:t>winter</a:t>
            </a:r>
            <a:r>
              <a:rPr lang="en-US" sz="1800">
                <a:solidFill>
                  <a:schemeClr val="lt1"/>
                </a:solidFill>
                <a:latin typeface="Century Gothic"/>
                <a:ea typeface="Century Gothic"/>
                <a:cs typeface="Century Gothic"/>
                <a:sym typeface="Century Gothic"/>
              </a:rPr>
              <a:t> from the sub tropical high pressure tropical belt. These winds blow south, get deflected to the right due to the </a:t>
            </a:r>
            <a:r>
              <a:rPr b="1" lang="en-US" sz="1800">
                <a:solidFill>
                  <a:schemeClr val="lt1"/>
                </a:solidFill>
                <a:latin typeface="Century Gothic"/>
                <a:ea typeface="Century Gothic"/>
                <a:cs typeface="Century Gothic"/>
                <a:sym typeface="Century Gothic"/>
              </a:rPr>
              <a:t>Coriolis force </a:t>
            </a:r>
            <a:r>
              <a:rPr lang="en-US" sz="1800">
                <a:solidFill>
                  <a:schemeClr val="lt1"/>
                </a:solidFill>
                <a:latin typeface="Century Gothic"/>
                <a:ea typeface="Century Gothic"/>
                <a:cs typeface="Century Gothic"/>
                <a:sym typeface="Century Gothic"/>
              </a:rPr>
              <a:t>and move towards the equatorial low pressure region. </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294" name="Google Shape;294;p21"/>
          <p:cNvPicPr preferRelativeResize="0"/>
          <p:nvPr/>
        </p:nvPicPr>
        <p:blipFill rotWithShape="1">
          <a:blip r:embed="rId3">
            <a:alphaModFix/>
          </a:blip>
          <a:srcRect b="0" l="0" r="0" t="0"/>
          <a:stretch/>
        </p:blipFill>
        <p:spPr>
          <a:xfrm>
            <a:off x="4670475" y="1055077"/>
            <a:ext cx="7521525" cy="5802923"/>
          </a:xfrm>
          <a:prstGeom prst="snip2DiagRect">
            <a:avLst>
              <a:gd fmla="val 10815" name="adj1"/>
              <a:gd fmla="val 0" name="adj2"/>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22"/>
          <p:cNvPicPr preferRelativeResize="0"/>
          <p:nvPr/>
        </p:nvPicPr>
        <p:blipFill rotWithShape="1">
          <a:blip r:embed="rId3">
            <a:alphaModFix/>
          </a:blip>
          <a:srcRect b="0" l="0" r="0" t="0"/>
          <a:stretch/>
        </p:blipFill>
        <p:spPr>
          <a:xfrm>
            <a:off x="0" y="-1"/>
            <a:ext cx="3995225" cy="4670475"/>
          </a:xfrm>
          <a:prstGeom prst="rect">
            <a:avLst/>
          </a:prstGeom>
          <a:noFill/>
          <a:ln>
            <a:noFill/>
          </a:ln>
        </p:spPr>
      </p:pic>
      <p:pic>
        <p:nvPicPr>
          <p:cNvPr id="300" name="Google Shape;300;p22"/>
          <p:cNvPicPr preferRelativeResize="0"/>
          <p:nvPr/>
        </p:nvPicPr>
        <p:blipFill rotWithShape="1">
          <a:blip r:embed="rId4">
            <a:alphaModFix/>
          </a:blip>
          <a:srcRect b="0" l="0" r="0" t="0"/>
          <a:stretch/>
        </p:blipFill>
        <p:spPr>
          <a:xfrm>
            <a:off x="3995226" y="0"/>
            <a:ext cx="4279286" cy="4670474"/>
          </a:xfrm>
          <a:prstGeom prst="rect">
            <a:avLst/>
          </a:prstGeom>
          <a:noFill/>
          <a:ln>
            <a:noFill/>
          </a:ln>
        </p:spPr>
      </p:pic>
      <p:pic>
        <p:nvPicPr>
          <p:cNvPr id="301" name="Google Shape;301;p22"/>
          <p:cNvPicPr preferRelativeResize="0"/>
          <p:nvPr/>
        </p:nvPicPr>
        <p:blipFill rotWithShape="1">
          <a:blip r:embed="rId5">
            <a:alphaModFix/>
          </a:blip>
          <a:srcRect b="0" l="0" r="0" t="0"/>
          <a:stretch/>
        </p:blipFill>
        <p:spPr>
          <a:xfrm>
            <a:off x="8274512" y="-1"/>
            <a:ext cx="3917489" cy="4670475"/>
          </a:xfrm>
          <a:prstGeom prst="rect">
            <a:avLst/>
          </a:prstGeom>
          <a:noFill/>
          <a:ln>
            <a:noFill/>
          </a:ln>
        </p:spPr>
      </p:pic>
      <p:sp>
        <p:nvSpPr>
          <p:cNvPr id="302" name="Google Shape;302;p22"/>
          <p:cNvSpPr/>
          <p:nvPr/>
        </p:nvSpPr>
        <p:spPr>
          <a:xfrm>
            <a:off x="182880" y="4670474"/>
            <a:ext cx="11830928"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entury Gothic"/>
                <a:ea typeface="Century Gothic"/>
                <a:cs typeface="Century Gothic"/>
                <a:sym typeface="Century Gothic"/>
              </a:rPr>
              <a:t>An apparent force caused by the earth’s rotation. The </a:t>
            </a:r>
            <a:r>
              <a:rPr b="1" lang="en-US" sz="2800">
                <a:solidFill>
                  <a:srgbClr val="FF0066"/>
                </a:solidFill>
                <a:latin typeface="Century Gothic"/>
                <a:ea typeface="Century Gothic"/>
                <a:cs typeface="Century Gothic"/>
                <a:sym typeface="Century Gothic"/>
              </a:rPr>
              <a:t>Coriolis force</a:t>
            </a:r>
            <a:r>
              <a:rPr lang="en-US" sz="2800">
                <a:solidFill>
                  <a:schemeClr val="lt1"/>
                </a:solidFill>
                <a:latin typeface="Century Gothic"/>
                <a:ea typeface="Century Gothic"/>
                <a:cs typeface="Century Gothic"/>
                <a:sym typeface="Century Gothic"/>
              </a:rPr>
              <a:t> is responsible for deflecting winds towards the right in the northern hemisphere and towards the left in the southern hemisphere. This is also known as ‘</a:t>
            </a:r>
            <a:r>
              <a:rPr b="1" lang="en-US" sz="2800">
                <a:solidFill>
                  <a:srgbClr val="FF0066"/>
                </a:solidFill>
                <a:latin typeface="Century Gothic"/>
                <a:ea typeface="Century Gothic"/>
                <a:cs typeface="Century Gothic"/>
                <a:sym typeface="Century Gothic"/>
              </a:rPr>
              <a:t>Ferrel’s Law’.</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3"/>
          <p:cNvSpPr txBox="1"/>
          <p:nvPr>
            <p:ph type="title"/>
          </p:nvPr>
        </p:nvSpPr>
        <p:spPr>
          <a:xfrm>
            <a:off x="5918565" y="0"/>
            <a:ext cx="5870159" cy="815925"/>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a:t>JET STREAMS</a:t>
            </a:r>
            <a:endParaRPr/>
          </a:p>
        </p:txBody>
      </p:sp>
      <p:sp>
        <p:nvSpPr>
          <p:cNvPr id="308" name="Google Shape;308;p23"/>
          <p:cNvSpPr txBox="1"/>
          <p:nvPr>
            <p:ph idx="1" type="body"/>
          </p:nvPr>
        </p:nvSpPr>
        <p:spPr>
          <a:xfrm>
            <a:off x="5536612" y="1263454"/>
            <a:ext cx="6655387" cy="5594545"/>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spcBef>
                <a:spcPts val="0"/>
              </a:spcBef>
              <a:spcAft>
                <a:spcPts val="0"/>
              </a:spcAft>
              <a:buSzPct val="80000"/>
              <a:buNone/>
            </a:pPr>
            <a:r>
              <a:rPr lang="en-US" sz="2300">
                <a:solidFill>
                  <a:schemeClr val="lt1"/>
                </a:solidFill>
                <a:latin typeface="Arial Narrow"/>
                <a:ea typeface="Arial Narrow"/>
                <a:cs typeface="Arial Narrow"/>
                <a:sym typeface="Arial Narrow"/>
              </a:rPr>
              <a:t>Jet Streams are high speed steady winds blowing in  upper narrow belt of high altitude (above 12,000 m) westerly winds in the troposphere.</a:t>
            </a:r>
            <a:br>
              <a:rPr lang="en-US" sz="2300">
                <a:solidFill>
                  <a:schemeClr val="lt1"/>
                </a:solidFill>
                <a:latin typeface="Arial Narrow"/>
                <a:ea typeface="Arial Narrow"/>
                <a:cs typeface="Arial Narrow"/>
                <a:sym typeface="Arial Narrow"/>
              </a:rPr>
            </a:br>
            <a:br>
              <a:rPr lang="en-US" sz="2300">
                <a:solidFill>
                  <a:schemeClr val="lt1"/>
                </a:solidFill>
                <a:latin typeface="Arial Narrow"/>
                <a:ea typeface="Arial Narrow"/>
                <a:cs typeface="Arial Narrow"/>
                <a:sym typeface="Arial Narrow"/>
              </a:rPr>
            </a:br>
            <a:r>
              <a:rPr lang="en-US" sz="2300">
                <a:solidFill>
                  <a:schemeClr val="lt1"/>
                </a:solidFill>
                <a:latin typeface="Arial Narrow"/>
                <a:ea typeface="Arial Narrow"/>
                <a:cs typeface="Arial Narrow"/>
                <a:sym typeface="Arial Narrow"/>
              </a:rPr>
              <a:t>• Their </a:t>
            </a:r>
            <a:r>
              <a:rPr b="1" lang="en-US" sz="2300">
                <a:solidFill>
                  <a:schemeClr val="lt1"/>
                </a:solidFill>
                <a:latin typeface="Arial Narrow"/>
                <a:ea typeface="Arial Narrow"/>
                <a:cs typeface="Arial Narrow"/>
                <a:sym typeface="Arial Narrow"/>
              </a:rPr>
              <a:t>speed </a:t>
            </a:r>
            <a:r>
              <a:rPr lang="en-US" sz="2300">
                <a:solidFill>
                  <a:schemeClr val="lt1"/>
                </a:solidFill>
                <a:latin typeface="Arial Narrow"/>
                <a:ea typeface="Arial Narrow"/>
                <a:cs typeface="Arial Narrow"/>
                <a:sym typeface="Arial Narrow"/>
              </a:rPr>
              <a:t>varies from about </a:t>
            </a:r>
            <a:r>
              <a:rPr lang="en-US" sz="2300">
                <a:solidFill>
                  <a:srgbClr val="FF33CC"/>
                </a:solidFill>
                <a:latin typeface="Arial Narrow"/>
                <a:ea typeface="Arial Narrow"/>
                <a:cs typeface="Arial Narrow"/>
                <a:sym typeface="Arial Narrow"/>
              </a:rPr>
              <a:t>110 km/h</a:t>
            </a:r>
            <a:r>
              <a:rPr lang="en-US" sz="2300">
                <a:solidFill>
                  <a:schemeClr val="lt1"/>
                </a:solidFill>
                <a:latin typeface="Arial Narrow"/>
                <a:ea typeface="Arial Narrow"/>
                <a:cs typeface="Arial Narrow"/>
                <a:sym typeface="Arial Narrow"/>
              </a:rPr>
              <a:t> in </a:t>
            </a:r>
            <a:r>
              <a:rPr b="1" lang="en-US" sz="2300">
                <a:solidFill>
                  <a:srgbClr val="FF33CC"/>
                </a:solidFill>
                <a:latin typeface="Arial Narrow"/>
                <a:ea typeface="Arial Narrow"/>
                <a:cs typeface="Arial Narrow"/>
                <a:sym typeface="Arial Narrow"/>
              </a:rPr>
              <a:t>summer</a:t>
            </a:r>
            <a:r>
              <a:rPr lang="en-US" sz="2300">
                <a:solidFill>
                  <a:srgbClr val="FF33CC"/>
                </a:solidFill>
                <a:latin typeface="Arial Narrow"/>
                <a:ea typeface="Arial Narrow"/>
                <a:cs typeface="Arial Narrow"/>
                <a:sym typeface="Arial Narrow"/>
              </a:rPr>
              <a:t> </a:t>
            </a:r>
            <a:r>
              <a:rPr lang="en-US" sz="2300">
                <a:solidFill>
                  <a:schemeClr val="lt1"/>
                </a:solidFill>
                <a:latin typeface="Arial Narrow"/>
                <a:ea typeface="Arial Narrow"/>
                <a:cs typeface="Arial Narrow"/>
                <a:sym typeface="Arial Narrow"/>
              </a:rPr>
              <a:t>to about </a:t>
            </a:r>
            <a:r>
              <a:rPr lang="en-US" sz="2300">
                <a:solidFill>
                  <a:srgbClr val="C00000"/>
                </a:solidFill>
                <a:latin typeface="Arial Narrow"/>
                <a:ea typeface="Arial Narrow"/>
                <a:cs typeface="Arial Narrow"/>
                <a:sym typeface="Arial Narrow"/>
              </a:rPr>
              <a:t>184 km/h </a:t>
            </a:r>
            <a:r>
              <a:rPr lang="en-US" sz="2300">
                <a:solidFill>
                  <a:schemeClr val="lt1"/>
                </a:solidFill>
                <a:latin typeface="Arial Narrow"/>
                <a:ea typeface="Arial Narrow"/>
                <a:cs typeface="Arial Narrow"/>
                <a:sym typeface="Arial Narrow"/>
              </a:rPr>
              <a:t>in </a:t>
            </a:r>
            <a:r>
              <a:rPr b="1" lang="en-US" sz="2300">
                <a:solidFill>
                  <a:srgbClr val="C00000"/>
                </a:solidFill>
                <a:latin typeface="Arial Narrow"/>
                <a:ea typeface="Arial Narrow"/>
                <a:cs typeface="Arial Narrow"/>
                <a:sym typeface="Arial Narrow"/>
              </a:rPr>
              <a:t>winter.</a:t>
            </a:r>
            <a:endParaRPr/>
          </a:p>
          <a:p>
            <a:pPr indent="-285775" lvl="0" marL="285750" rtl="0" algn="l">
              <a:spcBef>
                <a:spcPts val="956"/>
              </a:spcBef>
              <a:spcAft>
                <a:spcPts val="0"/>
              </a:spcAft>
              <a:buSzPct val="80000"/>
              <a:buFont typeface="Courier New"/>
              <a:buChar char="o"/>
            </a:pPr>
            <a:r>
              <a:rPr lang="en-US" sz="2300">
                <a:solidFill>
                  <a:schemeClr val="lt1"/>
                </a:solidFill>
                <a:latin typeface="Arial Narrow"/>
                <a:ea typeface="Arial Narrow"/>
                <a:cs typeface="Arial Narrow"/>
                <a:sym typeface="Arial Narrow"/>
              </a:rPr>
              <a:t>The Sub-Tropical Jet stream plays a significant role in both </a:t>
            </a:r>
            <a:r>
              <a:rPr lang="en-US" sz="2300">
                <a:solidFill>
                  <a:srgbClr val="C15916"/>
                </a:solidFill>
                <a:latin typeface="Arial Narrow"/>
                <a:ea typeface="Arial Narrow"/>
                <a:cs typeface="Arial Narrow"/>
                <a:sym typeface="Arial Narrow"/>
              </a:rPr>
              <a:t>hindering the monsoon </a:t>
            </a:r>
            <a:r>
              <a:rPr lang="en-US" sz="2300">
                <a:solidFill>
                  <a:schemeClr val="lt1"/>
                </a:solidFill>
                <a:latin typeface="Arial Narrow"/>
                <a:ea typeface="Arial Narrow"/>
                <a:cs typeface="Arial Narrow"/>
                <a:sym typeface="Arial Narrow"/>
              </a:rPr>
              <a:t>winds as well as in </a:t>
            </a:r>
            <a:r>
              <a:rPr lang="en-US" sz="2300">
                <a:solidFill>
                  <a:srgbClr val="C15916"/>
                </a:solidFill>
                <a:latin typeface="Arial Narrow"/>
                <a:ea typeface="Arial Narrow"/>
                <a:cs typeface="Arial Narrow"/>
                <a:sym typeface="Arial Narrow"/>
              </a:rPr>
              <a:t>quick onset </a:t>
            </a:r>
            <a:r>
              <a:rPr lang="en-US" sz="2300">
                <a:solidFill>
                  <a:schemeClr val="lt1"/>
                </a:solidFill>
                <a:latin typeface="Arial Narrow"/>
                <a:ea typeface="Arial Narrow"/>
                <a:cs typeface="Arial Narrow"/>
                <a:sym typeface="Arial Narrow"/>
              </a:rPr>
              <a:t>of Indian monsoons.</a:t>
            </a:r>
            <a:endParaRPr/>
          </a:p>
          <a:p>
            <a:pPr indent="-285775" lvl="0" marL="285750" rtl="0" algn="l">
              <a:spcBef>
                <a:spcPts val="956"/>
              </a:spcBef>
              <a:spcAft>
                <a:spcPts val="0"/>
              </a:spcAft>
              <a:buSzPct val="80000"/>
              <a:buFont typeface="Courier New"/>
              <a:buChar char="o"/>
            </a:pPr>
            <a:r>
              <a:rPr lang="en-US" sz="2300">
                <a:solidFill>
                  <a:schemeClr val="lt1"/>
                </a:solidFill>
                <a:latin typeface="Arial Narrow"/>
                <a:ea typeface="Arial Narrow"/>
                <a:cs typeface="Arial Narrow"/>
                <a:sym typeface="Arial Narrow"/>
              </a:rPr>
              <a:t>The </a:t>
            </a:r>
            <a:r>
              <a:rPr lang="en-US" sz="2300">
                <a:solidFill>
                  <a:srgbClr val="C15916"/>
                </a:solidFill>
                <a:latin typeface="Arial Narrow"/>
                <a:ea typeface="Arial Narrow"/>
                <a:cs typeface="Arial Narrow"/>
                <a:sym typeface="Arial Narrow"/>
              </a:rPr>
              <a:t>burst of monsoons </a:t>
            </a:r>
            <a:r>
              <a:rPr lang="en-US" sz="2300">
                <a:solidFill>
                  <a:schemeClr val="lt1"/>
                </a:solidFill>
                <a:latin typeface="Arial Narrow"/>
                <a:ea typeface="Arial Narrow"/>
                <a:cs typeface="Arial Narrow"/>
                <a:sym typeface="Arial Narrow"/>
              </a:rPr>
              <a:t>depends upon the upper air circulation which is dominated by Sub Tropical Jet Streams (STJ).</a:t>
            </a:r>
            <a:endParaRPr b="1" sz="2300">
              <a:solidFill>
                <a:schemeClr val="lt1"/>
              </a:solidFill>
              <a:latin typeface="Arial Narrow"/>
              <a:ea typeface="Arial Narrow"/>
              <a:cs typeface="Arial Narrow"/>
              <a:sym typeface="Arial Narrow"/>
            </a:endParaRPr>
          </a:p>
          <a:p>
            <a:pPr indent="-285775" lvl="0" marL="285750" rtl="0" algn="l">
              <a:spcBef>
                <a:spcPts val="956"/>
              </a:spcBef>
              <a:spcAft>
                <a:spcPts val="0"/>
              </a:spcAft>
              <a:buSzPct val="80000"/>
              <a:buFont typeface="Courier New"/>
              <a:buChar char="o"/>
            </a:pPr>
            <a:br>
              <a:rPr lang="en-US" sz="2300">
                <a:solidFill>
                  <a:schemeClr val="lt1"/>
                </a:solidFill>
                <a:latin typeface="Arial Narrow"/>
                <a:ea typeface="Arial Narrow"/>
                <a:cs typeface="Arial Narrow"/>
                <a:sym typeface="Arial Narrow"/>
              </a:rPr>
            </a:br>
            <a:r>
              <a:rPr lang="en-US" sz="2300">
                <a:solidFill>
                  <a:schemeClr val="lt1"/>
                </a:solidFill>
                <a:latin typeface="Arial Narrow"/>
                <a:ea typeface="Arial Narrow"/>
                <a:cs typeface="Arial Narrow"/>
                <a:sym typeface="Arial Narrow"/>
              </a:rPr>
              <a:t> Jet streams also play role in determining the weather by </a:t>
            </a:r>
            <a:r>
              <a:rPr lang="en-US" sz="2300">
                <a:solidFill>
                  <a:srgbClr val="941A1B"/>
                </a:solidFill>
                <a:latin typeface="Arial Narrow"/>
                <a:ea typeface="Arial Narrow"/>
                <a:cs typeface="Arial Narrow"/>
                <a:sym typeface="Arial Narrow"/>
              </a:rPr>
              <a:t>separating colder air and warmer air.</a:t>
            </a:r>
            <a:endParaRPr/>
          </a:p>
          <a:p>
            <a:pPr indent="-285775" lvl="0" marL="285750" rtl="0" algn="l">
              <a:spcBef>
                <a:spcPts val="956"/>
              </a:spcBef>
              <a:spcAft>
                <a:spcPts val="0"/>
              </a:spcAft>
              <a:buSzPct val="80000"/>
              <a:buFont typeface="Courier New"/>
              <a:buChar char="o"/>
            </a:pPr>
            <a:r>
              <a:rPr lang="en-US" sz="2300">
                <a:solidFill>
                  <a:schemeClr val="lt1"/>
                </a:solidFill>
                <a:latin typeface="Arial Narrow"/>
                <a:ea typeface="Arial Narrow"/>
                <a:cs typeface="Arial Narrow"/>
                <a:sym typeface="Arial Narrow"/>
              </a:rPr>
              <a:t>The easterly jet stream steers the </a:t>
            </a:r>
            <a:r>
              <a:rPr lang="en-US" sz="2300">
                <a:solidFill>
                  <a:srgbClr val="941A1B"/>
                </a:solidFill>
                <a:latin typeface="Arial Narrow"/>
                <a:ea typeface="Arial Narrow"/>
                <a:cs typeface="Arial Narrow"/>
                <a:sym typeface="Arial Narrow"/>
              </a:rPr>
              <a:t>tropical depressions</a:t>
            </a:r>
            <a:r>
              <a:rPr lang="en-US" sz="2300">
                <a:solidFill>
                  <a:schemeClr val="lt1"/>
                </a:solidFill>
                <a:latin typeface="Arial Narrow"/>
                <a:ea typeface="Arial Narrow"/>
                <a:cs typeface="Arial Narrow"/>
                <a:sym typeface="Arial Narrow"/>
              </a:rPr>
              <a:t> into India. These depressions play a significant role in the distribution of monsoon rainfall over the Indian subcontinent. The tracks of these depressions are the areas of </a:t>
            </a:r>
            <a:r>
              <a:rPr lang="en-US" sz="2300">
                <a:solidFill>
                  <a:srgbClr val="941A1B"/>
                </a:solidFill>
                <a:latin typeface="Arial Narrow"/>
                <a:ea typeface="Arial Narrow"/>
                <a:cs typeface="Arial Narrow"/>
                <a:sym typeface="Arial Narrow"/>
              </a:rPr>
              <a:t>highest rainfall </a:t>
            </a:r>
            <a:r>
              <a:rPr lang="en-US" sz="2300">
                <a:solidFill>
                  <a:schemeClr val="lt1"/>
                </a:solidFill>
                <a:latin typeface="Arial Narrow"/>
                <a:ea typeface="Arial Narrow"/>
                <a:cs typeface="Arial Narrow"/>
                <a:sym typeface="Arial Narrow"/>
              </a:rPr>
              <a:t>in India. The frequency at which these depressions visit India, their direction and intensity, all go a long way in </a:t>
            </a:r>
            <a:r>
              <a:rPr lang="en-US" sz="2300">
                <a:solidFill>
                  <a:srgbClr val="941A1B"/>
                </a:solidFill>
                <a:latin typeface="Arial Narrow"/>
                <a:ea typeface="Arial Narrow"/>
                <a:cs typeface="Arial Narrow"/>
                <a:sym typeface="Arial Narrow"/>
              </a:rPr>
              <a:t>determining the rainfall pattern </a:t>
            </a:r>
            <a:r>
              <a:rPr lang="en-US" sz="2300">
                <a:solidFill>
                  <a:schemeClr val="lt1"/>
                </a:solidFill>
                <a:latin typeface="Arial Narrow"/>
                <a:ea typeface="Arial Narrow"/>
                <a:cs typeface="Arial Narrow"/>
                <a:sym typeface="Arial Narrow"/>
              </a:rPr>
              <a:t>during the southwest monsoon period.</a:t>
            </a:r>
            <a:endParaRPr/>
          </a:p>
          <a:p>
            <a:pPr indent="0" lvl="0" marL="0" rtl="0" algn="l">
              <a:spcBef>
                <a:spcPts val="879"/>
              </a:spcBef>
              <a:spcAft>
                <a:spcPts val="0"/>
              </a:spcAft>
              <a:buSzPct val="79999"/>
              <a:buNone/>
            </a:pPr>
            <a:r>
              <a:t/>
            </a:r>
            <a:endParaRPr>
              <a:solidFill>
                <a:schemeClr val="lt1"/>
              </a:solidFill>
            </a:endParaRPr>
          </a:p>
          <a:p>
            <a:pPr indent="0" lvl="0" marL="0" rtl="0" algn="l">
              <a:spcBef>
                <a:spcPts val="879"/>
              </a:spcBef>
              <a:spcAft>
                <a:spcPts val="0"/>
              </a:spcAft>
              <a:buSzPct val="79999"/>
              <a:buNone/>
            </a:pPr>
            <a:br>
              <a:rPr lang="en-US">
                <a:solidFill>
                  <a:schemeClr val="lt1"/>
                </a:solidFill>
              </a:rPr>
            </a:br>
            <a:endParaRPr>
              <a:solidFill>
                <a:schemeClr val="lt1"/>
              </a:solidFill>
            </a:endParaRPr>
          </a:p>
        </p:txBody>
      </p:sp>
      <p:pic>
        <p:nvPicPr>
          <p:cNvPr descr="TLP-IASbaba - Day 63 – Q 5.How do jet streams get formed? How do jet streams  affect India? Examine." id="309" name="Google Shape;309;p23"/>
          <p:cNvPicPr preferRelativeResize="0"/>
          <p:nvPr/>
        </p:nvPicPr>
        <p:blipFill rotWithShape="1">
          <a:blip r:embed="rId3">
            <a:alphaModFix/>
          </a:blip>
          <a:srcRect b="0" l="0" r="0" t="0"/>
          <a:stretch/>
        </p:blipFill>
        <p:spPr>
          <a:xfrm>
            <a:off x="1" y="0"/>
            <a:ext cx="5536612" cy="5359791"/>
          </a:xfrm>
          <a:prstGeom prst="rect">
            <a:avLst/>
          </a:prstGeom>
          <a:noFill/>
          <a:ln>
            <a:noFill/>
          </a:ln>
        </p:spPr>
      </p:pic>
      <p:sp>
        <p:nvSpPr>
          <p:cNvPr id="310" name="Google Shape;310;p23"/>
          <p:cNvSpPr txBox="1"/>
          <p:nvPr/>
        </p:nvSpPr>
        <p:spPr>
          <a:xfrm>
            <a:off x="112543" y="5359791"/>
            <a:ext cx="227896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entury Gothic"/>
                <a:ea typeface="Century Gothic"/>
                <a:cs typeface="Century Gothic"/>
                <a:sym typeface="Century Gothic"/>
              </a:rPr>
              <a:t>In winters</a:t>
            </a:r>
            <a:endParaRPr/>
          </a:p>
        </p:txBody>
      </p:sp>
      <p:sp>
        <p:nvSpPr>
          <p:cNvPr id="311" name="Google Shape;311;p23"/>
          <p:cNvSpPr txBox="1"/>
          <p:nvPr/>
        </p:nvSpPr>
        <p:spPr>
          <a:xfrm>
            <a:off x="2644726" y="5437988"/>
            <a:ext cx="289188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entury Gothic"/>
                <a:ea typeface="Century Gothic"/>
                <a:cs typeface="Century Gothic"/>
                <a:sym typeface="Century Gothic"/>
              </a:rPr>
              <a:t>In summers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4"/>
          <p:cNvSpPr txBox="1"/>
          <p:nvPr>
            <p:ph type="title"/>
          </p:nvPr>
        </p:nvSpPr>
        <p:spPr>
          <a:xfrm>
            <a:off x="6354665" y="335279"/>
            <a:ext cx="4491526" cy="691662"/>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a:t>UPPER AIR CIRCULATION</a:t>
            </a:r>
            <a:endParaRPr/>
          </a:p>
        </p:txBody>
      </p:sp>
      <p:pic>
        <p:nvPicPr>
          <p:cNvPr id="317" name="Google Shape;317;p24"/>
          <p:cNvPicPr preferRelativeResize="0"/>
          <p:nvPr>
            <p:ph idx="2" type="pic"/>
          </p:nvPr>
        </p:nvPicPr>
        <p:blipFill rotWithShape="1">
          <a:blip r:embed="rId3">
            <a:alphaModFix/>
          </a:blip>
          <a:srcRect b="0" l="0" r="0" t="0"/>
          <a:stretch/>
        </p:blipFill>
        <p:spPr>
          <a:xfrm>
            <a:off x="116425" y="681110"/>
            <a:ext cx="5283200" cy="5190744"/>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sp>
        <p:nvSpPr>
          <p:cNvPr id="318" name="Google Shape;318;p24"/>
          <p:cNvSpPr txBox="1"/>
          <p:nvPr>
            <p:ph idx="1" type="body"/>
          </p:nvPr>
        </p:nvSpPr>
        <p:spPr>
          <a:xfrm>
            <a:off x="5609077" y="1392703"/>
            <a:ext cx="6249988" cy="319336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240"/>
              <a:buNone/>
            </a:pPr>
            <a:r>
              <a:rPr lang="en-US" sz="2800">
                <a:solidFill>
                  <a:schemeClr val="lt1"/>
                </a:solidFill>
              </a:rPr>
              <a:t>The upper air circulation of the Indian Sub-continent is dominated by a westerly flow which is governed by Jet stream. Due to their location over 27`30` N latitude, these jet streams are known as Sub-tropical westerly jet streams. They blow south of the Himalayas, throughout the year except in summer.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5"/>
          <p:cNvSpPr txBox="1"/>
          <p:nvPr>
            <p:ph type="title"/>
          </p:nvPr>
        </p:nvSpPr>
        <p:spPr>
          <a:xfrm>
            <a:off x="2592728" y="153573"/>
            <a:ext cx="6635678" cy="817098"/>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a:t>WESTERN CYCLONIC DISTURBANCES</a:t>
            </a:r>
            <a:endParaRPr/>
          </a:p>
        </p:txBody>
      </p:sp>
      <p:pic>
        <p:nvPicPr>
          <p:cNvPr id="324" name="Google Shape;324;p25"/>
          <p:cNvPicPr preferRelativeResize="0"/>
          <p:nvPr>
            <p:ph idx="2" type="pic"/>
          </p:nvPr>
        </p:nvPicPr>
        <p:blipFill rotWithShape="1">
          <a:blip r:embed="rId3">
            <a:alphaModFix/>
          </a:blip>
          <a:srcRect b="0" l="0" r="0" t="0"/>
          <a:stretch/>
        </p:blipFill>
        <p:spPr>
          <a:xfrm>
            <a:off x="-1" y="4229686"/>
            <a:ext cx="6395733" cy="2628314"/>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sp>
        <p:nvSpPr>
          <p:cNvPr id="325" name="Google Shape;325;p25"/>
          <p:cNvSpPr txBox="1"/>
          <p:nvPr>
            <p:ph idx="1" type="body"/>
          </p:nvPr>
        </p:nvSpPr>
        <p:spPr>
          <a:xfrm>
            <a:off x="6395733" y="1288235"/>
            <a:ext cx="5665346" cy="505629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SzPct val="80000"/>
              <a:buNone/>
            </a:pPr>
            <a:r>
              <a:rPr lang="en-US" sz="2400">
                <a:solidFill>
                  <a:schemeClr val="lt1"/>
                </a:solidFill>
              </a:rPr>
              <a:t>The western cyclonic </a:t>
            </a:r>
            <a:r>
              <a:rPr b="1" lang="en-US" sz="2400">
                <a:solidFill>
                  <a:srgbClr val="F046C9"/>
                </a:solidFill>
              </a:rPr>
              <a:t>disturbances</a:t>
            </a:r>
            <a:r>
              <a:rPr lang="en-US" sz="2400">
                <a:solidFill>
                  <a:schemeClr val="lt1"/>
                </a:solidFill>
              </a:rPr>
              <a:t> are weather phenomena of the </a:t>
            </a:r>
            <a:r>
              <a:rPr b="1" lang="en-US" sz="2400">
                <a:solidFill>
                  <a:srgbClr val="00B050"/>
                </a:solidFill>
              </a:rPr>
              <a:t>winter </a:t>
            </a:r>
            <a:r>
              <a:rPr lang="en-US" sz="2400">
                <a:solidFill>
                  <a:schemeClr val="lt1"/>
                </a:solidFill>
              </a:rPr>
              <a:t>months causing </a:t>
            </a:r>
            <a:r>
              <a:rPr b="1" lang="en-US" sz="2400">
                <a:solidFill>
                  <a:srgbClr val="F046C9"/>
                </a:solidFill>
              </a:rPr>
              <a:t>rain</a:t>
            </a:r>
            <a:r>
              <a:rPr lang="en-US" sz="2400">
                <a:solidFill>
                  <a:schemeClr val="lt1"/>
                </a:solidFill>
              </a:rPr>
              <a:t> brought in by the westerly flow from the </a:t>
            </a:r>
            <a:r>
              <a:rPr lang="en-US" sz="2400">
                <a:solidFill>
                  <a:srgbClr val="00B050"/>
                </a:solidFill>
              </a:rPr>
              <a:t>Mediterranean </a:t>
            </a:r>
            <a:r>
              <a:rPr lang="en-US" sz="2400">
                <a:solidFill>
                  <a:schemeClr val="lt1"/>
                </a:solidFill>
              </a:rPr>
              <a:t>region. They usually influence the weather of the </a:t>
            </a:r>
            <a:r>
              <a:rPr lang="en-US" sz="2400">
                <a:solidFill>
                  <a:schemeClr val="accent6"/>
                </a:solidFill>
              </a:rPr>
              <a:t>North and north western regions of India.</a:t>
            </a:r>
            <a:endParaRPr/>
          </a:p>
          <a:p>
            <a:pPr indent="0" lvl="0" marL="0" rtl="0" algn="l">
              <a:spcBef>
                <a:spcPts val="1044"/>
              </a:spcBef>
              <a:spcAft>
                <a:spcPts val="0"/>
              </a:spcAft>
              <a:buSzPct val="80000"/>
              <a:buNone/>
            </a:pPr>
            <a:r>
              <a:rPr lang="en-US" sz="2400">
                <a:solidFill>
                  <a:schemeClr val="accent6"/>
                </a:solidFill>
              </a:rPr>
              <a:t>USE FUL RAIN IN PLAIN SNOW IN MTS</a:t>
            </a:r>
            <a:endParaRPr/>
          </a:p>
          <a:p>
            <a:pPr indent="0" lvl="0" marL="0" rtl="0" algn="l">
              <a:spcBef>
                <a:spcPts val="1044"/>
              </a:spcBef>
              <a:spcAft>
                <a:spcPts val="0"/>
              </a:spcAft>
              <a:buSzPct val="80000"/>
              <a:buNone/>
            </a:pPr>
            <a:r>
              <a:rPr lang="en-US" sz="2400">
                <a:solidFill>
                  <a:schemeClr val="accent6"/>
                </a:solidFill>
              </a:rPr>
              <a:t>RAIN VERY GOOD FOR WHEAT CROP</a:t>
            </a:r>
            <a:endParaRPr/>
          </a:p>
          <a:p>
            <a:pPr indent="0" lvl="0" marL="0" rtl="0" algn="l">
              <a:spcBef>
                <a:spcPts val="1044"/>
              </a:spcBef>
              <a:spcAft>
                <a:spcPts val="0"/>
              </a:spcAft>
              <a:buSzPct val="80000"/>
              <a:buNone/>
            </a:pPr>
            <a:r>
              <a:rPr lang="en-US" sz="2400">
                <a:solidFill>
                  <a:schemeClr val="lt1"/>
                </a:solidFill>
              </a:rPr>
              <a:t>In summer, the sub tropical westerly jet stream moves North of Himalayas due to apparent shifting of the sun. An easterly jet stream, called sub- tropical easterly jet stream.</a:t>
            </a:r>
            <a:endParaRPr/>
          </a:p>
        </p:txBody>
      </p:sp>
      <p:sp>
        <p:nvSpPr>
          <p:cNvPr id="326" name="Google Shape;326;p25"/>
          <p:cNvSpPr/>
          <p:nvPr/>
        </p:nvSpPr>
        <p:spPr>
          <a:xfrm>
            <a:off x="0" y="970670"/>
            <a:ext cx="6395733" cy="3432517"/>
          </a:xfrm>
          <a:prstGeom prst="rect">
            <a:avLst/>
          </a:prstGeom>
          <a:blipFill rotWithShape="1">
            <a:blip r:embed="rId4">
              <a:alphaModFix/>
            </a:blip>
            <a:stretch>
              <a:fillRect b="0" l="0" r="0" t="0"/>
            </a:stretch>
          </a:blip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26"/>
          <p:cNvPicPr preferRelativeResize="0"/>
          <p:nvPr/>
        </p:nvPicPr>
        <p:blipFill rotWithShape="1">
          <a:blip r:embed="rId3">
            <a:alphaModFix/>
          </a:blip>
          <a:srcRect b="0" l="0" r="0" t="0"/>
          <a:stretch/>
        </p:blipFill>
        <p:spPr>
          <a:xfrm>
            <a:off x="0" y="0"/>
            <a:ext cx="5983941" cy="3384771"/>
          </a:xfrm>
          <a:prstGeom prst="rect">
            <a:avLst/>
          </a:prstGeom>
          <a:noFill/>
          <a:ln>
            <a:noFill/>
          </a:ln>
        </p:spPr>
      </p:pic>
      <p:pic>
        <p:nvPicPr>
          <p:cNvPr id="332" name="Google Shape;332;p26"/>
          <p:cNvPicPr preferRelativeResize="0"/>
          <p:nvPr/>
        </p:nvPicPr>
        <p:blipFill rotWithShape="1">
          <a:blip r:embed="rId4">
            <a:alphaModFix/>
          </a:blip>
          <a:srcRect b="0" l="0" r="0" t="0"/>
          <a:stretch/>
        </p:blipFill>
        <p:spPr>
          <a:xfrm>
            <a:off x="5983941" y="-1"/>
            <a:ext cx="6208059" cy="3384771"/>
          </a:xfrm>
          <a:prstGeom prst="rect">
            <a:avLst/>
          </a:prstGeom>
          <a:noFill/>
          <a:ln>
            <a:noFill/>
          </a:ln>
        </p:spPr>
      </p:pic>
      <p:pic>
        <p:nvPicPr>
          <p:cNvPr id="333" name="Google Shape;333;p26"/>
          <p:cNvPicPr preferRelativeResize="0"/>
          <p:nvPr/>
        </p:nvPicPr>
        <p:blipFill rotWithShape="1">
          <a:blip r:embed="rId5">
            <a:alphaModFix/>
          </a:blip>
          <a:srcRect b="0" l="0" r="0" t="0"/>
          <a:stretch/>
        </p:blipFill>
        <p:spPr>
          <a:xfrm>
            <a:off x="0" y="3384771"/>
            <a:ext cx="12323928" cy="3473230"/>
          </a:xfrm>
          <a:prstGeom prst="rect">
            <a:avLst/>
          </a:prstGeom>
          <a:noFill/>
          <a:ln>
            <a:noFill/>
          </a:ln>
        </p:spPr>
      </p:pic>
      <p:pic>
        <p:nvPicPr>
          <p:cNvPr id="334" name="Google Shape;334;p26"/>
          <p:cNvPicPr preferRelativeResize="0"/>
          <p:nvPr/>
        </p:nvPicPr>
        <p:blipFill rotWithShape="1">
          <a:blip r:embed="rId6">
            <a:alphaModFix/>
          </a:blip>
          <a:srcRect b="0" l="0" r="0" t="0"/>
          <a:stretch/>
        </p:blipFill>
        <p:spPr>
          <a:xfrm>
            <a:off x="1" y="0"/>
            <a:ext cx="5983940" cy="3495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27"/>
          <p:cNvPicPr preferRelativeResize="0"/>
          <p:nvPr/>
        </p:nvPicPr>
        <p:blipFill rotWithShape="1">
          <a:blip r:embed="rId3">
            <a:alphaModFix/>
          </a:blip>
          <a:srcRect b="0" l="0" r="0" t="0"/>
          <a:stretch/>
        </p:blipFill>
        <p:spPr>
          <a:xfrm>
            <a:off x="0" y="1"/>
            <a:ext cx="12323928" cy="5950424"/>
          </a:xfrm>
          <a:prstGeom prst="rect">
            <a:avLst/>
          </a:prstGeom>
          <a:noFill/>
          <a:ln>
            <a:noFill/>
          </a:ln>
        </p:spPr>
      </p:pic>
      <p:sp>
        <p:nvSpPr>
          <p:cNvPr id="340" name="Google Shape;340;p27"/>
          <p:cNvSpPr/>
          <p:nvPr/>
        </p:nvSpPr>
        <p:spPr>
          <a:xfrm>
            <a:off x="632348" y="5950425"/>
            <a:ext cx="1155965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chemeClr val="lt1"/>
                </a:solidFill>
                <a:latin typeface="Century Gothic"/>
                <a:ea typeface="Century Gothic"/>
                <a:cs typeface="Century Gothic"/>
                <a:sym typeface="Century Gothic"/>
              </a:rPr>
              <a:t>Movement of </a:t>
            </a:r>
            <a:r>
              <a:rPr b="1" lang="en-US" sz="5400">
                <a:solidFill>
                  <a:srgbClr val="7030A0"/>
                </a:solidFill>
                <a:latin typeface="Century Gothic"/>
                <a:ea typeface="Century Gothic"/>
                <a:cs typeface="Century Gothic"/>
                <a:sym typeface="Century Gothic"/>
              </a:rPr>
              <a:t>jet streams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28"/>
          <p:cNvPicPr preferRelativeResize="0"/>
          <p:nvPr/>
        </p:nvPicPr>
        <p:blipFill rotWithShape="1">
          <a:blip r:embed="rId3">
            <a:alphaModFix/>
          </a:blip>
          <a:srcRect b="0" l="0" r="0" t="0"/>
          <a:stretch/>
        </p:blipFill>
        <p:spPr>
          <a:xfrm>
            <a:off x="-163773" y="1"/>
            <a:ext cx="12474054" cy="5732059"/>
          </a:xfrm>
          <a:prstGeom prst="rect">
            <a:avLst/>
          </a:prstGeom>
          <a:noFill/>
          <a:ln>
            <a:noFill/>
          </a:ln>
        </p:spPr>
      </p:pic>
      <p:sp>
        <p:nvSpPr>
          <p:cNvPr id="346" name="Google Shape;346;p28"/>
          <p:cNvSpPr txBox="1"/>
          <p:nvPr/>
        </p:nvSpPr>
        <p:spPr>
          <a:xfrm>
            <a:off x="341194" y="5732060"/>
            <a:ext cx="1175072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Century Gothic"/>
                <a:ea typeface="Century Gothic"/>
                <a:cs typeface="Century Gothic"/>
                <a:sym typeface="Century Gothic"/>
              </a:rPr>
              <a:t>Ocean currents as a factor of climate control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29"/>
          <p:cNvPicPr preferRelativeResize="0"/>
          <p:nvPr/>
        </p:nvPicPr>
        <p:blipFill rotWithShape="1">
          <a:blip r:embed="rId3">
            <a:alphaModFix/>
          </a:blip>
          <a:srcRect b="0" l="0" r="0" t="0"/>
          <a:stretch/>
        </p:blipFill>
        <p:spPr>
          <a:xfrm>
            <a:off x="0" y="1"/>
            <a:ext cx="12192000" cy="5732059"/>
          </a:xfrm>
          <a:prstGeom prst="rect">
            <a:avLst/>
          </a:prstGeom>
          <a:noFill/>
          <a:ln>
            <a:noFill/>
          </a:ln>
        </p:spPr>
      </p:pic>
      <p:sp>
        <p:nvSpPr>
          <p:cNvPr id="352" name="Google Shape;352;p29"/>
          <p:cNvSpPr txBox="1"/>
          <p:nvPr/>
        </p:nvSpPr>
        <p:spPr>
          <a:xfrm>
            <a:off x="0" y="5732060"/>
            <a:ext cx="1198273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entury Gothic"/>
                <a:ea typeface="Century Gothic"/>
                <a:cs typeface="Century Gothic"/>
                <a:sym typeface="Century Gothic"/>
              </a:rPr>
              <a:t>Warm currents increase the temperature of surrounding areas and cold decrease the  temperature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pic>
        <p:nvPicPr>
          <p:cNvPr id="157" name="Google Shape;157;p3"/>
          <p:cNvPicPr preferRelativeResize="0"/>
          <p:nvPr/>
        </p:nvPicPr>
        <p:blipFill rotWithShape="1">
          <a:blip r:embed="rId3">
            <a:alphaModFix/>
          </a:blip>
          <a:srcRect b="0" l="0" r="0" t="0"/>
          <a:stretch/>
        </p:blipFill>
        <p:spPr>
          <a:xfrm>
            <a:off x="0" y="0"/>
            <a:ext cx="12191999"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0"/>
          <p:cNvPicPr preferRelativeResize="0"/>
          <p:nvPr/>
        </p:nvPicPr>
        <p:blipFill rotWithShape="1">
          <a:blip r:embed="rId3">
            <a:alphaModFix/>
          </a:blip>
          <a:srcRect b="0" l="0" r="0" t="0"/>
          <a:stretch/>
        </p:blipFill>
        <p:spPr>
          <a:xfrm>
            <a:off x="6172199" y="0"/>
            <a:ext cx="3108279" cy="3099593"/>
          </a:xfrm>
          <a:prstGeom prst="rect">
            <a:avLst/>
          </a:prstGeom>
          <a:noFill/>
          <a:ln>
            <a:noFill/>
          </a:ln>
        </p:spPr>
      </p:pic>
      <p:pic>
        <p:nvPicPr>
          <p:cNvPr id="358" name="Google Shape;358;p30"/>
          <p:cNvPicPr preferRelativeResize="0"/>
          <p:nvPr/>
        </p:nvPicPr>
        <p:blipFill rotWithShape="1">
          <a:blip r:embed="rId4">
            <a:alphaModFix/>
          </a:blip>
          <a:srcRect b="0" l="0" r="0" t="0"/>
          <a:stretch/>
        </p:blipFill>
        <p:spPr>
          <a:xfrm>
            <a:off x="0" y="3099594"/>
            <a:ext cx="6172200" cy="3758406"/>
          </a:xfrm>
          <a:prstGeom prst="rect">
            <a:avLst/>
          </a:prstGeom>
          <a:noFill/>
          <a:ln>
            <a:noFill/>
          </a:ln>
        </p:spPr>
      </p:pic>
      <p:pic>
        <p:nvPicPr>
          <p:cNvPr id="359" name="Google Shape;359;p30"/>
          <p:cNvPicPr preferRelativeResize="0"/>
          <p:nvPr/>
        </p:nvPicPr>
        <p:blipFill rotWithShape="1">
          <a:blip r:embed="rId5">
            <a:alphaModFix/>
          </a:blip>
          <a:srcRect b="0" l="0" r="0" t="0"/>
          <a:stretch/>
        </p:blipFill>
        <p:spPr>
          <a:xfrm>
            <a:off x="-128588" y="0"/>
            <a:ext cx="6300788" cy="3099594"/>
          </a:xfrm>
          <a:prstGeom prst="rect">
            <a:avLst/>
          </a:prstGeom>
          <a:noFill/>
          <a:ln>
            <a:noFill/>
          </a:ln>
        </p:spPr>
      </p:pic>
      <p:pic>
        <p:nvPicPr>
          <p:cNvPr id="360" name="Google Shape;360;p30"/>
          <p:cNvPicPr preferRelativeResize="0"/>
          <p:nvPr/>
        </p:nvPicPr>
        <p:blipFill rotWithShape="1">
          <a:blip r:embed="rId6">
            <a:alphaModFix/>
          </a:blip>
          <a:srcRect b="0" l="0" r="0" t="0"/>
          <a:stretch/>
        </p:blipFill>
        <p:spPr>
          <a:xfrm>
            <a:off x="6119073" y="3099593"/>
            <a:ext cx="3214529" cy="3758407"/>
          </a:xfrm>
          <a:prstGeom prst="rect">
            <a:avLst/>
          </a:prstGeom>
          <a:noFill/>
          <a:ln>
            <a:noFill/>
          </a:ln>
        </p:spPr>
      </p:pic>
      <p:pic>
        <p:nvPicPr>
          <p:cNvPr id="361" name="Google Shape;361;p30"/>
          <p:cNvPicPr preferRelativeResize="0"/>
          <p:nvPr/>
        </p:nvPicPr>
        <p:blipFill rotWithShape="1">
          <a:blip r:embed="rId7">
            <a:alphaModFix/>
          </a:blip>
          <a:srcRect b="0" l="0" r="0" t="0"/>
          <a:stretch/>
        </p:blipFill>
        <p:spPr>
          <a:xfrm>
            <a:off x="9280478" y="-1"/>
            <a:ext cx="2911523" cy="3099593"/>
          </a:xfrm>
          <a:prstGeom prst="rect">
            <a:avLst/>
          </a:prstGeom>
          <a:noFill/>
          <a:ln>
            <a:noFill/>
          </a:ln>
        </p:spPr>
      </p:pic>
      <p:pic>
        <p:nvPicPr>
          <p:cNvPr id="362" name="Google Shape;362;p30"/>
          <p:cNvPicPr preferRelativeResize="0"/>
          <p:nvPr/>
        </p:nvPicPr>
        <p:blipFill rotWithShape="1">
          <a:blip r:embed="rId8">
            <a:alphaModFix/>
          </a:blip>
          <a:srcRect b="0" l="0" r="0" t="0"/>
          <a:stretch/>
        </p:blipFill>
        <p:spPr>
          <a:xfrm>
            <a:off x="8885501" y="3099592"/>
            <a:ext cx="3306499" cy="37584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1"/>
          <p:cNvSpPr txBox="1"/>
          <p:nvPr>
            <p:ph type="title"/>
          </p:nvPr>
        </p:nvSpPr>
        <p:spPr>
          <a:xfrm>
            <a:off x="5144843" y="540434"/>
            <a:ext cx="6019800" cy="747932"/>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accent6"/>
              </a:buClr>
              <a:buSzPts val="2800"/>
              <a:buFont typeface="Century Gothic"/>
              <a:buNone/>
            </a:pPr>
            <a:r>
              <a:rPr b="1" lang="en-US">
                <a:solidFill>
                  <a:schemeClr val="accent6"/>
                </a:solidFill>
              </a:rPr>
              <a:t>MECHANISM OF MONSOON</a:t>
            </a:r>
            <a:endParaRPr/>
          </a:p>
        </p:txBody>
      </p:sp>
      <p:sp>
        <p:nvSpPr>
          <p:cNvPr id="368" name="Google Shape;368;p31"/>
          <p:cNvSpPr txBox="1"/>
          <p:nvPr>
            <p:ph idx="1" type="body"/>
          </p:nvPr>
        </p:nvSpPr>
        <p:spPr>
          <a:xfrm>
            <a:off x="4783564" y="1716679"/>
            <a:ext cx="3486979" cy="40655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sz="2000">
                <a:solidFill>
                  <a:srgbClr val="09304A"/>
                </a:solidFill>
              </a:rPr>
              <a:t>1</a:t>
            </a:r>
            <a:r>
              <a:rPr lang="en-US" sz="1400">
                <a:solidFill>
                  <a:srgbClr val="09304A"/>
                </a:solidFill>
              </a:rPr>
              <a:t>. Differences </a:t>
            </a:r>
            <a:r>
              <a:rPr lang="en-US" sz="1400">
                <a:solidFill>
                  <a:schemeClr val="lt1"/>
                </a:solidFill>
              </a:rPr>
              <a:t>in </a:t>
            </a:r>
            <a:r>
              <a:rPr lang="en-US" sz="1400">
                <a:solidFill>
                  <a:srgbClr val="C00000"/>
                </a:solidFill>
              </a:rPr>
              <a:t>heating</a:t>
            </a:r>
            <a:r>
              <a:rPr lang="en-US" sz="1400">
                <a:solidFill>
                  <a:schemeClr val="lt1"/>
                </a:solidFill>
              </a:rPr>
              <a:t> and </a:t>
            </a:r>
            <a:r>
              <a:rPr b="1" lang="en-US" sz="1400">
                <a:solidFill>
                  <a:schemeClr val="dk2"/>
                </a:solidFill>
              </a:rPr>
              <a:t>cooling</a:t>
            </a:r>
            <a:r>
              <a:rPr lang="en-US" sz="1400">
                <a:solidFill>
                  <a:schemeClr val="lt1"/>
                </a:solidFill>
              </a:rPr>
              <a:t> of land and sea (land gets heated rapidly and sea takes time in absorbing and releasing heat) creates low pressure area on land and high pressure area over the sea.</a:t>
            </a:r>
            <a:endParaRPr/>
          </a:p>
          <a:p>
            <a:pPr indent="0" lvl="0" marL="0" rtl="0" algn="l">
              <a:spcBef>
                <a:spcPts val="880"/>
              </a:spcBef>
              <a:spcAft>
                <a:spcPts val="0"/>
              </a:spcAft>
              <a:buSzPts val="1120"/>
              <a:buNone/>
            </a:pPr>
            <a:br>
              <a:rPr lang="en-US" sz="1400">
                <a:solidFill>
                  <a:schemeClr val="lt1"/>
                </a:solidFill>
              </a:rPr>
            </a:br>
            <a:r>
              <a:rPr lang="en-US" sz="1400">
                <a:solidFill>
                  <a:schemeClr val="accent6"/>
                </a:solidFill>
              </a:rPr>
              <a:t>2.</a:t>
            </a:r>
            <a:r>
              <a:rPr lang="en-US" sz="1400">
                <a:solidFill>
                  <a:schemeClr val="lt1"/>
                </a:solidFill>
              </a:rPr>
              <a:t> The </a:t>
            </a:r>
            <a:r>
              <a:rPr lang="en-US" sz="1400">
                <a:solidFill>
                  <a:schemeClr val="accent6"/>
                </a:solidFill>
              </a:rPr>
              <a:t>shift of ITCZ </a:t>
            </a:r>
            <a:r>
              <a:rPr lang="en-US" sz="1400">
                <a:solidFill>
                  <a:schemeClr val="lt1"/>
                </a:solidFill>
              </a:rPr>
              <a:t>zone over the Ganga Plains during summers</a:t>
            </a:r>
            <a:endParaRPr/>
          </a:p>
          <a:p>
            <a:pPr indent="0" lvl="0" marL="0" rtl="0" algn="l">
              <a:spcBef>
                <a:spcPts val="880"/>
              </a:spcBef>
              <a:spcAft>
                <a:spcPts val="0"/>
              </a:spcAft>
              <a:buSzPts val="1120"/>
              <a:buNone/>
            </a:pPr>
            <a:br>
              <a:rPr lang="en-US" sz="1400">
                <a:solidFill>
                  <a:schemeClr val="lt1"/>
                </a:solidFill>
              </a:rPr>
            </a:br>
            <a:r>
              <a:rPr lang="en-US" sz="1400">
                <a:solidFill>
                  <a:srgbClr val="7030A0"/>
                </a:solidFill>
              </a:rPr>
              <a:t>3</a:t>
            </a:r>
            <a:r>
              <a:rPr lang="en-US" sz="1400">
                <a:solidFill>
                  <a:schemeClr val="lt1"/>
                </a:solidFill>
              </a:rPr>
              <a:t>. The presence of </a:t>
            </a:r>
            <a:r>
              <a:rPr b="1" lang="en-US" sz="1400">
                <a:solidFill>
                  <a:srgbClr val="7B0A61"/>
                </a:solidFill>
              </a:rPr>
              <a:t>high pressure </a:t>
            </a:r>
            <a:r>
              <a:rPr lang="en-US" sz="1400">
                <a:solidFill>
                  <a:schemeClr val="lt1"/>
                </a:solidFill>
              </a:rPr>
              <a:t>area to the east of </a:t>
            </a:r>
            <a:r>
              <a:rPr lang="en-US" sz="1400">
                <a:solidFill>
                  <a:srgbClr val="4F7617"/>
                </a:solidFill>
              </a:rPr>
              <a:t>Madagascar</a:t>
            </a:r>
            <a:endParaRPr/>
          </a:p>
          <a:p>
            <a:pPr indent="0" lvl="0" marL="0" rtl="0" algn="l">
              <a:spcBef>
                <a:spcPts val="880"/>
              </a:spcBef>
              <a:spcAft>
                <a:spcPts val="0"/>
              </a:spcAft>
              <a:buSzPts val="1120"/>
              <a:buNone/>
            </a:pPr>
            <a:br>
              <a:rPr lang="en-US" sz="1400">
                <a:solidFill>
                  <a:schemeClr val="lt1"/>
                </a:solidFill>
              </a:rPr>
            </a:br>
            <a:r>
              <a:rPr b="1" lang="en-US" sz="1400">
                <a:solidFill>
                  <a:srgbClr val="FF33CC"/>
                </a:solidFill>
              </a:rPr>
              <a:t>4</a:t>
            </a:r>
            <a:r>
              <a:rPr lang="en-US" sz="1400">
                <a:solidFill>
                  <a:schemeClr val="lt1"/>
                </a:solidFill>
              </a:rPr>
              <a:t>. Intense </a:t>
            </a:r>
            <a:r>
              <a:rPr lang="en-US" sz="1400">
                <a:solidFill>
                  <a:srgbClr val="C00000"/>
                </a:solidFill>
              </a:rPr>
              <a:t>heating</a:t>
            </a:r>
            <a:r>
              <a:rPr lang="en-US" sz="1400">
                <a:solidFill>
                  <a:schemeClr val="lt1"/>
                </a:solidFill>
              </a:rPr>
              <a:t> of the </a:t>
            </a:r>
            <a:r>
              <a:rPr b="1" lang="en-US" sz="1400">
                <a:solidFill>
                  <a:srgbClr val="941A1B"/>
                </a:solidFill>
              </a:rPr>
              <a:t>Tibetan Plateau</a:t>
            </a:r>
            <a:endParaRPr/>
          </a:p>
          <a:p>
            <a:pPr indent="0" lvl="0" marL="0" rtl="0" algn="l">
              <a:spcBef>
                <a:spcPts val="880"/>
              </a:spcBef>
              <a:spcAft>
                <a:spcPts val="0"/>
              </a:spcAft>
              <a:buSzPts val="1120"/>
              <a:buNone/>
            </a:pPr>
            <a:br>
              <a:rPr b="1" lang="en-US" sz="1400">
                <a:solidFill>
                  <a:srgbClr val="941A1B"/>
                </a:solidFill>
              </a:rPr>
            </a:br>
            <a:r>
              <a:rPr b="1" lang="en-US" sz="1400"/>
              <a:t>5</a:t>
            </a:r>
            <a:r>
              <a:rPr b="1" lang="en-US" sz="1400">
                <a:solidFill>
                  <a:schemeClr val="dk2"/>
                </a:solidFill>
              </a:rPr>
              <a:t>.</a:t>
            </a:r>
            <a:r>
              <a:rPr lang="en-US" sz="1400">
                <a:solidFill>
                  <a:schemeClr val="lt1"/>
                </a:solidFill>
              </a:rPr>
              <a:t> Movement of </a:t>
            </a:r>
            <a:r>
              <a:rPr b="1" lang="en-US" sz="1400">
                <a:solidFill>
                  <a:srgbClr val="7030A0"/>
                </a:solidFill>
              </a:rPr>
              <a:t>jet streams</a:t>
            </a:r>
            <a:endParaRPr/>
          </a:p>
        </p:txBody>
      </p:sp>
      <p:pic>
        <p:nvPicPr>
          <p:cNvPr id="369" name="Google Shape;369;p31"/>
          <p:cNvPicPr preferRelativeResize="0"/>
          <p:nvPr>
            <p:ph idx="2" type="pic"/>
          </p:nvPr>
        </p:nvPicPr>
        <p:blipFill rotWithShape="1">
          <a:blip r:embed="rId3">
            <a:alphaModFix/>
          </a:blip>
          <a:srcRect b="0" l="0" r="0" t="0"/>
          <a:stretch/>
        </p:blipFill>
        <p:spPr>
          <a:xfrm>
            <a:off x="235911" y="780673"/>
            <a:ext cx="4307425" cy="4863001"/>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pic>
        <p:nvPicPr>
          <p:cNvPr id="370" name="Google Shape;370;p31"/>
          <p:cNvPicPr preferRelativeResize="0"/>
          <p:nvPr/>
        </p:nvPicPr>
        <p:blipFill rotWithShape="1">
          <a:blip r:embed="rId4">
            <a:alphaModFix/>
          </a:blip>
          <a:srcRect b="0" l="0" r="0" t="0"/>
          <a:stretch/>
        </p:blipFill>
        <p:spPr>
          <a:xfrm>
            <a:off x="8510771" y="1716679"/>
            <a:ext cx="3390900" cy="4867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2"/>
          <p:cNvSpPr txBox="1"/>
          <p:nvPr>
            <p:ph type="title"/>
          </p:nvPr>
        </p:nvSpPr>
        <p:spPr>
          <a:xfrm>
            <a:off x="5285520" y="343486"/>
            <a:ext cx="6019800" cy="1141828"/>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a:t>2. INTER TROPICAL CONVERGENCE ZONE</a:t>
            </a:r>
            <a:endParaRPr/>
          </a:p>
        </p:txBody>
      </p:sp>
      <p:pic>
        <p:nvPicPr>
          <p:cNvPr id="376" name="Google Shape;376;p32"/>
          <p:cNvPicPr preferRelativeResize="0"/>
          <p:nvPr>
            <p:ph idx="2" type="pic"/>
          </p:nvPr>
        </p:nvPicPr>
        <p:blipFill rotWithShape="1">
          <a:blip r:embed="rId3">
            <a:alphaModFix/>
          </a:blip>
          <a:srcRect b="0" l="0" r="0" t="0"/>
          <a:stretch/>
        </p:blipFill>
        <p:spPr>
          <a:xfrm>
            <a:off x="334191" y="914399"/>
            <a:ext cx="4591050" cy="5773003"/>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sp>
        <p:nvSpPr>
          <p:cNvPr id="377" name="Google Shape;377;p32"/>
          <p:cNvSpPr txBox="1"/>
          <p:nvPr>
            <p:ph idx="1" type="body"/>
          </p:nvPr>
        </p:nvSpPr>
        <p:spPr>
          <a:xfrm>
            <a:off x="5401994" y="1997612"/>
            <a:ext cx="5342206" cy="282838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solidFill>
                  <a:schemeClr val="lt1"/>
                </a:solidFill>
              </a:rPr>
              <a:t>A narrow zone near the equator where northern and southern air masses converge, typically producing low atmospheric pressure.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3"/>
          <p:cNvSpPr txBox="1"/>
          <p:nvPr>
            <p:ph type="title"/>
          </p:nvPr>
        </p:nvSpPr>
        <p:spPr>
          <a:xfrm>
            <a:off x="6288257" y="505851"/>
            <a:ext cx="5129603" cy="817098"/>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a:t>MECHANISM OF MONSOON</a:t>
            </a:r>
            <a:endParaRPr/>
          </a:p>
        </p:txBody>
      </p:sp>
      <p:pic>
        <p:nvPicPr>
          <p:cNvPr id="383" name="Google Shape;383;p33"/>
          <p:cNvPicPr preferRelativeResize="0"/>
          <p:nvPr>
            <p:ph idx="2" type="pic"/>
          </p:nvPr>
        </p:nvPicPr>
        <p:blipFill rotWithShape="1">
          <a:blip r:embed="rId3">
            <a:alphaModFix/>
          </a:blip>
          <a:srcRect b="0" l="0" r="0" t="0"/>
          <a:stretch/>
        </p:blipFill>
        <p:spPr>
          <a:xfrm>
            <a:off x="82732" y="914400"/>
            <a:ext cx="5516207" cy="5622878"/>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sp>
        <p:nvSpPr>
          <p:cNvPr id="384" name="Google Shape;384;p33"/>
          <p:cNvSpPr txBox="1"/>
          <p:nvPr>
            <p:ph idx="1" type="body"/>
          </p:nvPr>
        </p:nvSpPr>
        <p:spPr>
          <a:xfrm>
            <a:off x="5598940" y="1707921"/>
            <a:ext cx="5598943" cy="282187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920"/>
              <a:buNone/>
            </a:pPr>
            <a:r>
              <a:rPr lang="en-US" sz="2400">
                <a:solidFill>
                  <a:schemeClr val="lt1"/>
                </a:solidFill>
              </a:rPr>
              <a:t>3.The presence of the high-pressure area, east of Madagascar (approx. 20 degree S over the Indian Ocean. The intensity and position of this high pressure area affects the Indian monsoon.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4"/>
          <p:cNvSpPr txBox="1"/>
          <p:nvPr>
            <p:ph type="title"/>
          </p:nvPr>
        </p:nvSpPr>
        <p:spPr>
          <a:xfrm>
            <a:off x="6045176" y="505851"/>
            <a:ext cx="5912363" cy="817098"/>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a:t>MECHANISM OF MONSOON</a:t>
            </a:r>
            <a:endParaRPr/>
          </a:p>
        </p:txBody>
      </p:sp>
      <p:pic>
        <p:nvPicPr>
          <p:cNvPr id="390" name="Google Shape;390;p34"/>
          <p:cNvPicPr preferRelativeResize="0"/>
          <p:nvPr>
            <p:ph idx="2" type="pic"/>
          </p:nvPr>
        </p:nvPicPr>
        <p:blipFill rotWithShape="1">
          <a:blip r:embed="rId3">
            <a:alphaModFix/>
          </a:blip>
          <a:srcRect b="0" l="0" r="0" t="0"/>
          <a:stretch/>
        </p:blipFill>
        <p:spPr>
          <a:xfrm>
            <a:off x="-1" y="532263"/>
            <a:ext cx="5215181" cy="6168788"/>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sp>
        <p:nvSpPr>
          <p:cNvPr id="391" name="Google Shape;391;p34"/>
          <p:cNvSpPr txBox="1"/>
          <p:nvPr>
            <p:ph idx="1" type="body"/>
          </p:nvPr>
        </p:nvSpPr>
        <p:spPr>
          <a:xfrm>
            <a:off x="5215181" y="1834531"/>
            <a:ext cx="6021388" cy="204893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920"/>
              <a:buNone/>
            </a:pPr>
            <a:r>
              <a:rPr lang="en-US" sz="2400">
                <a:solidFill>
                  <a:schemeClr val="lt1"/>
                </a:solidFill>
              </a:rPr>
              <a:t> 4.The Tibetan plateau gets intensely heated during the summer. This results in strong vertical air current and the formation of low pressure over the plateau above 9km above the sea level.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3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36"/>
          <p:cNvPicPr preferRelativeResize="0"/>
          <p:nvPr/>
        </p:nvPicPr>
        <p:blipFill rotWithShape="1">
          <a:blip r:embed="rId3">
            <a:alphaModFix/>
          </a:blip>
          <a:srcRect b="0" l="0" r="0" t="0"/>
          <a:stretch/>
        </p:blipFill>
        <p:spPr>
          <a:xfrm>
            <a:off x="6138862" y="3419476"/>
            <a:ext cx="6053138" cy="3438524"/>
          </a:xfrm>
          <a:prstGeom prst="rect">
            <a:avLst/>
          </a:prstGeom>
          <a:noFill/>
          <a:ln>
            <a:noFill/>
          </a:ln>
        </p:spPr>
      </p:pic>
      <p:pic>
        <p:nvPicPr>
          <p:cNvPr id="402" name="Google Shape;402;p36"/>
          <p:cNvPicPr preferRelativeResize="0"/>
          <p:nvPr/>
        </p:nvPicPr>
        <p:blipFill rotWithShape="1">
          <a:blip r:embed="rId4">
            <a:alphaModFix/>
          </a:blip>
          <a:srcRect b="0" l="0" r="0" t="0"/>
          <a:stretch/>
        </p:blipFill>
        <p:spPr>
          <a:xfrm>
            <a:off x="6138862" y="0"/>
            <a:ext cx="6138862" cy="3455194"/>
          </a:xfrm>
          <a:prstGeom prst="rect">
            <a:avLst/>
          </a:prstGeom>
          <a:noFill/>
          <a:ln>
            <a:noFill/>
          </a:ln>
        </p:spPr>
      </p:pic>
      <p:pic>
        <p:nvPicPr>
          <p:cNvPr id="403" name="Google Shape;403;p36"/>
          <p:cNvPicPr preferRelativeResize="0"/>
          <p:nvPr/>
        </p:nvPicPr>
        <p:blipFill rotWithShape="1">
          <a:blip r:embed="rId5">
            <a:alphaModFix/>
          </a:blip>
          <a:srcRect b="0" l="0" r="0" t="0"/>
          <a:stretch/>
        </p:blipFill>
        <p:spPr>
          <a:xfrm>
            <a:off x="0" y="3455194"/>
            <a:ext cx="6138862" cy="3402806"/>
          </a:xfrm>
          <a:prstGeom prst="rect">
            <a:avLst/>
          </a:prstGeom>
          <a:noFill/>
          <a:ln>
            <a:noFill/>
          </a:ln>
        </p:spPr>
      </p:pic>
      <p:pic>
        <p:nvPicPr>
          <p:cNvPr id="404" name="Google Shape;404;p36"/>
          <p:cNvPicPr preferRelativeResize="0"/>
          <p:nvPr/>
        </p:nvPicPr>
        <p:blipFill rotWithShape="1">
          <a:blip r:embed="rId6">
            <a:alphaModFix/>
          </a:blip>
          <a:srcRect b="0" l="0" r="0" t="0"/>
          <a:stretch/>
        </p:blipFill>
        <p:spPr>
          <a:xfrm>
            <a:off x="0" y="0"/>
            <a:ext cx="6138862" cy="345519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37"/>
          <p:cNvPicPr preferRelativeResize="0"/>
          <p:nvPr/>
        </p:nvPicPr>
        <p:blipFill rotWithShape="1">
          <a:blip r:embed="rId3">
            <a:alphaModFix/>
          </a:blip>
          <a:srcRect b="0" l="0" r="0" t="0"/>
          <a:stretch/>
        </p:blipFill>
        <p:spPr>
          <a:xfrm>
            <a:off x="0" y="3228975"/>
            <a:ext cx="12191999" cy="3743325"/>
          </a:xfrm>
          <a:prstGeom prst="rect">
            <a:avLst/>
          </a:prstGeom>
          <a:noFill/>
          <a:ln>
            <a:noFill/>
          </a:ln>
        </p:spPr>
      </p:pic>
      <p:sp>
        <p:nvSpPr>
          <p:cNvPr id="410" name="Google Shape;410;p37"/>
          <p:cNvSpPr/>
          <p:nvPr/>
        </p:nvSpPr>
        <p:spPr>
          <a:xfrm>
            <a:off x="0" y="0"/>
            <a:ext cx="12192000"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Normally, when the tropical eastern south pacific ocean experiences high pressure, the tropical eastern Indian Ocean experiences low pressure.</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But in certain years, there is a reversal in the pressure conditions and the eastern pacific has low pressure in comparison to the Indian Ocean.</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This periodic change in pressure conditions is known as Southern Oscillation (SO).</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The difference in pressure over Tahiti, in the Pacific Ocean and Darwin in northern Australia is computed to predict the intensity of the monsoon.</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A feature connected with the SO is the El Nino, a warm ocean current that flows past the Peruvian coast, in place of the cold Peruvian current every 2 to 5 years.</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The changes in pressure conditions are connected to the El Nino. Hence, the phenomena is referred to as ENSO (El Nino Southern Oscillations).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38"/>
          <p:cNvPicPr preferRelativeResize="0"/>
          <p:nvPr/>
        </p:nvPicPr>
        <p:blipFill rotWithShape="1">
          <a:blip r:embed="rId3">
            <a:alphaModFix/>
          </a:blip>
          <a:srcRect b="0" l="0" r="0" t="0"/>
          <a:stretch/>
        </p:blipFill>
        <p:spPr>
          <a:xfrm>
            <a:off x="-1" y="-1"/>
            <a:ext cx="6000751" cy="3471863"/>
          </a:xfrm>
          <a:prstGeom prst="rect">
            <a:avLst/>
          </a:prstGeom>
          <a:noFill/>
          <a:ln>
            <a:noFill/>
          </a:ln>
        </p:spPr>
      </p:pic>
      <p:pic>
        <p:nvPicPr>
          <p:cNvPr id="416" name="Google Shape;416;p38"/>
          <p:cNvPicPr preferRelativeResize="0"/>
          <p:nvPr/>
        </p:nvPicPr>
        <p:blipFill rotWithShape="1">
          <a:blip r:embed="rId4">
            <a:alphaModFix/>
          </a:blip>
          <a:srcRect b="0" l="0" r="0" t="0"/>
          <a:stretch/>
        </p:blipFill>
        <p:spPr>
          <a:xfrm>
            <a:off x="6000750" y="0"/>
            <a:ext cx="6191250" cy="3471863"/>
          </a:xfrm>
          <a:prstGeom prst="rect">
            <a:avLst/>
          </a:prstGeom>
          <a:noFill/>
          <a:ln>
            <a:noFill/>
          </a:ln>
        </p:spPr>
      </p:pic>
      <p:pic>
        <p:nvPicPr>
          <p:cNvPr id="417" name="Google Shape;417;p38"/>
          <p:cNvPicPr preferRelativeResize="0"/>
          <p:nvPr/>
        </p:nvPicPr>
        <p:blipFill rotWithShape="1">
          <a:blip r:embed="rId5">
            <a:alphaModFix/>
          </a:blip>
          <a:srcRect b="0" l="0" r="0" t="0"/>
          <a:stretch/>
        </p:blipFill>
        <p:spPr>
          <a:xfrm>
            <a:off x="0" y="3471862"/>
            <a:ext cx="6000750" cy="3386138"/>
          </a:xfrm>
          <a:prstGeom prst="rect">
            <a:avLst/>
          </a:prstGeom>
          <a:noFill/>
          <a:ln>
            <a:noFill/>
          </a:ln>
        </p:spPr>
      </p:pic>
      <p:pic>
        <p:nvPicPr>
          <p:cNvPr id="418" name="Google Shape;418;p38"/>
          <p:cNvPicPr preferRelativeResize="0"/>
          <p:nvPr/>
        </p:nvPicPr>
        <p:blipFill rotWithShape="1">
          <a:blip r:embed="rId6">
            <a:alphaModFix/>
          </a:blip>
          <a:srcRect b="0" l="0" r="0" t="0"/>
          <a:stretch/>
        </p:blipFill>
        <p:spPr>
          <a:xfrm>
            <a:off x="6000750" y="3471862"/>
            <a:ext cx="6191250" cy="338613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9"/>
          <p:cNvSpPr txBox="1"/>
          <p:nvPr>
            <p:ph type="title"/>
          </p:nvPr>
        </p:nvSpPr>
        <p:spPr>
          <a:xfrm>
            <a:off x="7297200" y="442546"/>
            <a:ext cx="4252376" cy="471854"/>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entury Gothic"/>
              <a:buNone/>
            </a:pPr>
            <a:r>
              <a:rPr lang="en-US"/>
              <a:t>ONSET OF MONSOONS</a:t>
            </a:r>
            <a:endParaRPr/>
          </a:p>
        </p:txBody>
      </p:sp>
      <p:pic>
        <p:nvPicPr>
          <p:cNvPr id="424" name="Google Shape;424;p39"/>
          <p:cNvPicPr preferRelativeResize="0"/>
          <p:nvPr>
            <p:ph idx="2" type="pic"/>
          </p:nvPr>
        </p:nvPicPr>
        <p:blipFill rotWithShape="1">
          <a:blip r:embed="rId3">
            <a:alphaModFix/>
          </a:blip>
          <a:srcRect b="0" l="0" r="0" t="0"/>
          <a:stretch/>
        </p:blipFill>
        <p:spPr>
          <a:xfrm>
            <a:off x="1" y="0"/>
            <a:ext cx="5556736" cy="3814763"/>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sp>
        <p:nvSpPr>
          <p:cNvPr id="425" name="Google Shape;425;p39"/>
          <p:cNvSpPr txBox="1"/>
          <p:nvPr>
            <p:ph idx="1" type="body"/>
          </p:nvPr>
        </p:nvSpPr>
        <p:spPr>
          <a:xfrm>
            <a:off x="5556737" y="914399"/>
            <a:ext cx="6288259" cy="5430129"/>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SzPct val="79999"/>
              <a:buNone/>
            </a:pPr>
            <a:r>
              <a:rPr lang="en-US">
                <a:solidFill>
                  <a:schemeClr val="lt1"/>
                </a:solidFill>
              </a:rPr>
              <a:t>The duration of the monsoon is between 100- 120 days from early June to mid-September. Around the time of its arrival, the normal rainfall increases suddenly and continues constantly for several days. This is known as the </a:t>
            </a:r>
            <a:r>
              <a:rPr lang="en-US">
                <a:solidFill>
                  <a:schemeClr val="accent6"/>
                </a:solidFill>
              </a:rPr>
              <a:t>‘burst’ </a:t>
            </a:r>
            <a:r>
              <a:rPr lang="en-US">
                <a:solidFill>
                  <a:schemeClr val="lt1"/>
                </a:solidFill>
              </a:rPr>
              <a:t>of the monsoon, and can be distinguished from the pre-monsoon showers. The </a:t>
            </a:r>
            <a:r>
              <a:rPr lang="en-US">
                <a:solidFill>
                  <a:schemeClr val="accent6"/>
                </a:solidFill>
              </a:rPr>
              <a:t>monsoon arrive</a:t>
            </a:r>
            <a:r>
              <a:rPr lang="en-US">
                <a:solidFill>
                  <a:schemeClr val="lt1"/>
                </a:solidFill>
              </a:rPr>
              <a:t>s at the southern tip of the Indian peninsula generally by the first week of </a:t>
            </a:r>
            <a:r>
              <a:rPr lang="en-US">
                <a:solidFill>
                  <a:schemeClr val="accent6"/>
                </a:solidFill>
              </a:rPr>
              <a:t>June</a:t>
            </a:r>
            <a:r>
              <a:rPr lang="en-US">
                <a:solidFill>
                  <a:schemeClr val="lt1"/>
                </a:solidFill>
              </a:rPr>
              <a:t>. Subsequently, it divides into two – the Arabian Sea branch and the Bay of Bengal branch.</a:t>
            </a:r>
            <a:endParaRPr/>
          </a:p>
          <a:p>
            <a:pPr indent="0" lvl="0" marL="0" rtl="0" algn="l">
              <a:spcBef>
                <a:spcPts val="933"/>
              </a:spcBef>
              <a:spcAft>
                <a:spcPts val="0"/>
              </a:spcAft>
              <a:buSzPct val="79999"/>
              <a:buNone/>
            </a:pPr>
            <a:r>
              <a:rPr lang="en-US">
                <a:solidFill>
                  <a:schemeClr val="lt1"/>
                </a:solidFill>
              </a:rPr>
              <a:t>The Arabian Sea branch reaches Mumbai about ten days later on approximately the 10th of June. This is a fairly rapid advance. The Bay of Bengal branch also advances rapidly and arrives in Assam in the first week of June. The lofty mountains cause the monsoon winds to deflect towards the west over the Ganga plains. By mid-June the Arabian Sea branch of the monsoon arrives over Saurashtra- Kuchchh and the central part of the country. The Arabian Sea and the Bay of Bengal branches of the monsoon merge over the north-western part of the Ganga plains. Delhi generally receives the monsoon showers from the Bay of Bengal branch by the end of June (tentative date is 29th of June).</a:t>
            </a:r>
            <a:endParaRPr/>
          </a:p>
          <a:p>
            <a:pPr indent="0" lvl="0" marL="0" rtl="0" algn="l">
              <a:spcBef>
                <a:spcPts val="933"/>
              </a:spcBef>
              <a:spcAft>
                <a:spcPts val="0"/>
              </a:spcAft>
              <a:buSzPct val="79999"/>
              <a:buNone/>
            </a:pPr>
            <a:r>
              <a:t/>
            </a:r>
            <a:endParaRPr/>
          </a:p>
        </p:txBody>
      </p:sp>
      <p:pic>
        <p:nvPicPr>
          <p:cNvPr id="426" name="Google Shape;426;p39"/>
          <p:cNvPicPr preferRelativeResize="0"/>
          <p:nvPr/>
        </p:nvPicPr>
        <p:blipFill rotWithShape="1">
          <a:blip r:embed="rId4">
            <a:alphaModFix/>
          </a:blip>
          <a:srcRect b="0" l="0" r="0" t="0"/>
          <a:stretch/>
        </p:blipFill>
        <p:spPr>
          <a:xfrm>
            <a:off x="-1" y="3814763"/>
            <a:ext cx="5556738" cy="30432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4"/>
          <p:cNvSpPr txBox="1"/>
          <p:nvPr>
            <p:ph type="title"/>
          </p:nvPr>
        </p:nvSpPr>
        <p:spPr>
          <a:xfrm>
            <a:off x="0" y="0"/>
            <a:ext cx="12192000" cy="125821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sz="2800"/>
              <a:t> </a:t>
            </a:r>
            <a:r>
              <a:rPr lang="en-US" sz="2800">
                <a:solidFill>
                  <a:srgbClr val="7030A0"/>
                </a:solidFill>
              </a:rPr>
              <a:t>CLIMATIC CONTROLS  </a:t>
            </a:r>
            <a:br>
              <a:rPr lang="en-US" sz="2800">
                <a:solidFill>
                  <a:srgbClr val="7030A0"/>
                </a:solidFill>
              </a:rPr>
            </a:br>
            <a:r>
              <a:rPr lang="en-US" sz="2800">
                <a:solidFill>
                  <a:srgbClr val="7030A0"/>
                </a:solidFill>
              </a:rPr>
              <a:t>OR</a:t>
            </a:r>
            <a:endParaRPr/>
          </a:p>
        </p:txBody>
      </p:sp>
      <p:pic>
        <p:nvPicPr>
          <p:cNvPr id="163" name="Google Shape;163;p4"/>
          <p:cNvPicPr preferRelativeResize="0"/>
          <p:nvPr/>
        </p:nvPicPr>
        <p:blipFill rotWithShape="1">
          <a:blip r:embed="rId3">
            <a:alphaModFix/>
          </a:blip>
          <a:srcRect b="0" l="0" r="0" t="0"/>
          <a:stretch/>
        </p:blipFill>
        <p:spPr>
          <a:xfrm>
            <a:off x="-71585" y="1352282"/>
            <a:ext cx="12335171" cy="559978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40"/>
          <p:cNvPicPr preferRelativeResize="0"/>
          <p:nvPr/>
        </p:nvPicPr>
        <p:blipFill rotWithShape="1">
          <a:blip r:embed="rId3">
            <a:alphaModFix/>
          </a:blip>
          <a:srcRect b="0" l="0" r="0" t="0"/>
          <a:stretch/>
        </p:blipFill>
        <p:spPr>
          <a:xfrm>
            <a:off x="70994" y="-62120"/>
            <a:ext cx="12050012" cy="698223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41"/>
          <p:cNvPicPr preferRelativeResize="0"/>
          <p:nvPr/>
        </p:nvPicPr>
        <p:blipFill rotWithShape="1">
          <a:blip r:embed="rId3">
            <a:alphaModFix/>
          </a:blip>
          <a:srcRect b="0" l="0" r="0" t="0"/>
          <a:stretch/>
        </p:blipFill>
        <p:spPr>
          <a:xfrm>
            <a:off x="1" y="450761"/>
            <a:ext cx="12192000" cy="640723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2"/>
          <p:cNvSpPr txBox="1"/>
          <p:nvPr>
            <p:ph type="title"/>
          </p:nvPr>
        </p:nvSpPr>
        <p:spPr>
          <a:xfrm>
            <a:off x="6776695" y="561535"/>
            <a:ext cx="4477459" cy="705729"/>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a:t>THE INDIAN MONSOON</a:t>
            </a:r>
            <a:endParaRPr/>
          </a:p>
        </p:txBody>
      </p:sp>
      <p:pic>
        <p:nvPicPr>
          <p:cNvPr id="442" name="Google Shape;442;p42"/>
          <p:cNvPicPr preferRelativeResize="0"/>
          <p:nvPr>
            <p:ph idx="2" type="pic"/>
          </p:nvPr>
        </p:nvPicPr>
        <p:blipFill rotWithShape="1">
          <a:blip r:embed="rId3">
            <a:alphaModFix/>
          </a:blip>
          <a:srcRect b="0" l="0" r="0" t="0"/>
          <a:stretch/>
        </p:blipFill>
        <p:spPr>
          <a:xfrm>
            <a:off x="421516" y="914403"/>
            <a:ext cx="4427076" cy="4998084"/>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sp>
        <p:nvSpPr>
          <p:cNvPr id="443" name="Google Shape;443;p42"/>
          <p:cNvSpPr txBox="1"/>
          <p:nvPr>
            <p:ph idx="1" type="body"/>
          </p:nvPr>
        </p:nvSpPr>
        <p:spPr>
          <a:xfrm>
            <a:off x="5004166" y="1707921"/>
            <a:ext cx="6021388" cy="204893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920"/>
              <a:buNone/>
            </a:pPr>
            <a:r>
              <a:rPr lang="en-US" sz="2400">
                <a:solidFill>
                  <a:schemeClr val="lt1"/>
                </a:solidFill>
              </a:rPr>
              <a:t>Monsoon winds strongly influence the climate of wind. The monsoons are experienced in the tropical area roughly between 20 degree N and 20 degree S.</a:t>
            </a:r>
            <a:endParaRPr/>
          </a:p>
          <a:p>
            <a:pPr indent="0" lvl="0" marL="0" rtl="0" algn="l">
              <a:spcBef>
                <a:spcPts val="960"/>
              </a:spcBef>
              <a:spcAft>
                <a:spcPts val="0"/>
              </a:spcAft>
              <a:buSzPts val="144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3"/>
          <p:cNvSpPr txBox="1"/>
          <p:nvPr>
            <p:ph type="title"/>
          </p:nvPr>
        </p:nvSpPr>
        <p:spPr>
          <a:xfrm>
            <a:off x="684212" y="0"/>
            <a:ext cx="3831516" cy="14466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94B3D"/>
              </a:buClr>
              <a:buSzPts val="3200"/>
              <a:buFont typeface="Century Gothic"/>
              <a:buNone/>
            </a:pPr>
            <a:r>
              <a:rPr b="1" lang="en-US">
                <a:solidFill>
                  <a:srgbClr val="094B3D"/>
                </a:solidFill>
              </a:rPr>
              <a:t>SUMMER SEASON</a:t>
            </a:r>
            <a:endParaRPr/>
          </a:p>
        </p:txBody>
      </p:sp>
      <p:sp>
        <p:nvSpPr>
          <p:cNvPr id="449" name="Google Shape;449;p43"/>
          <p:cNvSpPr txBox="1"/>
          <p:nvPr>
            <p:ph idx="1" type="body"/>
          </p:nvPr>
        </p:nvSpPr>
        <p:spPr>
          <a:xfrm>
            <a:off x="0" y="968991"/>
            <a:ext cx="7656394" cy="5889009"/>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spcBef>
                <a:spcPts val="0"/>
              </a:spcBef>
              <a:spcAft>
                <a:spcPts val="0"/>
              </a:spcAft>
              <a:buSzPct val="80000"/>
              <a:buNone/>
            </a:pPr>
            <a:r>
              <a:t/>
            </a:r>
            <a:endParaRPr>
              <a:solidFill>
                <a:schemeClr val="lt1"/>
              </a:solidFill>
            </a:endParaRPr>
          </a:p>
          <a:p>
            <a:pPr indent="-457225" lvl="0" marL="457200" rtl="0" algn="l">
              <a:spcBef>
                <a:spcPts val="988"/>
              </a:spcBef>
              <a:spcAft>
                <a:spcPts val="0"/>
              </a:spcAft>
              <a:buSzPct val="79999"/>
              <a:buFont typeface="Century Gothic"/>
              <a:buAutoNum type="arabicPeriod"/>
            </a:pPr>
            <a:r>
              <a:rPr lang="en-US" sz="2100">
                <a:solidFill>
                  <a:schemeClr val="lt1"/>
                </a:solidFill>
              </a:rPr>
              <a:t>The summer season is from </a:t>
            </a:r>
            <a:r>
              <a:rPr b="1" lang="en-US" sz="2100">
                <a:solidFill>
                  <a:schemeClr val="accent5"/>
                </a:solidFill>
              </a:rPr>
              <a:t>March to May</a:t>
            </a:r>
            <a:r>
              <a:rPr lang="en-US" sz="2100">
                <a:solidFill>
                  <a:schemeClr val="lt1"/>
                </a:solidFill>
              </a:rPr>
              <a:t>. During this period, the global heat belt shifts towards north because of the apparent northward movement of the sun.</a:t>
            </a:r>
            <a:endParaRPr/>
          </a:p>
          <a:p>
            <a:pPr indent="-457225" lvl="0" marL="457200" rtl="0" algn="l">
              <a:spcBef>
                <a:spcPts val="988"/>
              </a:spcBef>
              <a:spcAft>
                <a:spcPts val="0"/>
              </a:spcAft>
              <a:buSzPct val="79999"/>
              <a:buFont typeface="Century Gothic"/>
              <a:buAutoNum type="arabicPeriod"/>
            </a:pPr>
            <a:r>
              <a:rPr lang="en-US" sz="2100">
                <a:solidFill>
                  <a:schemeClr val="lt1"/>
                </a:solidFill>
              </a:rPr>
              <a:t>During summer, the </a:t>
            </a:r>
            <a:r>
              <a:rPr b="1" lang="en-US" sz="2100">
                <a:solidFill>
                  <a:schemeClr val="accent6"/>
                </a:solidFill>
              </a:rPr>
              <a:t>temperatures rise </a:t>
            </a:r>
            <a:r>
              <a:rPr lang="en-US" sz="2100">
                <a:solidFill>
                  <a:schemeClr val="lt1"/>
                </a:solidFill>
              </a:rPr>
              <a:t>and air pressure falls in the northern part of the country. Towards the end of May, an elongated low-pressure area develops in the region which extends from the Thar Desert in the northwest to Patna and Chhotanagpur in the east and southeast.</a:t>
            </a:r>
            <a:endParaRPr/>
          </a:p>
          <a:p>
            <a:pPr indent="-457225" lvl="0" marL="457200" rtl="0" algn="l">
              <a:spcBef>
                <a:spcPts val="988"/>
              </a:spcBef>
              <a:spcAft>
                <a:spcPts val="0"/>
              </a:spcAft>
              <a:buSzPct val="79999"/>
              <a:buFont typeface="Century Gothic"/>
              <a:buAutoNum type="arabicPeriod"/>
            </a:pPr>
            <a:r>
              <a:rPr lang="en-US" sz="2100">
                <a:solidFill>
                  <a:schemeClr val="lt1"/>
                </a:solidFill>
              </a:rPr>
              <a:t>A characteristic feature of the hot weather season is the </a:t>
            </a:r>
            <a:r>
              <a:rPr b="1" lang="en-US" sz="2100">
                <a:solidFill>
                  <a:srgbClr val="941A1B"/>
                </a:solidFill>
              </a:rPr>
              <a:t>‘loo’. </a:t>
            </a:r>
            <a:r>
              <a:rPr lang="en-US" sz="2100">
                <a:solidFill>
                  <a:schemeClr val="lt1"/>
                </a:solidFill>
              </a:rPr>
              <a:t>These are strong, gusty, hot and dry winds(what) which blow during the day over the </a:t>
            </a:r>
            <a:r>
              <a:rPr lang="en-US" sz="2100">
                <a:solidFill>
                  <a:schemeClr val="accent2"/>
                </a:solidFill>
              </a:rPr>
              <a:t>north and northwestern India</a:t>
            </a:r>
            <a:r>
              <a:rPr lang="en-US" sz="2100">
                <a:solidFill>
                  <a:schemeClr val="lt1"/>
                </a:solidFill>
              </a:rPr>
              <a:t>.(where?) (when ? march to may)</a:t>
            </a:r>
            <a:endParaRPr/>
          </a:p>
          <a:p>
            <a:pPr indent="-457225" lvl="0" marL="457200" rtl="0" algn="l">
              <a:spcBef>
                <a:spcPts val="988"/>
              </a:spcBef>
              <a:spcAft>
                <a:spcPts val="0"/>
              </a:spcAft>
              <a:buSzPct val="79999"/>
              <a:buFont typeface="Century Gothic"/>
              <a:buAutoNum type="arabicPeriod"/>
            </a:pPr>
            <a:r>
              <a:rPr b="1" lang="en-US" sz="2100">
                <a:solidFill>
                  <a:srgbClr val="803B0E"/>
                </a:solidFill>
              </a:rPr>
              <a:t>Dust storms </a:t>
            </a:r>
            <a:r>
              <a:rPr lang="en-US" sz="2100">
                <a:solidFill>
                  <a:schemeClr val="lt1"/>
                </a:solidFill>
              </a:rPr>
              <a:t>are very common in northern India during the month of May. This is also the season of localized thunderstorms; accompanied by violent winds, torrential downpours, and hail.</a:t>
            </a:r>
            <a:endParaRPr/>
          </a:p>
          <a:p>
            <a:pPr indent="-457225" lvl="0" marL="457200" rtl="0" algn="l">
              <a:spcBef>
                <a:spcPts val="988"/>
              </a:spcBef>
              <a:spcAft>
                <a:spcPts val="0"/>
              </a:spcAft>
              <a:buSzPct val="79999"/>
              <a:buFont typeface="Century Gothic"/>
              <a:buAutoNum type="arabicPeriod"/>
            </a:pPr>
            <a:r>
              <a:rPr b="1" lang="en-US" sz="2100">
                <a:solidFill>
                  <a:srgbClr val="002060"/>
                </a:solidFill>
              </a:rPr>
              <a:t>Pre-monsoon showers </a:t>
            </a:r>
            <a:r>
              <a:rPr lang="en-US" sz="2100">
                <a:solidFill>
                  <a:schemeClr val="lt1"/>
                </a:solidFill>
              </a:rPr>
              <a:t>are common towards the end of the summer season; especially in Kerala (where?)and Karnataka. They are often called ‘</a:t>
            </a:r>
            <a:r>
              <a:rPr b="1" lang="en-US" sz="2100">
                <a:solidFill>
                  <a:srgbClr val="FF9900"/>
                </a:solidFill>
              </a:rPr>
              <a:t>mango showers’ </a:t>
            </a:r>
            <a:r>
              <a:rPr lang="en-US" sz="2100">
                <a:solidFill>
                  <a:schemeClr val="lt1"/>
                </a:solidFill>
              </a:rPr>
              <a:t>as they help in the early ripening of mangoes. (What? When?)</a:t>
            </a:r>
            <a:endParaRPr/>
          </a:p>
          <a:p>
            <a:pPr indent="0" lvl="0" marL="0" rtl="0" algn="l">
              <a:spcBef>
                <a:spcPts val="970"/>
              </a:spcBef>
              <a:spcAft>
                <a:spcPts val="0"/>
              </a:spcAft>
              <a:buSzPct val="80000"/>
              <a:buNone/>
            </a:pPr>
            <a:r>
              <a:t/>
            </a:r>
            <a:endParaRPr/>
          </a:p>
        </p:txBody>
      </p:sp>
      <p:pic>
        <p:nvPicPr>
          <p:cNvPr id="450" name="Google Shape;450;p43"/>
          <p:cNvPicPr preferRelativeResize="0"/>
          <p:nvPr/>
        </p:nvPicPr>
        <p:blipFill rotWithShape="1">
          <a:blip r:embed="rId3">
            <a:alphaModFix/>
          </a:blip>
          <a:srcRect b="0" l="0" r="0" t="0"/>
          <a:stretch/>
        </p:blipFill>
        <p:spPr>
          <a:xfrm>
            <a:off x="7519987" y="-95534"/>
            <a:ext cx="4940419" cy="71650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4"/>
          <p:cNvSpPr txBox="1"/>
          <p:nvPr>
            <p:ph type="title"/>
          </p:nvPr>
        </p:nvSpPr>
        <p:spPr>
          <a:xfrm>
            <a:off x="6691118" y="305973"/>
            <a:ext cx="5266421" cy="87571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C00000"/>
              </a:buClr>
              <a:buSzPts val="3200"/>
              <a:buFont typeface="Century Gothic"/>
              <a:buNone/>
            </a:pPr>
            <a:r>
              <a:rPr b="1" lang="en-US">
                <a:solidFill>
                  <a:srgbClr val="C00000"/>
                </a:solidFill>
              </a:rPr>
              <a:t>ADVANCING MONSOON</a:t>
            </a:r>
            <a:endParaRPr/>
          </a:p>
        </p:txBody>
      </p:sp>
      <p:sp>
        <p:nvSpPr>
          <p:cNvPr id="456" name="Google Shape;456;p44"/>
          <p:cNvSpPr txBox="1"/>
          <p:nvPr>
            <p:ph idx="1" type="body"/>
          </p:nvPr>
        </p:nvSpPr>
        <p:spPr>
          <a:xfrm>
            <a:off x="1" y="984738"/>
            <a:ext cx="7670041" cy="6030211"/>
          </a:xfrm>
          <a:prstGeom prst="rect">
            <a:avLst/>
          </a:prstGeom>
          <a:noFill/>
          <a:ln>
            <a:noFill/>
          </a:ln>
        </p:spPr>
        <p:txBody>
          <a:bodyPr anchorCtr="0" anchor="ctr" bIns="45700" lIns="91425" spcFirstLastPara="1" rIns="91425" wrap="square" tIns="45700">
            <a:normAutofit fontScale="70000" lnSpcReduction="20000"/>
          </a:bodyPr>
          <a:lstStyle/>
          <a:p>
            <a:pPr indent="-457200" lvl="0" marL="457200" rtl="0" algn="l">
              <a:spcBef>
                <a:spcPts val="0"/>
              </a:spcBef>
              <a:spcAft>
                <a:spcPts val="0"/>
              </a:spcAft>
              <a:buSzPct val="80000"/>
              <a:buFont typeface="Century Gothic"/>
              <a:buAutoNum type="arabicPeriod"/>
            </a:pPr>
            <a:r>
              <a:rPr lang="en-US">
                <a:solidFill>
                  <a:schemeClr val="lt1"/>
                </a:solidFill>
              </a:rPr>
              <a:t>The rainy season begins from early June.</a:t>
            </a:r>
            <a:endParaRPr/>
          </a:p>
          <a:p>
            <a:pPr indent="-457200" lvl="0" marL="457200" rtl="0" algn="l">
              <a:spcBef>
                <a:spcPts val="880"/>
              </a:spcBef>
              <a:spcAft>
                <a:spcPts val="0"/>
              </a:spcAft>
              <a:buSzPct val="80000"/>
              <a:buFont typeface="Century Gothic"/>
              <a:buAutoNum type="arabicPeriod"/>
            </a:pPr>
            <a:r>
              <a:rPr lang="en-US">
                <a:solidFill>
                  <a:schemeClr val="lt1"/>
                </a:solidFill>
              </a:rPr>
              <a:t>The low-pressure condition over the northern plains intensifies at this time. It attracts the trade winds from the southern hemisphere. These south-east trade winds cross the equator and blow in a south-westerly direction to enter the Indian peninsula as the </a:t>
            </a:r>
            <a:r>
              <a:rPr b="1" lang="en-US">
                <a:solidFill>
                  <a:srgbClr val="C00000"/>
                </a:solidFill>
              </a:rPr>
              <a:t>south-west monsoon</a:t>
            </a:r>
            <a:r>
              <a:rPr lang="en-US">
                <a:solidFill>
                  <a:schemeClr val="lt1"/>
                </a:solidFill>
              </a:rPr>
              <a:t>. These winds bring abundant moisture to the subcontinent.</a:t>
            </a:r>
            <a:endParaRPr/>
          </a:p>
          <a:p>
            <a:pPr indent="-457200" lvl="0" marL="457200" rtl="0" algn="l">
              <a:spcBef>
                <a:spcPts val="880"/>
              </a:spcBef>
              <a:spcAft>
                <a:spcPts val="0"/>
              </a:spcAft>
              <a:buSzPct val="80000"/>
              <a:buFont typeface="Century Gothic"/>
              <a:buAutoNum type="arabicPeriod"/>
            </a:pPr>
            <a:r>
              <a:rPr lang="en-US">
                <a:solidFill>
                  <a:schemeClr val="lt1"/>
                </a:solidFill>
              </a:rPr>
              <a:t>These winds blow at an average velocity of </a:t>
            </a:r>
            <a:r>
              <a:rPr lang="en-US">
                <a:solidFill>
                  <a:srgbClr val="032348"/>
                </a:solidFill>
              </a:rPr>
              <a:t>30 km/h</a:t>
            </a:r>
            <a:r>
              <a:rPr lang="en-US">
                <a:solidFill>
                  <a:schemeClr val="lt1"/>
                </a:solidFill>
              </a:rPr>
              <a:t>. The monsoon winds cover the country in about a month; barring the extreme north-west.</a:t>
            </a:r>
            <a:endParaRPr/>
          </a:p>
          <a:p>
            <a:pPr indent="-457200" lvl="0" marL="457200" rtl="0" algn="l">
              <a:spcBef>
                <a:spcPts val="880"/>
              </a:spcBef>
              <a:spcAft>
                <a:spcPts val="0"/>
              </a:spcAft>
              <a:buSzPct val="80000"/>
              <a:buFont typeface="Century Gothic"/>
              <a:buAutoNum type="arabicPeriod"/>
            </a:pPr>
            <a:r>
              <a:rPr lang="en-US">
                <a:solidFill>
                  <a:schemeClr val="lt1"/>
                </a:solidFill>
              </a:rPr>
              <a:t>The windward side of the Western Ghats receives very heavy rainfall, early in the rainy season. The Deccan Plateau and parts of Madhya Pradesh also receive some rain, in spite of lying in the rain shadow area.</a:t>
            </a:r>
            <a:endParaRPr/>
          </a:p>
          <a:p>
            <a:pPr indent="-457200" lvl="0" marL="457200" rtl="0" algn="l">
              <a:spcBef>
                <a:spcPts val="880"/>
              </a:spcBef>
              <a:spcAft>
                <a:spcPts val="0"/>
              </a:spcAft>
              <a:buSzPct val="80000"/>
              <a:buFont typeface="Century Gothic"/>
              <a:buAutoNum type="arabicPeriod"/>
            </a:pPr>
            <a:r>
              <a:rPr b="1" lang="en-US">
                <a:solidFill>
                  <a:srgbClr val="002060"/>
                </a:solidFill>
              </a:rPr>
              <a:t>The north-eastern </a:t>
            </a:r>
            <a:r>
              <a:rPr lang="en-US">
                <a:solidFill>
                  <a:schemeClr val="lt1"/>
                </a:solidFill>
              </a:rPr>
              <a:t>part of the country receives the maximum rainfall of this season</a:t>
            </a:r>
            <a:r>
              <a:rPr b="1" lang="en-US">
                <a:solidFill>
                  <a:srgbClr val="09304A"/>
                </a:solidFill>
              </a:rPr>
              <a:t>. Mawsynram</a:t>
            </a:r>
            <a:r>
              <a:rPr lang="en-US">
                <a:solidFill>
                  <a:schemeClr val="lt1"/>
                </a:solidFill>
              </a:rPr>
              <a:t> (Meghalaya) receives the highest average rainfall in the world.</a:t>
            </a:r>
            <a:endParaRPr/>
          </a:p>
          <a:p>
            <a:pPr indent="-457200" lvl="0" marL="457200" rtl="0" algn="l">
              <a:spcBef>
                <a:spcPts val="880"/>
              </a:spcBef>
              <a:spcAft>
                <a:spcPts val="0"/>
              </a:spcAft>
              <a:buSzPct val="80000"/>
              <a:buFont typeface="Century Gothic"/>
              <a:buAutoNum type="arabicPeriod"/>
            </a:pPr>
            <a:r>
              <a:rPr b="1" lang="en-US">
                <a:solidFill>
                  <a:srgbClr val="7B0A61"/>
                </a:solidFill>
              </a:rPr>
              <a:t>Rainfall </a:t>
            </a:r>
            <a:r>
              <a:rPr lang="en-US">
                <a:solidFill>
                  <a:schemeClr val="lt1"/>
                </a:solidFill>
              </a:rPr>
              <a:t>in the Ganga valley </a:t>
            </a:r>
            <a:r>
              <a:rPr lang="en-US">
                <a:solidFill>
                  <a:srgbClr val="7B0A61"/>
                </a:solidFill>
              </a:rPr>
              <a:t>decreases from east to west</a:t>
            </a:r>
            <a:r>
              <a:rPr lang="en-US">
                <a:solidFill>
                  <a:schemeClr val="lt1"/>
                </a:solidFill>
              </a:rPr>
              <a:t>. Rajasthan and parts of Gujarat get scanty rainfall.</a:t>
            </a:r>
            <a:endParaRPr/>
          </a:p>
          <a:p>
            <a:pPr indent="-457200" lvl="0" marL="457200" rtl="0" algn="l">
              <a:spcBef>
                <a:spcPts val="880"/>
              </a:spcBef>
              <a:spcAft>
                <a:spcPts val="0"/>
              </a:spcAft>
              <a:buSzPct val="80000"/>
              <a:buFont typeface="Century Gothic"/>
              <a:buAutoNum type="arabicPeriod"/>
            </a:pPr>
            <a:r>
              <a:rPr lang="en-US">
                <a:solidFill>
                  <a:schemeClr val="lt1"/>
                </a:solidFill>
              </a:rPr>
              <a:t>Monsoon tends to have ‘breaks’ in rainfall; which means that there are wet and dry spells in between. The monsoon rains take place only for a few days at a time and then come the rainless intervals. These breaks in the monsoon are because of the movement of the monsoon trough. The trough and its axis keep on moving northwards or southward due to various reasons. The movement of </a:t>
            </a:r>
            <a:r>
              <a:rPr b="1" lang="en-US">
                <a:solidFill>
                  <a:srgbClr val="7B0A61"/>
                </a:solidFill>
              </a:rPr>
              <a:t>the monsoon trough </a:t>
            </a:r>
            <a:r>
              <a:rPr lang="en-US">
                <a:solidFill>
                  <a:schemeClr val="lt1"/>
                </a:solidFill>
              </a:rPr>
              <a:t>determines the spatial distribution of rainfall.</a:t>
            </a:r>
            <a:endParaRPr/>
          </a:p>
          <a:p>
            <a:pPr indent="-457200" lvl="0" marL="457200" rtl="0" algn="l">
              <a:spcBef>
                <a:spcPts val="880"/>
              </a:spcBef>
              <a:spcAft>
                <a:spcPts val="0"/>
              </a:spcAft>
              <a:buSzPct val="80000"/>
              <a:buFont typeface="Century Gothic"/>
              <a:buAutoNum type="arabicPeriod"/>
            </a:pPr>
            <a:r>
              <a:rPr lang="en-US">
                <a:solidFill>
                  <a:schemeClr val="lt1"/>
                </a:solidFill>
              </a:rPr>
              <a:t>The monsoon is famous for its </a:t>
            </a:r>
            <a:r>
              <a:rPr b="1" lang="en-US">
                <a:solidFill>
                  <a:srgbClr val="C00000"/>
                </a:solidFill>
              </a:rPr>
              <a:t>uncertainties</a:t>
            </a:r>
            <a:r>
              <a:rPr lang="en-US">
                <a:solidFill>
                  <a:schemeClr val="lt1"/>
                </a:solidFill>
              </a:rPr>
              <a:t>. It may cause heavy </a:t>
            </a:r>
            <a:r>
              <a:rPr lang="en-US">
                <a:solidFill>
                  <a:srgbClr val="C00000"/>
                </a:solidFill>
              </a:rPr>
              <a:t>floods</a:t>
            </a:r>
            <a:r>
              <a:rPr lang="en-US">
                <a:solidFill>
                  <a:schemeClr val="lt1"/>
                </a:solidFill>
              </a:rPr>
              <a:t> in one part of the country, and may be responsible for </a:t>
            </a:r>
            <a:r>
              <a:rPr lang="en-US">
                <a:solidFill>
                  <a:srgbClr val="002060"/>
                </a:solidFill>
              </a:rPr>
              <a:t>droughts</a:t>
            </a:r>
            <a:r>
              <a:rPr lang="en-US">
                <a:solidFill>
                  <a:schemeClr val="lt1"/>
                </a:solidFill>
              </a:rPr>
              <a:t> in other part. Because of its uncertain behaviour, it sometimes disturbs the farming schedule in India. This affects millions of farmers all over the country.</a:t>
            </a:r>
            <a:endParaRPr/>
          </a:p>
        </p:txBody>
      </p:sp>
      <p:pic>
        <p:nvPicPr>
          <p:cNvPr id="457" name="Google Shape;457;p44"/>
          <p:cNvPicPr preferRelativeResize="0"/>
          <p:nvPr/>
        </p:nvPicPr>
        <p:blipFill rotWithShape="1">
          <a:blip r:embed="rId3">
            <a:alphaModFix/>
          </a:blip>
          <a:srcRect b="0" l="0" r="0" t="0"/>
          <a:stretch/>
        </p:blipFill>
        <p:spPr>
          <a:xfrm>
            <a:off x="7771176" y="984738"/>
            <a:ext cx="4521957" cy="587326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5"/>
          <p:cNvSpPr txBox="1"/>
          <p:nvPr>
            <p:ph type="title"/>
          </p:nvPr>
        </p:nvSpPr>
        <p:spPr>
          <a:xfrm>
            <a:off x="-136477" y="-177420"/>
            <a:ext cx="4954138" cy="135112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996600"/>
              </a:buClr>
              <a:buSzPts val="3200"/>
              <a:buFont typeface="Century Gothic"/>
              <a:buNone/>
            </a:pPr>
            <a:r>
              <a:rPr b="1" lang="en-US">
                <a:solidFill>
                  <a:srgbClr val="996600"/>
                </a:solidFill>
              </a:rPr>
              <a:t>RETREATING MONSOON</a:t>
            </a:r>
            <a:endParaRPr/>
          </a:p>
        </p:txBody>
      </p:sp>
      <p:sp>
        <p:nvSpPr>
          <p:cNvPr id="463" name="Google Shape;463;p45"/>
          <p:cNvSpPr txBox="1"/>
          <p:nvPr>
            <p:ph idx="1" type="body"/>
          </p:nvPr>
        </p:nvSpPr>
        <p:spPr>
          <a:xfrm>
            <a:off x="-136477" y="668740"/>
            <a:ext cx="7438029" cy="6346209"/>
          </a:xfrm>
          <a:prstGeom prst="rect">
            <a:avLst/>
          </a:prstGeom>
          <a:noFill/>
          <a:ln>
            <a:noFill/>
          </a:ln>
        </p:spPr>
        <p:txBody>
          <a:bodyPr anchorCtr="0" anchor="ctr" bIns="45700" lIns="91425" spcFirstLastPara="1" rIns="91425" wrap="square" tIns="45700">
            <a:normAutofit fontScale="92500" lnSpcReduction="10000"/>
          </a:bodyPr>
          <a:lstStyle/>
          <a:p>
            <a:pPr indent="-457200" lvl="0" marL="457200" rtl="0" algn="l">
              <a:spcBef>
                <a:spcPts val="0"/>
              </a:spcBef>
              <a:spcAft>
                <a:spcPts val="0"/>
              </a:spcAft>
              <a:buSzPct val="80000"/>
              <a:buFont typeface="Century Gothic"/>
              <a:buAutoNum type="arabicPeriod"/>
            </a:pPr>
            <a:r>
              <a:rPr lang="en-US">
                <a:solidFill>
                  <a:schemeClr val="lt1"/>
                </a:solidFill>
              </a:rPr>
              <a:t>During October-November, the sun apparently moves towards the south. During this period, the monsoon trough over the northern plains becomes weaker. The south-west monsoon winds weaken and start withdrawing gradually. The monsoon withdraws from the northern plains by the beginning of October.</a:t>
            </a:r>
            <a:endParaRPr/>
          </a:p>
          <a:p>
            <a:pPr indent="-457200" lvl="0" marL="457200" rtl="0" algn="l">
              <a:spcBef>
                <a:spcPts val="970"/>
              </a:spcBef>
              <a:spcAft>
                <a:spcPts val="0"/>
              </a:spcAft>
              <a:buSzPct val="80000"/>
              <a:buFont typeface="Century Gothic"/>
              <a:buAutoNum type="arabicPeriod"/>
            </a:pPr>
            <a:r>
              <a:rPr b="1" lang="en-US">
                <a:solidFill>
                  <a:srgbClr val="C15916"/>
                </a:solidFill>
              </a:rPr>
              <a:t>The retreat </a:t>
            </a:r>
            <a:r>
              <a:rPr lang="en-US">
                <a:solidFill>
                  <a:schemeClr val="lt1"/>
                </a:solidFill>
              </a:rPr>
              <a:t>of the monsoon is marked by clear skies and rise in temperature. While day temperatures are high, nights are cool and pleasant. Humidity is still present. High temperature and humidity, makes the weather quite uncomfortable during the day. This is commonly known as “</a:t>
            </a:r>
            <a:r>
              <a:rPr b="1" lang="en-US">
                <a:solidFill>
                  <a:srgbClr val="941A1B"/>
                </a:solidFill>
              </a:rPr>
              <a:t>October Heat”</a:t>
            </a:r>
            <a:r>
              <a:rPr b="1" lang="en-US">
                <a:solidFill>
                  <a:schemeClr val="lt1"/>
                </a:solidFill>
              </a:rPr>
              <a:t>.</a:t>
            </a:r>
            <a:endParaRPr/>
          </a:p>
          <a:p>
            <a:pPr indent="-457200" lvl="0" marL="457200" rtl="0" algn="l">
              <a:spcBef>
                <a:spcPts val="970"/>
              </a:spcBef>
              <a:spcAft>
                <a:spcPts val="0"/>
              </a:spcAft>
              <a:buSzPct val="80000"/>
              <a:buFont typeface="Century Gothic"/>
              <a:buAutoNum type="arabicPeriod"/>
            </a:pPr>
            <a:r>
              <a:rPr lang="en-US">
                <a:solidFill>
                  <a:schemeClr val="lt1"/>
                </a:solidFill>
              </a:rPr>
              <a:t>The temperature begins to fall rapidly in northern India by the second half of October. The low-pressure conditions over northwestern India move to the Bay of Bengal by early November. This shift leads to </a:t>
            </a:r>
            <a:r>
              <a:rPr b="1" lang="en-US">
                <a:solidFill>
                  <a:srgbClr val="002060"/>
                </a:solidFill>
              </a:rPr>
              <a:t>cyclonic depressions </a:t>
            </a:r>
            <a:r>
              <a:rPr lang="en-US">
                <a:solidFill>
                  <a:schemeClr val="lt1"/>
                </a:solidFill>
              </a:rPr>
              <a:t>over the Andaman Sea. These cyclones usually cross the eastern coasts of India and cause heavy and widespread rain. These cyclones may also arrive at the Coasts of Orissa, West Bengal and Bangladesh. These cyclones contribute to the bulk of the </a:t>
            </a:r>
            <a:r>
              <a:rPr b="1" lang="en-US">
                <a:solidFill>
                  <a:srgbClr val="094B3D"/>
                </a:solidFill>
              </a:rPr>
              <a:t>rainfall of the Coromandel Coast.</a:t>
            </a:r>
            <a:endParaRPr/>
          </a:p>
        </p:txBody>
      </p:sp>
      <p:pic>
        <p:nvPicPr>
          <p:cNvPr id="464" name="Google Shape;464;p45"/>
          <p:cNvPicPr preferRelativeResize="0"/>
          <p:nvPr/>
        </p:nvPicPr>
        <p:blipFill rotWithShape="1">
          <a:blip r:embed="rId3">
            <a:alphaModFix/>
          </a:blip>
          <a:srcRect b="0" l="0" r="0" t="0"/>
          <a:stretch/>
        </p:blipFill>
        <p:spPr>
          <a:xfrm>
            <a:off x="7110484" y="-177420"/>
            <a:ext cx="5081516" cy="703542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6"/>
          <p:cNvSpPr txBox="1"/>
          <p:nvPr>
            <p:ph type="title"/>
          </p:nvPr>
        </p:nvSpPr>
        <p:spPr>
          <a:xfrm>
            <a:off x="684214" y="69837"/>
            <a:ext cx="3845584" cy="107266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17BF6"/>
              </a:buClr>
              <a:buSzPts val="3200"/>
              <a:buFont typeface="Century Gothic"/>
              <a:buNone/>
            </a:pPr>
            <a:r>
              <a:rPr b="1" lang="en-US">
                <a:solidFill>
                  <a:srgbClr val="117BF6"/>
                </a:solidFill>
              </a:rPr>
              <a:t>WINTER SEASON</a:t>
            </a:r>
            <a:endParaRPr/>
          </a:p>
        </p:txBody>
      </p:sp>
      <p:sp>
        <p:nvSpPr>
          <p:cNvPr id="470" name="Google Shape;470;p46"/>
          <p:cNvSpPr txBox="1"/>
          <p:nvPr>
            <p:ph idx="1" type="body"/>
          </p:nvPr>
        </p:nvSpPr>
        <p:spPr>
          <a:xfrm>
            <a:off x="0" y="1265609"/>
            <a:ext cx="7055893" cy="5447645"/>
          </a:xfrm>
          <a:prstGeom prst="rect">
            <a:avLst/>
          </a:prstGeom>
          <a:solidFill>
            <a:srgbClr val="FFFFFF"/>
          </a:solidFill>
          <a:ln>
            <a:noFill/>
          </a:ln>
        </p:spPr>
        <p:txBody>
          <a:bodyPr anchorCtr="0" anchor="ctr" bIns="45700" lIns="91425" spcFirstLastPara="1" rIns="91425" wrap="square" tIns="0">
            <a:spAutoFit/>
          </a:bodyPr>
          <a:lstStyle/>
          <a:p>
            <a:pPr indent="-228600" lvl="0" marL="342900" marR="0" rtl="0" algn="l">
              <a:lnSpc>
                <a:spcPct val="100000"/>
              </a:lnSpc>
              <a:spcBef>
                <a:spcPts val="0"/>
              </a:spcBef>
              <a:spcAft>
                <a:spcPts val="0"/>
              </a:spcAft>
              <a:buClr>
                <a:schemeClr val="lt1"/>
              </a:buClr>
              <a:buSzPts val="1800"/>
              <a:buFont typeface="Century Gothic"/>
              <a:buNone/>
            </a:pPr>
            <a:r>
              <a:t/>
            </a:r>
            <a:endParaRPr b="0" i="0" sz="1800" u="none" cap="none" strike="noStrike">
              <a:solidFill>
                <a:schemeClr val="lt1"/>
              </a:solidFill>
              <a:latin typeface="Arial"/>
              <a:ea typeface="Arial"/>
              <a:cs typeface="Arial"/>
              <a:sym typeface="Arial"/>
            </a:endParaRPr>
          </a:p>
          <a:p>
            <a:pPr indent="-342900" lvl="0" marL="342900" marR="0" rtl="0" algn="l">
              <a:lnSpc>
                <a:spcPct val="100000"/>
              </a:lnSpc>
              <a:spcBef>
                <a:spcPts val="0"/>
              </a:spcBef>
              <a:spcAft>
                <a:spcPts val="0"/>
              </a:spcAft>
              <a:buClr>
                <a:srgbClr val="212529"/>
              </a:buClr>
              <a:buSzPts val="1600"/>
              <a:buFont typeface="Century Gothic"/>
              <a:buAutoNum type="arabicPeriod"/>
            </a:pPr>
            <a:r>
              <a:rPr b="0" i="0" lang="en-US" sz="1600" u="none" cap="none" strike="noStrike">
                <a:solidFill>
                  <a:srgbClr val="212529"/>
                </a:solidFill>
                <a:latin typeface="Arial"/>
                <a:ea typeface="Arial"/>
                <a:cs typeface="Arial"/>
                <a:sym typeface="Arial"/>
              </a:rPr>
              <a:t>The winter season begins from mid-November and stays till February; in northern India.</a:t>
            </a:r>
            <a:endParaRPr/>
          </a:p>
          <a:p>
            <a:pPr indent="-342900" lvl="0" marL="342900" marR="0" rtl="0" algn="l">
              <a:lnSpc>
                <a:spcPct val="100000"/>
              </a:lnSpc>
              <a:spcBef>
                <a:spcPts val="0"/>
              </a:spcBef>
              <a:spcAft>
                <a:spcPts val="0"/>
              </a:spcAft>
              <a:buClr>
                <a:srgbClr val="212529"/>
              </a:buClr>
              <a:buSzPts val="1600"/>
              <a:buFont typeface="Century Gothic"/>
              <a:buAutoNum type="arabicPeriod"/>
            </a:pPr>
            <a:r>
              <a:rPr b="0" i="0" lang="en-US" sz="1600" u="none" cap="none" strike="noStrike">
                <a:solidFill>
                  <a:srgbClr val="212529"/>
                </a:solidFill>
                <a:latin typeface="Arial"/>
                <a:ea typeface="Arial"/>
                <a:cs typeface="Arial"/>
                <a:sym typeface="Arial"/>
              </a:rPr>
              <a:t> December and January are the coldest months in the northern part of India. The temperature ranges between 10°-15°C in the northern plains, while it ranges between 24°-25°C in Chennai.</a:t>
            </a:r>
            <a:endParaRPr/>
          </a:p>
          <a:p>
            <a:pPr indent="-342900" lvl="0" marL="342900" marR="0" rtl="0" algn="l">
              <a:lnSpc>
                <a:spcPct val="100000"/>
              </a:lnSpc>
              <a:spcBef>
                <a:spcPts val="0"/>
              </a:spcBef>
              <a:spcAft>
                <a:spcPts val="0"/>
              </a:spcAft>
              <a:buClr>
                <a:srgbClr val="212529"/>
              </a:buClr>
              <a:buSzPts val="1600"/>
              <a:buFont typeface="Century Gothic"/>
              <a:buAutoNum type="arabicPeriod"/>
            </a:pPr>
            <a:r>
              <a:rPr b="0" i="0" lang="en-US" sz="1600" u="none" cap="none" strike="noStrike">
                <a:solidFill>
                  <a:srgbClr val="212529"/>
                </a:solidFill>
                <a:latin typeface="Arial"/>
                <a:ea typeface="Arial"/>
                <a:cs typeface="Arial"/>
                <a:sym typeface="Arial"/>
              </a:rPr>
              <a:t>The </a:t>
            </a:r>
            <a:r>
              <a:rPr b="1" i="0" lang="en-US" sz="1600" u="none" cap="none" strike="noStrike">
                <a:solidFill>
                  <a:schemeClr val="accent6"/>
                </a:solidFill>
                <a:latin typeface="Arial"/>
                <a:ea typeface="Arial"/>
                <a:cs typeface="Arial"/>
                <a:sym typeface="Arial"/>
              </a:rPr>
              <a:t>northeast trade winds </a:t>
            </a:r>
            <a:r>
              <a:rPr b="0" i="0" lang="en-US" sz="1600" u="none" cap="none" strike="noStrike">
                <a:solidFill>
                  <a:srgbClr val="212529"/>
                </a:solidFill>
                <a:latin typeface="Arial"/>
                <a:ea typeface="Arial"/>
                <a:cs typeface="Arial"/>
                <a:sym typeface="Arial"/>
              </a:rPr>
              <a:t>prevail over the country in this season. As these winds blow from land to sea, most parts of the country experience a dry season.</a:t>
            </a:r>
            <a:endParaRPr/>
          </a:p>
          <a:p>
            <a:pPr indent="-342900" lvl="0" marL="342900" marR="0" rtl="0" algn="l">
              <a:lnSpc>
                <a:spcPct val="100000"/>
              </a:lnSpc>
              <a:spcBef>
                <a:spcPts val="0"/>
              </a:spcBef>
              <a:spcAft>
                <a:spcPts val="0"/>
              </a:spcAft>
              <a:buClr>
                <a:srgbClr val="212529"/>
              </a:buClr>
              <a:buSzPts val="1600"/>
              <a:buFont typeface="Century Gothic"/>
              <a:buAutoNum type="arabicPeriod"/>
            </a:pPr>
            <a:r>
              <a:rPr b="0" i="0" lang="en-US" sz="1600" u="none" cap="none" strike="noStrike">
                <a:solidFill>
                  <a:srgbClr val="212529"/>
                </a:solidFill>
                <a:latin typeface="Arial"/>
                <a:ea typeface="Arial"/>
                <a:cs typeface="Arial"/>
                <a:sym typeface="Arial"/>
              </a:rPr>
              <a:t>The weather is usually marked by </a:t>
            </a:r>
            <a:r>
              <a:rPr b="0" i="0" lang="en-US" sz="1600" u="none" cap="none" strike="noStrike">
                <a:solidFill>
                  <a:srgbClr val="0070C0"/>
                </a:solidFill>
                <a:latin typeface="Arial"/>
                <a:ea typeface="Arial"/>
                <a:cs typeface="Arial"/>
                <a:sym typeface="Arial"/>
              </a:rPr>
              <a:t>clear sky, low temperatures and low humidity and feeble variable winds.</a:t>
            </a:r>
            <a:endParaRPr/>
          </a:p>
          <a:p>
            <a:pPr indent="-342900" lvl="0" marL="342900" marR="0" rtl="0" algn="l">
              <a:lnSpc>
                <a:spcPct val="100000"/>
              </a:lnSpc>
              <a:spcBef>
                <a:spcPts val="0"/>
              </a:spcBef>
              <a:spcAft>
                <a:spcPts val="0"/>
              </a:spcAft>
              <a:buClr>
                <a:srgbClr val="212529"/>
              </a:buClr>
              <a:buSzPts val="1600"/>
              <a:buFont typeface="Century Gothic"/>
              <a:buAutoNum type="arabicPeriod"/>
            </a:pPr>
            <a:r>
              <a:rPr b="0" i="0" lang="en-US" sz="1600" u="none" cap="none" strike="noStrike">
                <a:solidFill>
                  <a:srgbClr val="212529"/>
                </a:solidFill>
                <a:latin typeface="Arial"/>
                <a:ea typeface="Arial"/>
                <a:cs typeface="Arial"/>
                <a:sym typeface="Arial"/>
              </a:rPr>
              <a:t>The inflow of the </a:t>
            </a:r>
            <a:r>
              <a:rPr b="0" i="0" lang="en-US" sz="1600" u="none" cap="none" strike="noStrike">
                <a:solidFill>
                  <a:srgbClr val="FF0066"/>
                </a:solidFill>
                <a:latin typeface="Arial"/>
                <a:ea typeface="Arial"/>
                <a:cs typeface="Arial"/>
                <a:sym typeface="Arial"/>
              </a:rPr>
              <a:t>cyclonic disturbances </a:t>
            </a:r>
            <a:r>
              <a:rPr b="0" i="0" lang="en-US" sz="1600" u="none" cap="none" strike="noStrike">
                <a:solidFill>
                  <a:srgbClr val="212529"/>
                </a:solidFill>
                <a:latin typeface="Arial"/>
                <a:ea typeface="Arial"/>
                <a:cs typeface="Arial"/>
                <a:sym typeface="Arial"/>
              </a:rPr>
              <a:t>from the west and the northwest is a characteristic feature of the cold weather over the northern plains. </a:t>
            </a:r>
            <a:endParaRPr/>
          </a:p>
          <a:p>
            <a:pPr indent="-342900" lvl="0" marL="342900" marR="0" rtl="0" algn="l">
              <a:lnSpc>
                <a:spcPct val="100000"/>
              </a:lnSpc>
              <a:spcBef>
                <a:spcPts val="0"/>
              </a:spcBef>
              <a:spcAft>
                <a:spcPts val="0"/>
              </a:spcAft>
              <a:buClr>
                <a:srgbClr val="212529"/>
              </a:buClr>
              <a:buSzPts val="1600"/>
              <a:buFont typeface="Century Gothic"/>
              <a:buAutoNum type="arabicPeriod"/>
            </a:pPr>
            <a:r>
              <a:rPr b="0" i="0" lang="en-US" sz="1600" u="none" cap="none" strike="noStrike">
                <a:solidFill>
                  <a:srgbClr val="212529"/>
                </a:solidFill>
                <a:latin typeface="Arial"/>
                <a:ea typeface="Arial"/>
                <a:cs typeface="Arial"/>
                <a:sym typeface="Arial"/>
              </a:rPr>
              <a:t>These </a:t>
            </a:r>
            <a:r>
              <a:rPr b="0" i="0" lang="en-US" sz="1600" u="none" cap="none" strike="noStrike">
                <a:solidFill>
                  <a:srgbClr val="00B050"/>
                </a:solidFill>
                <a:latin typeface="Arial"/>
                <a:ea typeface="Arial"/>
                <a:cs typeface="Arial"/>
                <a:sym typeface="Arial"/>
              </a:rPr>
              <a:t>low-pressure systems </a:t>
            </a:r>
            <a:r>
              <a:rPr b="0" i="0" lang="en-US" sz="1600" u="none" cap="none" strike="noStrike">
                <a:solidFill>
                  <a:srgbClr val="212529"/>
                </a:solidFill>
                <a:latin typeface="Arial"/>
                <a:ea typeface="Arial"/>
                <a:cs typeface="Arial"/>
                <a:sym typeface="Arial"/>
              </a:rPr>
              <a:t>originate over the Mediterranean Sea and Western Asia and move into India. </a:t>
            </a:r>
            <a:endParaRPr/>
          </a:p>
          <a:p>
            <a:pPr indent="-342900" lvl="0" marL="342900" marR="0" rtl="0" algn="l">
              <a:lnSpc>
                <a:spcPct val="100000"/>
              </a:lnSpc>
              <a:spcBef>
                <a:spcPts val="0"/>
              </a:spcBef>
              <a:spcAft>
                <a:spcPts val="0"/>
              </a:spcAft>
              <a:buClr>
                <a:srgbClr val="212529"/>
              </a:buClr>
              <a:buSzPts val="1600"/>
              <a:buFont typeface="Century Gothic"/>
              <a:buAutoNum type="arabicPeriod"/>
            </a:pPr>
            <a:r>
              <a:rPr b="0" i="0" lang="en-US" sz="1600" u="none" cap="none" strike="noStrike">
                <a:solidFill>
                  <a:srgbClr val="212529"/>
                </a:solidFill>
                <a:latin typeface="Arial"/>
                <a:ea typeface="Arial"/>
                <a:cs typeface="Arial"/>
                <a:sym typeface="Arial"/>
              </a:rPr>
              <a:t>They cause </a:t>
            </a:r>
            <a:r>
              <a:rPr b="0" i="0" lang="en-US" sz="1600" u="none" cap="none" strike="noStrike">
                <a:solidFill>
                  <a:srgbClr val="0070C0"/>
                </a:solidFill>
                <a:latin typeface="Arial"/>
                <a:ea typeface="Arial"/>
                <a:cs typeface="Arial"/>
                <a:sym typeface="Arial"/>
              </a:rPr>
              <a:t>winter rains </a:t>
            </a:r>
            <a:r>
              <a:rPr b="0" i="0" lang="en-US" sz="1600" u="none" cap="none" strike="noStrike">
                <a:solidFill>
                  <a:srgbClr val="212529"/>
                </a:solidFill>
                <a:latin typeface="Arial"/>
                <a:ea typeface="Arial"/>
                <a:cs typeface="Arial"/>
                <a:sym typeface="Arial"/>
              </a:rPr>
              <a:t>over the plains and </a:t>
            </a:r>
            <a:r>
              <a:rPr b="0" i="0" lang="en-US" sz="1600" u="none" cap="none" strike="noStrike">
                <a:solidFill>
                  <a:srgbClr val="E66F70"/>
                </a:solidFill>
                <a:latin typeface="Arial"/>
                <a:ea typeface="Arial"/>
                <a:cs typeface="Arial"/>
                <a:sym typeface="Arial"/>
              </a:rPr>
              <a:t>snowfall in the mountains.</a:t>
            </a:r>
            <a:r>
              <a:rPr b="0" i="0" lang="en-US" sz="1600" u="none" cap="none" strike="noStrike">
                <a:solidFill>
                  <a:srgbClr val="212529"/>
                </a:solidFill>
                <a:latin typeface="Arial"/>
                <a:ea typeface="Arial"/>
                <a:cs typeface="Arial"/>
                <a:sym typeface="Arial"/>
              </a:rPr>
              <a:t> The winter rainfall is in small amount but is very important for the rabi crop. This rainfall is locally known as mahawat.</a:t>
            </a:r>
            <a:endParaRPr/>
          </a:p>
          <a:p>
            <a:pPr indent="-342900" lvl="0" marL="342900" marR="0" rtl="0" algn="l">
              <a:lnSpc>
                <a:spcPct val="100000"/>
              </a:lnSpc>
              <a:spcBef>
                <a:spcPts val="0"/>
              </a:spcBef>
              <a:spcAft>
                <a:spcPts val="0"/>
              </a:spcAft>
              <a:buClr>
                <a:srgbClr val="212529"/>
              </a:buClr>
              <a:buSzPts val="1600"/>
              <a:buFont typeface="Century Gothic"/>
              <a:buAutoNum type="arabicPeriod"/>
            </a:pPr>
            <a:r>
              <a:rPr b="0" i="0" lang="en-US" sz="1600" u="none" cap="none" strike="noStrike">
                <a:solidFill>
                  <a:srgbClr val="212529"/>
                </a:solidFill>
                <a:latin typeface="Arial"/>
                <a:ea typeface="Arial"/>
                <a:cs typeface="Arial"/>
                <a:sym typeface="Arial"/>
              </a:rPr>
              <a:t>The </a:t>
            </a:r>
            <a:r>
              <a:rPr b="0" i="0" lang="en-US" sz="1600" u="none" cap="none" strike="noStrike">
                <a:solidFill>
                  <a:srgbClr val="7030A0"/>
                </a:solidFill>
                <a:latin typeface="Arial"/>
                <a:ea typeface="Arial"/>
                <a:cs typeface="Arial"/>
                <a:sym typeface="Arial"/>
              </a:rPr>
              <a:t>peninsular</a:t>
            </a:r>
            <a:r>
              <a:rPr b="0" i="0" lang="en-US" sz="1600" u="none" cap="none" strike="noStrike">
                <a:solidFill>
                  <a:srgbClr val="212529"/>
                </a:solidFill>
                <a:latin typeface="Arial"/>
                <a:ea typeface="Arial"/>
                <a:cs typeface="Arial"/>
                <a:sym typeface="Arial"/>
              </a:rPr>
              <a:t> region does not get a well-defined winter because of the </a:t>
            </a:r>
            <a:r>
              <a:rPr b="0" i="0" lang="en-US" sz="1600" u="none" cap="none" strike="noStrike">
                <a:solidFill>
                  <a:srgbClr val="7030A0"/>
                </a:solidFill>
                <a:latin typeface="Arial"/>
                <a:ea typeface="Arial"/>
                <a:cs typeface="Arial"/>
                <a:sym typeface="Arial"/>
              </a:rPr>
              <a:t>moderating influence of the sea.</a:t>
            </a:r>
            <a:endParaRPr/>
          </a:p>
          <a:p>
            <a:pPr indent="0" lvl="0" marL="0" marR="0" rtl="0" algn="l">
              <a:lnSpc>
                <a:spcPct val="100000"/>
              </a:lnSpc>
              <a:spcBef>
                <a:spcPts val="0"/>
              </a:spcBef>
              <a:spcAft>
                <a:spcPts val="0"/>
              </a:spcAft>
              <a:buClr>
                <a:srgbClr val="7030A0"/>
              </a:buClr>
              <a:buSzPts val="1100"/>
              <a:buFont typeface="Noto Sans Symbols"/>
              <a:buNone/>
            </a:pPr>
            <a:br>
              <a:rPr b="0" i="0" lang="en-US" sz="1100" u="none" cap="none" strike="noStrike">
                <a:solidFill>
                  <a:srgbClr val="7030A0"/>
                </a:solidFill>
                <a:latin typeface="Arial"/>
                <a:ea typeface="Arial"/>
                <a:cs typeface="Arial"/>
                <a:sym typeface="Arial"/>
              </a:rPr>
            </a:br>
            <a:endParaRPr b="0" i="0" sz="1800" u="none" cap="none" strike="noStrike">
              <a:solidFill>
                <a:srgbClr val="7030A0"/>
              </a:solidFill>
              <a:latin typeface="Arial"/>
              <a:ea typeface="Arial"/>
              <a:cs typeface="Arial"/>
              <a:sym typeface="Arial"/>
            </a:endParaRPr>
          </a:p>
        </p:txBody>
      </p:sp>
      <p:pic>
        <p:nvPicPr>
          <p:cNvPr id="471" name="Google Shape;471;p46"/>
          <p:cNvPicPr preferRelativeResize="0"/>
          <p:nvPr/>
        </p:nvPicPr>
        <p:blipFill rotWithShape="1">
          <a:blip r:embed="rId3">
            <a:alphaModFix/>
          </a:blip>
          <a:srcRect b="0" l="0" r="0" t="0"/>
          <a:stretch/>
        </p:blipFill>
        <p:spPr>
          <a:xfrm>
            <a:off x="7055893" y="0"/>
            <a:ext cx="5136107" cy="671325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7"/>
          <p:cNvSpPr txBox="1"/>
          <p:nvPr>
            <p:ph type="title"/>
          </p:nvPr>
        </p:nvSpPr>
        <p:spPr>
          <a:xfrm>
            <a:off x="7606689" y="464233"/>
            <a:ext cx="4449323" cy="579119"/>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a:t>TROPICAL CYCLONES</a:t>
            </a:r>
            <a:endParaRPr/>
          </a:p>
        </p:txBody>
      </p:sp>
      <p:pic>
        <p:nvPicPr>
          <p:cNvPr id="477" name="Google Shape;477;p47"/>
          <p:cNvPicPr preferRelativeResize="0"/>
          <p:nvPr>
            <p:ph idx="2" type="pic"/>
          </p:nvPr>
        </p:nvPicPr>
        <p:blipFill rotWithShape="1">
          <a:blip r:embed="rId3">
            <a:alphaModFix/>
          </a:blip>
          <a:srcRect b="0" l="0" r="0" t="0"/>
          <a:stretch/>
        </p:blipFill>
        <p:spPr>
          <a:xfrm>
            <a:off x="95535" y="329436"/>
            <a:ext cx="4740096" cy="2954215"/>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pic>
      <p:sp>
        <p:nvSpPr>
          <p:cNvPr id="478" name="Google Shape;478;p47"/>
          <p:cNvSpPr txBox="1"/>
          <p:nvPr>
            <p:ph idx="1" type="body"/>
          </p:nvPr>
        </p:nvSpPr>
        <p:spPr>
          <a:xfrm>
            <a:off x="95535" y="3480179"/>
            <a:ext cx="5677468" cy="337782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solidFill>
                  <a:schemeClr val="lt1"/>
                </a:solidFill>
              </a:rPr>
              <a:t>Tropical cyclones occur during the monsoon as well as in October- November and are a part of the easterly flow. These disturbances affect the coastal regions of the country. </a:t>
            </a:r>
            <a:endParaRPr/>
          </a:p>
          <a:p>
            <a:pPr indent="0" lvl="0" marL="0" rtl="0" algn="l">
              <a:spcBef>
                <a:spcPts val="960"/>
              </a:spcBef>
              <a:spcAft>
                <a:spcPts val="0"/>
              </a:spcAft>
              <a:buSzPts val="1440"/>
              <a:buNone/>
            </a:pPr>
            <a:r>
              <a:t/>
            </a:r>
            <a:endParaRPr/>
          </a:p>
        </p:txBody>
      </p:sp>
      <p:pic>
        <p:nvPicPr>
          <p:cNvPr id="479" name="Google Shape;479;p47"/>
          <p:cNvPicPr preferRelativeResize="0"/>
          <p:nvPr/>
        </p:nvPicPr>
        <p:blipFill rotWithShape="1">
          <a:blip r:embed="rId4">
            <a:alphaModFix/>
          </a:blip>
          <a:srcRect b="0" l="0" r="0" t="0"/>
          <a:stretch/>
        </p:blipFill>
        <p:spPr>
          <a:xfrm>
            <a:off x="5609230" y="1043352"/>
            <a:ext cx="6446782" cy="5655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8"/>
          <p:cNvSpPr txBox="1"/>
          <p:nvPr>
            <p:ph type="title"/>
          </p:nvPr>
        </p:nvSpPr>
        <p:spPr>
          <a:xfrm>
            <a:off x="684213" y="685800"/>
            <a:ext cx="8684870" cy="128367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17BF6"/>
              </a:buClr>
              <a:buSzPts val="3200"/>
              <a:buFont typeface="Century Gothic"/>
              <a:buNone/>
            </a:pPr>
            <a:r>
              <a:rPr b="1" lang="en-US">
                <a:solidFill>
                  <a:srgbClr val="117BF6"/>
                </a:solidFill>
              </a:rPr>
              <a:t>MONSOON AS A UNIFYING BOND</a:t>
            </a:r>
            <a:endParaRPr/>
          </a:p>
        </p:txBody>
      </p:sp>
      <p:sp>
        <p:nvSpPr>
          <p:cNvPr id="485" name="Google Shape;485;p48"/>
          <p:cNvSpPr txBox="1"/>
          <p:nvPr>
            <p:ph idx="1" type="body"/>
          </p:nvPr>
        </p:nvSpPr>
        <p:spPr>
          <a:xfrm>
            <a:off x="684213" y="2166425"/>
            <a:ext cx="11076380" cy="385454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600"/>
              <a:buNone/>
            </a:pPr>
            <a:r>
              <a:rPr lang="en-US">
                <a:solidFill>
                  <a:schemeClr val="lt1"/>
                </a:solidFill>
              </a:rPr>
              <a:t>Although there are wide variations in weather patterns across India, the monsoon brings some unifying influences on India.</a:t>
            </a:r>
            <a:endParaRPr/>
          </a:p>
          <a:p>
            <a:pPr indent="0" lvl="0" marL="0" rtl="0" algn="l">
              <a:spcBef>
                <a:spcPts val="1000"/>
              </a:spcBef>
              <a:spcAft>
                <a:spcPts val="0"/>
              </a:spcAft>
              <a:buSzPts val="1600"/>
              <a:buNone/>
            </a:pPr>
            <a:r>
              <a:rPr lang="en-US">
                <a:solidFill>
                  <a:schemeClr val="lt1"/>
                </a:solidFill>
              </a:rPr>
              <a:t>1. The Indian landscape, its </a:t>
            </a:r>
            <a:r>
              <a:rPr b="1" lang="en-US">
                <a:solidFill>
                  <a:srgbClr val="4F7617"/>
                </a:solidFill>
              </a:rPr>
              <a:t>flora and fauna</a:t>
            </a:r>
            <a:r>
              <a:rPr lang="en-US">
                <a:solidFill>
                  <a:schemeClr val="lt1"/>
                </a:solidFill>
              </a:rPr>
              <a:t>, etc. are highly influenced by the monsoon.</a:t>
            </a:r>
            <a:endParaRPr/>
          </a:p>
          <a:p>
            <a:pPr indent="0" lvl="0" marL="0" rtl="0" algn="l">
              <a:spcBef>
                <a:spcPts val="1000"/>
              </a:spcBef>
              <a:spcAft>
                <a:spcPts val="0"/>
              </a:spcAft>
              <a:buSzPts val="1600"/>
              <a:buNone/>
            </a:pPr>
            <a:r>
              <a:rPr lang="en-US">
                <a:solidFill>
                  <a:schemeClr val="lt1"/>
                </a:solidFill>
              </a:rPr>
              <a:t>2.The entire </a:t>
            </a:r>
            <a:r>
              <a:rPr b="1" lang="en-US">
                <a:solidFill>
                  <a:srgbClr val="C15916"/>
                </a:solidFill>
              </a:rPr>
              <a:t>agricultural calendar </a:t>
            </a:r>
            <a:r>
              <a:rPr lang="en-US">
                <a:solidFill>
                  <a:schemeClr val="lt1"/>
                </a:solidFill>
              </a:rPr>
              <a:t>in India is governed by the monsoon. Most of the festivals in India are related to agricultural cycle. These festivals may be known by different names in different parts of the country, but their celebration is decided by the monsoon. </a:t>
            </a:r>
            <a:endParaRPr/>
          </a:p>
          <a:p>
            <a:pPr indent="0" lvl="0" marL="0" rtl="0" algn="l">
              <a:spcBef>
                <a:spcPts val="1000"/>
              </a:spcBef>
              <a:spcAft>
                <a:spcPts val="0"/>
              </a:spcAft>
              <a:buSzPts val="1600"/>
              <a:buNone/>
            </a:pPr>
            <a:r>
              <a:rPr lang="en-US">
                <a:solidFill>
                  <a:schemeClr val="lt1"/>
                </a:solidFill>
              </a:rPr>
              <a:t>3.It is also said that the </a:t>
            </a:r>
            <a:r>
              <a:rPr b="1" lang="en-US">
                <a:solidFill>
                  <a:srgbClr val="002060"/>
                </a:solidFill>
              </a:rPr>
              <a:t>river valleys </a:t>
            </a:r>
            <a:r>
              <a:rPr lang="en-US">
                <a:solidFill>
                  <a:schemeClr val="lt1"/>
                </a:solidFill>
              </a:rPr>
              <a:t>which carry the rainwater also unite as a single river valley unit. Due to these reasons, monsoon is often a great unifying factor in India.</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9"/>
          <p:cNvSpPr txBox="1"/>
          <p:nvPr>
            <p:ph type="title"/>
          </p:nvPr>
        </p:nvSpPr>
        <p:spPr>
          <a:xfrm>
            <a:off x="0" y="0"/>
            <a:ext cx="5663821" cy="143301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en-US"/>
              <a:t>DISTRIBUTION OF RAINFALL IN INDIA</a:t>
            </a:r>
            <a:endParaRPr/>
          </a:p>
        </p:txBody>
      </p:sp>
      <p:sp>
        <p:nvSpPr>
          <p:cNvPr id="491" name="Google Shape;491;p49"/>
          <p:cNvSpPr txBox="1"/>
          <p:nvPr>
            <p:ph idx="1" type="body"/>
          </p:nvPr>
        </p:nvSpPr>
        <p:spPr>
          <a:xfrm>
            <a:off x="0" y="1201003"/>
            <a:ext cx="5268036" cy="565699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120"/>
              <a:buNone/>
            </a:pPr>
            <a:r>
              <a:rPr b="1" lang="en-US" sz="1400">
                <a:solidFill>
                  <a:srgbClr val="FF0000"/>
                </a:solidFill>
              </a:rPr>
              <a:t>Areas of high rain </a:t>
            </a:r>
            <a:r>
              <a:rPr lang="en-US" sz="1400">
                <a:solidFill>
                  <a:schemeClr val="lt1"/>
                </a:solidFill>
              </a:rPr>
              <a:t>fall: Northeastern regions and the windward side of the Western ghats experience an average of 400cm of annual rainfall. Areas like Assam, Meghalaya, Arunachal Pradesh and hilly tracts of the Western Ghats are host to tropical rainforests. The highest rainfall in India and the world is recorded at Mawsynram village of Meghalaya.</a:t>
            </a:r>
            <a:endParaRPr sz="1400"/>
          </a:p>
          <a:p>
            <a:pPr indent="0" lvl="0" marL="0" rtl="0" algn="l">
              <a:spcBef>
                <a:spcPts val="880"/>
              </a:spcBef>
              <a:spcAft>
                <a:spcPts val="0"/>
              </a:spcAft>
              <a:buSzPts val="1120"/>
              <a:buNone/>
            </a:pPr>
            <a:r>
              <a:rPr b="1" lang="en-US" sz="1400">
                <a:solidFill>
                  <a:srgbClr val="09304A"/>
                </a:solidFill>
              </a:rPr>
              <a:t>Areas of medium rain fall </a:t>
            </a:r>
            <a:r>
              <a:rPr lang="en-US" sz="1400"/>
              <a:t>:</a:t>
            </a:r>
            <a:r>
              <a:rPr lang="en-US" sz="1400">
                <a:solidFill>
                  <a:schemeClr val="lt1"/>
                </a:solidFill>
              </a:rPr>
              <a:t>Areas which experience 100 to 200 cm of rainfall include parts of West Bengal, Bihar, Orissa, Madhya Pradesh, Andhra Pradesh, and leeward side of the Western Ghats. Wet Deciduous forests comprise the most common natural vegetation of these regions.</a:t>
            </a:r>
            <a:endParaRPr/>
          </a:p>
          <a:p>
            <a:pPr indent="0" lvl="0" marL="0" rtl="0" algn="l">
              <a:spcBef>
                <a:spcPts val="880"/>
              </a:spcBef>
              <a:spcAft>
                <a:spcPts val="0"/>
              </a:spcAft>
              <a:buSzPts val="1120"/>
              <a:buNone/>
            </a:pPr>
            <a:r>
              <a:rPr b="1" lang="en-US" sz="1400">
                <a:solidFill>
                  <a:srgbClr val="FF9900"/>
                </a:solidFill>
              </a:rPr>
              <a:t>Areas of low rainfall: </a:t>
            </a:r>
            <a:r>
              <a:rPr lang="en-US" sz="1400">
                <a:solidFill>
                  <a:schemeClr val="lt1"/>
                </a:solidFill>
              </a:rPr>
              <a:t>Areas having 50 to 100 cm of rainfall consisting of parts of Maharashtra, Gujarat, Karnataka, Tamil Nadu, Andhra Pradesh, Madhya Pradesh, Punjab, Haryana and Western Uttar Pradesh. Tropical Grasslands, Savannah and Dry Deciduous forests are commonly found in these areas.</a:t>
            </a:r>
            <a:endParaRPr/>
          </a:p>
        </p:txBody>
      </p:sp>
      <p:pic>
        <p:nvPicPr>
          <p:cNvPr id="492" name="Google Shape;492;p49"/>
          <p:cNvPicPr preferRelativeResize="0"/>
          <p:nvPr/>
        </p:nvPicPr>
        <p:blipFill rotWithShape="1">
          <a:blip r:embed="rId3">
            <a:alphaModFix/>
          </a:blip>
          <a:srcRect b="0" l="0" r="0" t="0"/>
          <a:stretch/>
        </p:blipFill>
        <p:spPr>
          <a:xfrm>
            <a:off x="5268036" y="0"/>
            <a:ext cx="6923964"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5"/>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pic>
        <p:nvPicPr>
          <p:cNvPr id="169" name="Google Shape;169;p5"/>
          <p:cNvPicPr preferRelativeResize="0"/>
          <p:nvPr/>
        </p:nvPicPr>
        <p:blipFill rotWithShape="1">
          <a:blip r:embed="rId3">
            <a:alphaModFix/>
          </a:blip>
          <a:srcRect b="0" l="0" r="0" t="0"/>
          <a:stretch/>
        </p:blipFill>
        <p:spPr>
          <a:xfrm>
            <a:off x="6800850" y="2990850"/>
            <a:ext cx="5391150" cy="3867150"/>
          </a:xfrm>
          <a:prstGeom prst="rect">
            <a:avLst/>
          </a:prstGeom>
          <a:noFill/>
          <a:ln>
            <a:noFill/>
          </a:ln>
        </p:spPr>
      </p:pic>
      <p:pic>
        <p:nvPicPr>
          <p:cNvPr id="170" name="Google Shape;170;p5"/>
          <p:cNvPicPr preferRelativeResize="0"/>
          <p:nvPr/>
        </p:nvPicPr>
        <p:blipFill rotWithShape="1">
          <a:blip r:embed="rId4">
            <a:alphaModFix/>
          </a:blip>
          <a:srcRect b="0" l="0" r="0" t="0"/>
          <a:stretch/>
        </p:blipFill>
        <p:spPr>
          <a:xfrm>
            <a:off x="6800850" y="0"/>
            <a:ext cx="5391151" cy="2990850"/>
          </a:xfrm>
          <a:prstGeom prst="rect">
            <a:avLst/>
          </a:prstGeom>
          <a:noFill/>
          <a:ln>
            <a:noFill/>
          </a:ln>
        </p:spPr>
      </p:pic>
      <p:pic>
        <p:nvPicPr>
          <p:cNvPr descr="Why Houses In Rajasthan Have Thick Walls And Flat Roofs | The Expert" id="171" name="Google Shape;171;p5"/>
          <p:cNvPicPr preferRelativeResize="0"/>
          <p:nvPr/>
        </p:nvPicPr>
        <p:blipFill rotWithShape="1">
          <a:blip r:embed="rId5">
            <a:alphaModFix/>
          </a:blip>
          <a:srcRect b="0" l="0" r="0" t="0"/>
          <a:stretch/>
        </p:blipFill>
        <p:spPr>
          <a:xfrm>
            <a:off x="-1" y="2990850"/>
            <a:ext cx="6800849" cy="3867150"/>
          </a:xfrm>
          <a:prstGeom prst="rect">
            <a:avLst/>
          </a:prstGeom>
          <a:noFill/>
          <a:ln>
            <a:noFill/>
          </a:ln>
        </p:spPr>
      </p:pic>
      <p:pic>
        <p:nvPicPr>
          <p:cNvPr descr="10,807 Flat Roof House Photos - Free &amp; Royalty-Free Stock Photos from  Dreamstime" id="172" name="Google Shape;172;p5"/>
          <p:cNvPicPr preferRelativeResize="0"/>
          <p:nvPr/>
        </p:nvPicPr>
        <p:blipFill rotWithShape="1">
          <a:blip r:embed="rId6">
            <a:alphaModFix/>
          </a:blip>
          <a:srcRect b="0" l="0" r="0" t="0"/>
          <a:stretch/>
        </p:blipFill>
        <p:spPr>
          <a:xfrm>
            <a:off x="1" y="0"/>
            <a:ext cx="6800848" cy="29908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0"/>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16600"/>
              <a:buFont typeface="Century Gothic"/>
              <a:buNone/>
            </a:pPr>
            <a:r>
              <a:rPr lang="en-US" sz="16600"/>
              <a:t>THANK YOU </a:t>
            </a:r>
            <a:endParaRPr/>
          </a:p>
        </p:txBody>
      </p:sp>
      <p:sp>
        <p:nvSpPr>
          <p:cNvPr id="498" name="Google Shape;498;p50"/>
          <p:cNvSpPr txBox="1"/>
          <p:nvPr>
            <p:ph idx="1" type="body"/>
          </p:nvPr>
        </p:nvSpPr>
        <p:spPr>
          <a:xfrm>
            <a:off x="684200" y="4114800"/>
            <a:ext cx="11210100" cy="2477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600"/>
              <a:buNone/>
            </a:pPr>
            <a:r>
              <a:rPr b="1" lang="en-US">
                <a:solidFill>
                  <a:schemeClr val="lt1"/>
                </a:solidFill>
              </a:rPr>
              <a:t>REFERENCE</a:t>
            </a:r>
            <a:endParaRPr b="1">
              <a:solidFill>
                <a:schemeClr val="lt1"/>
              </a:solidFill>
            </a:endParaRPr>
          </a:p>
          <a:p>
            <a:pPr indent="0" lvl="0" marL="0" rtl="0" algn="l">
              <a:spcBef>
                <a:spcPts val="0"/>
              </a:spcBef>
              <a:spcAft>
                <a:spcPts val="0"/>
              </a:spcAft>
              <a:buSzPts val="1600"/>
              <a:buNone/>
            </a:pPr>
            <a:r>
              <a:rPr b="1" lang="en-US">
                <a:solidFill>
                  <a:schemeClr val="lt1"/>
                </a:solidFill>
              </a:rPr>
              <a:t>NCERT BOOK</a:t>
            </a:r>
            <a:endParaRPr b="1">
              <a:solidFill>
                <a:schemeClr val="lt1"/>
              </a:solidFill>
            </a:endParaRPr>
          </a:p>
          <a:p>
            <a:pPr indent="0" lvl="0" marL="0" rtl="0" algn="l">
              <a:spcBef>
                <a:spcPts val="0"/>
              </a:spcBef>
              <a:spcAft>
                <a:spcPts val="0"/>
              </a:spcAft>
              <a:buSzPts val="1600"/>
              <a:buNone/>
            </a:pPr>
            <a:r>
              <a:rPr b="1" lang="en-US">
                <a:solidFill>
                  <a:schemeClr val="lt1"/>
                </a:solidFill>
              </a:rPr>
              <a:t>GOOGLE</a:t>
            </a:r>
            <a:r>
              <a:rPr lang="en-US"/>
              <a:t> </a:t>
            </a:r>
            <a:endParaRPr/>
          </a:p>
          <a:p>
            <a:pPr indent="0" lvl="0" marL="0" rtl="0" algn="l">
              <a:spcBef>
                <a:spcPts val="0"/>
              </a:spcBef>
              <a:spcAft>
                <a:spcPts val="0"/>
              </a:spcAft>
              <a:buSzPts val="16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6"/>
          <p:cNvSpPr txBox="1"/>
          <p:nvPr>
            <p:ph type="title"/>
          </p:nvPr>
        </p:nvSpPr>
        <p:spPr>
          <a:xfrm>
            <a:off x="0" y="1"/>
            <a:ext cx="12192000" cy="229303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b="1" lang="en-US" sz="2800"/>
              <a:t>LATITUDE: </a:t>
            </a:r>
            <a:r>
              <a:rPr lang="en-US" sz="2800" cap="none"/>
              <a:t> </a:t>
            </a:r>
            <a:r>
              <a:rPr lang="en-US" sz="2000" cap="none"/>
              <a:t>The tropic of cancer passes through the middle of the country from the Rann of Kuchchh in the west to Mizoram in the east. almost half of the country, lying south of the tropic of cancer, belongs to the tropical area. all the remaining area, north of the tropic, lies in the sub-tropics. therefore, India’s climate has characteristics of tropical as well as subtropical climates. </a:t>
            </a:r>
            <a:endParaRPr sz="2800" cap="none"/>
          </a:p>
        </p:txBody>
      </p:sp>
      <p:pic>
        <p:nvPicPr>
          <p:cNvPr descr="Factors affecting climate" id="178" name="Google Shape;178;p6"/>
          <p:cNvPicPr preferRelativeResize="0"/>
          <p:nvPr/>
        </p:nvPicPr>
        <p:blipFill rotWithShape="1">
          <a:blip r:embed="rId3">
            <a:alphaModFix/>
          </a:blip>
          <a:srcRect b="0" l="0" r="0" t="0"/>
          <a:stretch/>
        </p:blipFill>
        <p:spPr>
          <a:xfrm>
            <a:off x="0" y="1781100"/>
            <a:ext cx="12192000" cy="50768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pic>
        <p:nvPicPr>
          <p:cNvPr id="184" name="Google Shape;184;p7"/>
          <p:cNvPicPr preferRelativeResize="0"/>
          <p:nvPr/>
        </p:nvPicPr>
        <p:blipFill rotWithShape="1">
          <a:blip r:embed="rId3">
            <a:alphaModFix/>
          </a:blip>
          <a:srcRect b="0" l="0" r="0" t="0"/>
          <a:stretch/>
        </p:blipFill>
        <p:spPr>
          <a:xfrm>
            <a:off x="0" y="-102941"/>
            <a:ext cx="12192000" cy="70638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8"/>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pic>
        <p:nvPicPr>
          <p:cNvPr id="190" name="Google Shape;190;p8"/>
          <p:cNvPicPr preferRelativeResize="0"/>
          <p:nvPr/>
        </p:nvPicPr>
        <p:blipFill rotWithShape="1">
          <a:blip r:embed="rId3">
            <a:alphaModFix/>
          </a:blip>
          <a:srcRect b="0" l="0" r="0" t="0"/>
          <a:stretch/>
        </p:blipFill>
        <p:spPr>
          <a:xfrm>
            <a:off x="0" y="103032"/>
            <a:ext cx="12350839" cy="6857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9"/>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t/>
            </a:r>
            <a:endParaRPr/>
          </a:p>
        </p:txBody>
      </p:sp>
      <p:pic>
        <p:nvPicPr>
          <p:cNvPr id="196" name="Google Shape;196;p9"/>
          <p:cNvPicPr preferRelativeResize="0"/>
          <p:nvPr/>
        </p:nvPicPr>
        <p:blipFill rotWithShape="1">
          <a:blip r:embed="rId3">
            <a:alphaModFix/>
          </a:blip>
          <a:srcRect b="0" l="0" r="0" t="0"/>
          <a:stretch/>
        </p:blipFill>
        <p:spPr>
          <a:xfrm>
            <a:off x="0" y="0"/>
            <a:ext cx="12299323"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2020-07-16T13:39:14Z</dcterms:created>
  <dc:creator>Windows User</dc:creator>
</cp:coreProperties>
</file>