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38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GEOGRAPHY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CHAPTER 6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7315200" cy="1077511"/>
          </a:xfrm>
          <a:solidFill>
            <a:srgbClr val="002060"/>
          </a:solidFill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17600" dirty="0" smtClean="0">
                <a:solidFill>
                  <a:srgbClr val="FF0000"/>
                </a:solidFill>
                <a:latin typeface="Arial Rounded MT Bold" pitchFamily="34" charset="0"/>
              </a:rPr>
              <a:t>POPULATION</a:t>
            </a:r>
            <a:r>
              <a:rPr lang="en-US" sz="7000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en-US" sz="7000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dirty="0" smtClean="0"/>
              <a:t>  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It studies the per cent of population increase per annum. This is called Annual Growth Rate.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annual growth rate may decline but the absolute numbers would always increase. </a:t>
            </a:r>
          </a:p>
          <a:p>
            <a:pPr>
              <a:buNone/>
            </a:pPr>
            <a:r>
              <a:rPr lang="en-US" dirty="0" smtClean="0"/>
              <a:t>Example :   Since 1981 growth rate declined but the absolute number increased .</a:t>
            </a:r>
          </a:p>
          <a:p>
            <a:pPr>
              <a:buNone/>
            </a:pPr>
            <a:r>
              <a:rPr lang="en-US" dirty="0" smtClean="0"/>
              <a:t>								  							</a:t>
            </a:r>
            <a:r>
              <a:rPr lang="en-US" dirty="0" smtClean="0">
                <a:solidFill>
                  <a:schemeClr val="accent1"/>
                </a:solidFill>
              </a:rPr>
              <a:t>continue..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Rate or the pace of population growth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Year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Population (in million)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 increase in the decade(in million)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growth rare1.96( 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361.O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magnitude and rate of India’s population growth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 Three main processes of change of population </a:t>
            </a:r>
          </a:p>
          <a:p>
            <a:pPr>
              <a:buNone/>
            </a:pPr>
            <a:r>
              <a:rPr lang="en-US" dirty="0" smtClean="0"/>
              <a:t>       Birth Rate , Death Rate and Migration </a:t>
            </a:r>
          </a:p>
          <a:p>
            <a:pPr>
              <a:buNone/>
            </a:pPr>
            <a:r>
              <a:rPr lang="en-US" dirty="0" smtClean="0"/>
              <a:t>*The natural increase of population is the difference between birth rate and death rate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PROCESS OF POPULATION CHANGES /GROWTH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3276600"/>
            <a:ext cx="2057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BIRTH </a:t>
            </a:r>
            <a:r>
              <a:rPr lang="en-US" dirty="0" smtClean="0">
                <a:solidFill>
                  <a:schemeClr val="bg1"/>
                </a:solidFill>
              </a:rPr>
              <a:t>RATE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6600" y="3429000"/>
            <a:ext cx="2133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DEATH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248400" y="3429000"/>
            <a:ext cx="2209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648200"/>
            <a:ext cx="2590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It is the number of live births per thousand person in a year.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Birth rate have always been higher than death rate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6600" y="4648200"/>
            <a:ext cx="2590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is the number of deaths per thousand persons in a year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4648200"/>
            <a:ext cx="2971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1.It is the movement of people across regions and territories  2. Migration can be internal (within the country) International (between the country)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 Internal migration does not change the size of population </a:t>
            </a:r>
          </a:p>
          <a:p>
            <a:pPr>
              <a:buNone/>
            </a:pPr>
            <a:r>
              <a:rPr lang="en-US" dirty="0" smtClean="0"/>
              <a:t>But influence the composition and distribution of population .</a:t>
            </a:r>
          </a:p>
          <a:p>
            <a:pPr>
              <a:buNone/>
            </a:pPr>
            <a:r>
              <a:rPr lang="en-US" dirty="0" smtClean="0"/>
              <a:t>Migration is mostly rural to urban areas because of push and  pull factors </a:t>
            </a:r>
          </a:p>
          <a:p>
            <a:pPr>
              <a:buNone/>
            </a:pPr>
            <a:r>
              <a:rPr lang="en-US" dirty="0" smtClean="0"/>
              <a:t>Push- poverty , unemployment </a:t>
            </a:r>
          </a:p>
          <a:p>
            <a:pPr>
              <a:buNone/>
            </a:pPr>
            <a:r>
              <a:rPr lang="en-US" dirty="0" smtClean="0"/>
              <a:t>Pull- employment , better living conditions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Impact of migration of the population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on population size as well as on the population composition in urban and rural areas .</a:t>
            </a:r>
          </a:p>
          <a:p>
            <a:r>
              <a:rPr lang="en-US" dirty="0" smtClean="0"/>
              <a:t>Example:  The urban population has increased from 17.29 percent of the total population 1951 to 31.80 percent in 2011. There has been a significant increase in the number of million plus cities from 35 to 53 in just one decade ,i.e. 2001 to 2011.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MIGRATION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The number of people in different age groups in a country.</a:t>
            </a:r>
          </a:p>
          <a:p>
            <a:r>
              <a:rPr lang="en-US" sz="3600" dirty="0" smtClean="0"/>
              <a:t>A person’s age influence what he/she needs buy ,does and his capacity to perform .</a:t>
            </a:r>
          </a:p>
          <a:p>
            <a:r>
              <a:rPr lang="en-US" sz="3600" dirty="0" smtClean="0"/>
              <a:t> Determinates of the population’s social and economic structure.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AGE COMPOSITION 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610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19400"/>
              </a:tblGrid>
              <a:tr h="4360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Children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Working age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Aged</a:t>
                      </a:r>
                      <a:endParaRPr lang="en-US" sz="2800" dirty="0"/>
                    </a:p>
                  </a:txBody>
                  <a:tcPr/>
                </a:tc>
              </a:tr>
              <a:tr h="1133687">
                <a:tc>
                  <a:txBody>
                    <a:bodyPr/>
                    <a:lstStyle/>
                    <a:p>
                      <a:pPr>
                        <a:buFont typeface="Arial" charset="0"/>
                        <a:buNone/>
                      </a:pPr>
                      <a:r>
                        <a:rPr lang="en-US" sz="2800" dirty="0" smtClean="0"/>
                        <a:t>*Generally below 15 years.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sz="2800" dirty="0" smtClean="0"/>
                        <a:t>*Economically </a:t>
                      </a:r>
                      <a:r>
                        <a:rPr lang="en-US" sz="2800" baseline="0" dirty="0" smtClean="0"/>
                        <a:t>unproductive 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*15-59 years.</a:t>
                      </a:r>
                    </a:p>
                    <a:p>
                      <a:r>
                        <a:rPr lang="en-US" sz="2800" dirty="0" smtClean="0"/>
                        <a:t>*economically productive and biologicall</a:t>
                      </a:r>
                      <a:r>
                        <a:rPr lang="en-US" sz="2800" baseline="0" dirty="0" smtClean="0"/>
                        <a:t>y </a:t>
                      </a:r>
                      <a:r>
                        <a:rPr lang="en-US" sz="2800" dirty="0" smtClean="0"/>
                        <a:t>reproductive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*Above</a:t>
                      </a:r>
                      <a:r>
                        <a:rPr lang="en-US" sz="2800" baseline="0" dirty="0" smtClean="0"/>
                        <a:t> 59 years.</a:t>
                      </a:r>
                    </a:p>
                    <a:p>
                      <a:r>
                        <a:rPr lang="en-US" sz="2800" baseline="0" dirty="0" smtClean="0"/>
                        <a:t>*exceptionally economically</a:t>
                      </a:r>
                    </a:p>
                    <a:p>
                      <a:r>
                        <a:rPr lang="en-US" sz="2800" baseline="0" dirty="0" smtClean="0"/>
                        <a:t>Productive .</a:t>
                      </a:r>
                    </a:p>
                    <a:p>
                      <a:r>
                        <a:rPr lang="en-US" sz="2800" baseline="0" dirty="0" smtClean="0"/>
                        <a:t>*Not available for employment through recruitment 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population of a nation is generally grouped into three broad categories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67200"/>
            <a:ext cx="7481776" cy="198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Age structure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447800" y="533400"/>
            <a:ext cx="3200400" cy="2895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ADULT   58.7%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AGED 6.9%</a:t>
            </a:r>
            <a:r>
              <a:rPr lang="en-US" sz="3200" dirty="0" smtClean="0">
                <a:solidFill>
                  <a:srgbClr val="92D050"/>
                </a:solidFill>
              </a:rPr>
              <a:t>CHILDREN 34.4%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percentage of children and aged affect the dependency ratio because these groups are not producers.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2971800"/>
            <a:ext cx="2743200" cy="38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5006" y="2209800"/>
            <a:ext cx="2058194" cy="1219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2057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400800" y="2209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53200" y="2362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ge composition -class-9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28600"/>
            <a:ext cx="38862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Numbers of females per 1000 males in the country.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IMPORTANT SOCIAL FACTORS</a:t>
            </a:r>
          </a:p>
          <a:p>
            <a:r>
              <a:rPr lang="en-US" dirty="0" smtClean="0"/>
              <a:t> Equality between male and female .</a:t>
            </a:r>
          </a:p>
          <a:p>
            <a:r>
              <a:rPr lang="en-US" dirty="0" smtClean="0"/>
              <a:t>Sex ratio has always unfavorable to females.</a:t>
            </a:r>
          </a:p>
          <a:p>
            <a:pPr>
              <a:buNone/>
            </a:pPr>
            <a:r>
              <a:rPr lang="en-US" dirty="0" smtClean="0"/>
              <a:t>What could be the reasons for the such variations?</a:t>
            </a:r>
          </a:p>
          <a:p>
            <a:pPr>
              <a:buNone/>
            </a:pPr>
            <a:r>
              <a:rPr lang="en-US" dirty="0" smtClean="0"/>
              <a:t>*Kerala has a sex ratio of 1084females per 1000 males.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Pudduchery</a:t>
            </a:r>
            <a:r>
              <a:rPr lang="en-US" dirty="0" smtClean="0"/>
              <a:t> has 1038 for every 1000 males.</a:t>
            </a:r>
          </a:p>
          <a:p>
            <a:pPr>
              <a:buNone/>
            </a:pPr>
            <a:r>
              <a:rPr lang="en-US" dirty="0" smtClean="0"/>
              <a:t>*While Delhi has only 866 females per 1000males and Haryana has just 877.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SEX RATIO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459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CENSUS 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 RATIO (FEMALES PER 1000 MALES )</a:t>
                      </a:r>
                      <a:endParaRPr lang="en-US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946</a:t>
                      </a:r>
                      <a:endParaRPr lang="en-US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941</a:t>
                      </a:r>
                      <a:endParaRPr lang="en-US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930</a:t>
                      </a:r>
                      <a:endParaRPr lang="en-US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934</a:t>
                      </a:r>
                      <a:endParaRPr lang="en-US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929</a:t>
                      </a:r>
                      <a:endParaRPr lang="en-US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933</a:t>
                      </a:r>
                      <a:endParaRPr lang="en-US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SEX RATIO (1951-2011)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INTRODUCTION : </a:t>
            </a:r>
          </a:p>
          <a:p>
            <a:r>
              <a:rPr lang="en-US" dirty="0" smtClean="0"/>
              <a:t>People interact with resources and create social and cultural environment .</a:t>
            </a:r>
          </a:p>
          <a:p>
            <a:r>
              <a:rPr lang="en-US" dirty="0" smtClean="0"/>
              <a:t>People themselves are resources with varying quality. </a:t>
            </a:r>
          </a:p>
          <a:p>
            <a:r>
              <a:rPr lang="en-US" dirty="0" smtClean="0"/>
              <a:t>1. Population is the important element in social studies.</a:t>
            </a:r>
          </a:p>
          <a:p>
            <a:r>
              <a:rPr lang="en-US" dirty="0" smtClean="0"/>
              <a:t>2. ‘Resources’,  ‘calamities’ and ‘disaster ’are all meaningful only in relation to human beings.</a:t>
            </a:r>
          </a:p>
          <a:p>
            <a:r>
              <a:rPr lang="en-US" dirty="0" smtClean="0"/>
              <a:t> 3. their numbers, distribution, growth and characteristic or qualities provide basic background for understanding and appreciating all aspects of the environment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POPULATION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WHO IS LITERATE ?</a:t>
            </a:r>
          </a:p>
          <a:p>
            <a:pPr>
              <a:buNone/>
            </a:pPr>
            <a:r>
              <a:rPr lang="en-US" dirty="0" smtClean="0"/>
              <a:t>*A person aged 7 year and above ,who can read and write with understanding any language is treated as literate.</a:t>
            </a:r>
          </a:p>
          <a:p>
            <a:r>
              <a:rPr lang="en-US" dirty="0" smtClean="0"/>
              <a:t> An informed and educated citizen can make intelligent choices and undertake research and development project .</a:t>
            </a:r>
          </a:p>
          <a:p>
            <a:r>
              <a:rPr lang="en-US" dirty="0" smtClean="0"/>
              <a:t>Low level of literacy are a serious obstacle for economic improvement.</a:t>
            </a:r>
          </a:p>
          <a:p>
            <a:pPr>
              <a:buNone/>
            </a:pPr>
            <a:r>
              <a:rPr lang="en-US" dirty="0" smtClean="0"/>
              <a:t>Literacy rate of the country-</a:t>
            </a:r>
          </a:p>
          <a:p>
            <a:pPr>
              <a:buNone/>
            </a:pPr>
            <a:r>
              <a:rPr lang="en-US" dirty="0" smtClean="0"/>
              <a:t>As per census of 2011 ,73 % is the literacy rate </a:t>
            </a:r>
          </a:p>
          <a:p>
            <a:pPr>
              <a:buNone/>
            </a:pPr>
            <a:r>
              <a:rPr lang="en-US" dirty="0" smtClean="0"/>
              <a:t>80.9% for males </a:t>
            </a:r>
          </a:p>
          <a:p>
            <a:pPr>
              <a:buNone/>
            </a:pPr>
            <a:r>
              <a:rPr lang="en-US" dirty="0" smtClean="0"/>
              <a:t>64.6% for females.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LITERACY RATE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9436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The distribution of population according to different type of occupation is referred as occupational structure .</a:t>
            </a:r>
          </a:p>
          <a:p>
            <a:pPr>
              <a:buNone/>
            </a:pPr>
            <a:r>
              <a:rPr lang="en-US" sz="2800" dirty="0" smtClean="0"/>
              <a:t>It explain where and how much population of the country is engaged in which occupation .</a:t>
            </a:r>
          </a:p>
          <a:p>
            <a:pPr>
              <a:buNone/>
            </a:pPr>
            <a:r>
              <a:rPr lang="en-US" sz="2800" dirty="0" smtClean="0"/>
              <a:t>Occupation are generally classified 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OCCUPATIONAL STRUCTURE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886200"/>
            <a:ext cx="2438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PRIMARY</a:t>
            </a:r>
            <a:r>
              <a:rPr lang="en-US" dirty="0" smtClean="0"/>
              <a:t> </a:t>
            </a:r>
            <a:r>
              <a:rPr lang="en-US" sz="2000" dirty="0" smtClean="0"/>
              <a:t>Includes agriculture, animal husbandry, forestry ,fishing mining and quarrying  etc 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505200" y="3886200"/>
            <a:ext cx="2362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SECONDARY</a:t>
            </a:r>
            <a:r>
              <a:rPr lang="en-US" sz="2000" dirty="0" smtClean="0"/>
              <a:t> Includes manufacturing  industries ,building and construction work etc.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172200" y="3886200"/>
            <a:ext cx="2819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TERTIARY</a:t>
            </a:r>
          </a:p>
          <a:p>
            <a:pPr algn="ctr"/>
            <a:r>
              <a:rPr lang="en-US" dirty="0" smtClean="0"/>
              <a:t> </a:t>
            </a:r>
            <a:r>
              <a:rPr lang="en-US" sz="2000" dirty="0" smtClean="0"/>
              <a:t>Includes Transport communications,</a:t>
            </a:r>
          </a:p>
          <a:p>
            <a:pPr algn="ctr"/>
            <a:r>
              <a:rPr lang="en-US" sz="2000" dirty="0" smtClean="0"/>
              <a:t>commerce, administration and other services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Proportion of people working in different activities in developed and developing countries 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Continue…. Occupational structure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3657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DEVELOPED COUNTRIES</a:t>
            </a:r>
          </a:p>
          <a:p>
            <a:pPr algn="ctr"/>
            <a:r>
              <a:rPr lang="en-US" dirty="0" smtClean="0"/>
              <a:t>  </a:t>
            </a:r>
            <a:r>
              <a:rPr lang="en-US" sz="2000" dirty="0" smtClean="0"/>
              <a:t>High proportion of people are working in secondary and tertiary activities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800600" y="2590800"/>
            <a:ext cx="3810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DEVELOPING COUNTRIES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000" dirty="0" smtClean="0"/>
              <a:t>Higher proportion of workforce is engaged in primary activities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676400" y="4724400"/>
            <a:ext cx="5943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SITUATION IN INDIA </a:t>
            </a:r>
          </a:p>
          <a:p>
            <a:pPr algn="ctr"/>
            <a:r>
              <a:rPr lang="en-US" sz="2400" dirty="0" smtClean="0"/>
              <a:t>PRIMARY SECTORS- 64%</a:t>
            </a:r>
          </a:p>
          <a:p>
            <a:pPr algn="ctr"/>
            <a:r>
              <a:rPr lang="en-US" sz="2400" dirty="0" smtClean="0"/>
              <a:t>SECONDARY SECTORS -13 %</a:t>
            </a:r>
          </a:p>
          <a:p>
            <a:pPr algn="ctr"/>
            <a:r>
              <a:rPr lang="en-US" sz="2400" dirty="0" smtClean="0"/>
              <a:t>TERTIARY SECTORS – 20%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affects the process of development .</a:t>
            </a:r>
          </a:p>
          <a:p>
            <a:pPr>
              <a:buNone/>
            </a:pPr>
            <a:r>
              <a:rPr lang="en-US" dirty="0" smtClean="0"/>
              <a:t>*Healthy population will contribute more in the development .</a:t>
            </a:r>
          </a:p>
          <a:p>
            <a:pPr>
              <a:buNone/>
            </a:pPr>
            <a:r>
              <a:rPr lang="en-US" dirty="0" smtClean="0"/>
              <a:t>*Government program have registered significant improvement in the health condition of the India’s population .</a:t>
            </a:r>
          </a:p>
          <a:p>
            <a:r>
              <a:rPr lang="en-US" dirty="0" smtClean="0"/>
              <a:t> decline in death rate.</a:t>
            </a:r>
          </a:p>
          <a:p>
            <a:r>
              <a:rPr lang="en-US" dirty="0" smtClean="0"/>
              <a:t>Life expectancy at birth has increased from 36.7 years in 1951 to 67.9years in 2012.</a:t>
            </a:r>
          </a:p>
          <a:p>
            <a:r>
              <a:rPr lang="en-US" dirty="0" smtClean="0"/>
              <a:t>Improvement in public health .</a:t>
            </a:r>
          </a:p>
          <a:p>
            <a:r>
              <a:rPr lang="en-US" dirty="0" smtClean="0"/>
              <a:t>Prevention of infectious diseases .</a:t>
            </a:r>
          </a:p>
          <a:p>
            <a:r>
              <a:rPr lang="en-US" dirty="0" smtClean="0"/>
              <a:t>Application of modern medical practices in diagnosis and treatment of ailments.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HEALTH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Despite considerable achievement- There are some challenges in securing better health condition  such as –</a:t>
            </a:r>
          </a:p>
          <a:p>
            <a:pPr>
              <a:buNone/>
            </a:pPr>
            <a:r>
              <a:rPr lang="en-US" dirty="0" smtClean="0"/>
              <a:t>*Per capita caloric consumption is much below the recommended level.</a:t>
            </a:r>
          </a:p>
          <a:p>
            <a:pPr>
              <a:buNone/>
            </a:pPr>
            <a:r>
              <a:rPr lang="en-US" dirty="0" smtClean="0"/>
              <a:t>*Large population is suffering from malnutrition</a:t>
            </a:r>
          </a:p>
          <a:p>
            <a:pPr>
              <a:buNone/>
            </a:pPr>
            <a:r>
              <a:rPr lang="en-US" dirty="0" smtClean="0"/>
              <a:t>*Safe drinking water and basic sanitation amenities are available to only 1/3 of the rural population.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 an appropriate population policy is the need to be tackled these problems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Continue…. health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Who are adolescent ?   Proportion of population grouped in the age group of 10  to 19 years .</a:t>
            </a:r>
          </a:p>
          <a:p>
            <a:pPr>
              <a:buNone/>
            </a:pPr>
            <a:r>
              <a:rPr lang="en-US" dirty="0" smtClean="0"/>
              <a:t>*Adolescent population contribute one-fifth of the total population .</a:t>
            </a:r>
          </a:p>
          <a:p>
            <a:pPr>
              <a:buNone/>
            </a:pPr>
            <a:r>
              <a:rPr lang="en-US" dirty="0" smtClean="0"/>
              <a:t>This is most important for the future :</a:t>
            </a:r>
          </a:p>
          <a:p>
            <a:pPr>
              <a:buNone/>
            </a:pPr>
            <a:r>
              <a:rPr lang="en-US" dirty="0" smtClean="0"/>
              <a:t>*Nutritional requirement of adolescents are higher than those of a normal child or adult 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Poor nutrition can lead to deficiency and stunted growth 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Inadequate nutrition in Indian diet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ADOLESCENT POPULATION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 A large number of girls suffer from </a:t>
            </a:r>
            <a:r>
              <a:rPr lang="en-US" sz="3600" dirty="0" err="1" smtClean="0"/>
              <a:t>Anaemia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adolescent girls have to sensitized to the problem they confront .</a:t>
            </a:r>
          </a:p>
          <a:p>
            <a:r>
              <a:rPr lang="en-US" sz="3600" dirty="0" smtClean="0"/>
              <a:t>Awareness among them can be improved through the spread of literacy and education . 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Due to insufficient and improper diet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Planning of families would  improve individual health and welfare .</a:t>
            </a:r>
          </a:p>
          <a:p>
            <a:r>
              <a:rPr lang="en-US" sz="3200" dirty="0" smtClean="0"/>
              <a:t>Government of India initiated a comprehensive Family Planning Program(1952).</a:t>
            </a:r>
          </a:p>
          <a:p>
            <a:pPr>
              <a:buNone/>
            </a:pPr>
            <a:r>
              <a:rPr lang="en-US" sz="3200" dirty="0" smtClean="0"/>
              <a:t>  Family Welfare Program has sought to promote responsible and planned parenthood on a voluntary basis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NATIONAL POPULATION POLICY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Autofit/>
          </a:bodyPr>
          <a:lstStyle/>
          <a:p>
            <a:r>
              <a:rPr lang="en-US" sz="2800" dirty="0" smtClean="0"/>
              <a:t> Provide a policy framework imparting free and compulsory education to 14 years of age.</a:t>
            </a:r>
          </a:p>
          <a:p>
            <a:r>
              <a:rPr lang="en-US" sz="2800" dirty="0" smtClean="0"/>
              <a:t>Reducing infant mortality rate below 30 per thousand live births.</a:t>
            </a:r>
          </a:p>
          <a:p>
            <a:r>
              <a:rPr lang="en-US" sz="2800" dirty="0" smtClean="0"/>
              <a:t>Achieving Universal Immunization of children against all vaccine preventable disease .</a:t>
            </a:r>
          </a:p>
          <a:p>
            <a:r>
              <a:rPr lang="en-US" sz="2800" dirty="0" smtClean="0"/>
              <a:t>Promote delayed marriage for girls.</a:t>
            </a:r>
          </a:p>
          <a:p>
            <a:r>
              <a:rPr lang="en-US" sz="2800" dirty="0" smtClean="0"/>
              <a:t>Making Family welfare a people-centered  program.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National Population Policy 2000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RELATION</a:t>
            </a:r>
          </a:p>
          <a:p>
            <a:pPr>
              <a:buNone/>
            </a:pPr>
            <a:r>
              <a:rPr lang="en-US" dirty="0" smtClean="0"/>
              <a:t>National Population Policy identified adolescent as one of the major section .  WHY?</a:t>
            </a:r>
          </a:p>
          <a:p>
            <a:pPr>
              <a:buNone/>
            </a:pPr>
            <a:r>
              <a:rPr lang="en-US" dirty="0" smtClean="0"/>
              <a:t>Adolescent population is the future of the country.</a:t>
            </a:r>
          </a:p>
          <a:p>
            <a:pPr>
              <a:buNone/>
            </a:pPr>
            <a:r>
              <a:rPr lang="en-US" dirty="0" smtClean="0"/>
              <a:t>A healthy educated and skilled adolescents means a healthy, educated, and skilled population. In future they will work for development.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NPP2000 AND ADOLESCENTS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" y="1676400"/>
            <a:ext cx="3276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POPULATION POLICY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05400" y="1752600"/>
            <a:ext cx="2971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ADLOSCENTS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2667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4343400" y="26670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Census is an official enumeration of population done by periodically.</a:t>
            </a:r>
          </a:p>
          <a:p>
            <a:r>
              <a:rPr lang="en-US" dirty="0" smtClean="0"/>
              <a:t>It is a comprehensive source of demographic ,social and economical data.</a:t>
            </a:r>
          </a:p>
          <a:p>
            <a:r>
              <a:rPr lang="en-US" dirty="0" smtClean="0"/>
              <a:t>First census was held in 1872.</a:t>
            </a:r>
          </a:p>
          <a:p>
            <a:r>
              <a:rPr lang="en-US" dirty="0" smtClean="0"/>
              <a:t>First census was taken in the year 1881.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CENSUS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Taking Adolescent into consideration ,NPP2000 focuses on the following :</a:t>
            </a:r>
          </a:p>
          <a:p>
            <a:r>
              <a:rPr lang="en-US" dirty="0" smtClean="0"/>
              <a:t>Prevention from unwanted pregnancies and sexually transmitted diseases (STDs).</a:t>
            </a:r>
          </a:p>
          <a:p>
            <a:r>
              <a:rPr lang="en-US" dirty="0" smtClean="0"/>
              <a:t>Encouraging delayed marriages strengthening legal measures to prevent child marriages and child-bearing.</a:t>
            </a:r>
          </a:p>
          <a:p>
            <a:r>
              <a:rPr lang="en-US" dirty="0" smtClean="0"/>
              <a:t>Educating adolescents about the risks of unprotected sex, making contraceptive services accessible and affordable .</a:t>
            </a:r>
          </a:p>
          <a:p>
            <a:r>
              <a:rPr lang="en-US" dirty="0" smtClean="0"/>
              <a:t>Providing food supplements ,nutritional services.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334000"/>
            <a:ext cx="7467600" cy="990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People are the nation’s most vulnerable resources. A well educated ,healthy population  provides potential power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Thankyou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POPULATION SIZE &amp; DISTRIBUTION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By numbers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density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POPULATION GROWTH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AND PROCESSES OF POPULATION CHANGES. 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What is population growth?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Process of population changes/growth.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CHARACTERISTICE  OR  QUALITIES OF POPULATION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Age</a:t>
                      </a:r>
                      <a:r>
                        <a:rPr lang="en-US" baseline="0" dirty="0" smtClean="0"/>
                        <a:t> composition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Sex ratio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Literacy rate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Occupational structure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Health.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MAJOR QUESTIONS ABOUT POPULATION ARE: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 on march 2011– 1210.6 million (Accounts for 17.5 percent of the world’s populations.</a:t>
            </a:r>
          </a:p>
          <a:p>
            <a:r>
              <a:rPr lang="en-US" dirty="0" smtClean="0"/>
              <a:t>1.21 billion people are unevenly distributed over our country’s vast area of 3.28million sq.km.(2.4 per cent of the world’s area)</a:t>
            </a:r>
          </a:p>
          <a:p>
            <a:pPr>
              <a:buNone/>
            </a:pPr>
            <a:r>
              <a:rPr lang="en-US" dirty="0" smtClean="0"/>
              <a:t>           According to census data 2011: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Uttar Pradesh</a:t>
            </a:r>
            <a:r>
              <a:rPr lang="en-US" dirty="0" smtClean="0"/>
              <a:t> (199million population size).</a:t>
            </a:r>
          </a:p>
          <a:p>
            <a:pPr>
              <a:buNone/>
            </a:pPr>
            <a:r>
              <a:rPr lang="en-US" dirty="0" smtClean="0"/>
              <a:t>     most populous state in India.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Sikkim</a:t>
            </a:r>
            <a:r>
              <a:rPr lang="en-US" dirty="0" smtClean="0"/>
              <a:t> (0.6million population size)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Lakshadweep</a:t>
            </a:r>
            <a:r>
              <a:rPr lang="en-US" dirty="0" smtClean="0"/>
              <a:t> has only 64,429 people.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INDIA’S POPULATION SIZE AND DISTRIBUTION BY NUMBERS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*Almost  half of the India’s population lives in just five states.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Uttar Pradesh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Maharashtra.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Bihar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West Bengal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Andhra Pradesh</a:t>
            </a:r>
          </a:p>
          <a:p>
            <a:pPr marL="514350" indent="-514350">
              <a:buNone/>
            </a:pPr>
            <a:r>
              <a:rPr lang="en-US" sz="2800" dirty="0" smtClean="0"/>
              <a:t>***</a:t>
            </a:r>
            <a:r>
              <a:rPr lang="en-US" sz="2800" dirty="0" smtClean="0">
                <a:solidFill>
                  <a:srgbClr val="FF0000"/>
                </a:solidFill>
              </a:rPr>
              <a:t>Rajasthan,</a:t>
            </a:r>
            <a:r>
              <a:rPr lang="en-US" sz="2800" dirty="0" smtClean="0"/>
              <a:t> the biggest state in terms of area ,has only 5.5 per cent of the total population of India.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(Every year our population increase like as Australia)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                              *  The population density of                  			            India in the year  2011 was 			        382 person per sq. km.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               *Varies from area to area.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*                               *1102 person per sq.km.in Bihar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r>
              <a:rPr lang="en-US" dirty="0" smtClean="0"/>
              <a:t>*                          *17 person per sq. km in          			Arunachal  Pradesh.</a:t>
            </a:r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INDIA’S POPULATION DISTRIBUTION BY DENSITY.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3276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Population density is the number of persons in per sq.km. area 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352800"/>
            <a:ext cx="2819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Only Bangladesh and Japan have high average population densities than India                  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*State below the population density 250 person per sq. km. have rugged terrain and unfavorable climatic condition.</a:t>
            </a:r>
          </a:p>
          <a:p>
            <a:pPr>
              <a:buNone/>
            </a:pPr>
            <a:r>
              <a:rPr lang="en-US" dirty="0" smtClean="0"/>
              <a:t>*The northern plains and Kerala in the south have high to very high population densities because of flat plains with fertile soil and abundant rainfall.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 continue….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Population growth is a dynamic phenomenon </a:t>
            </a:r>
          </a:p>
          <a:p>
            <a:pPr>
              <a:buNone/>
            </a:pPr>
            <a:r>
              <a:rPr lang="en-US" dirty="0" smtClean="0"/>
              <a:t>    Influenced by the interaction of the three processes.</a:t>
            </a:r>
          </a:p>
          <a:p>
            <a:pPr>
              <a:buNone/>
            </a:pPr>
            <a:r>
              <a:rPr lang="en-US" dirty="0" smtClean="0"/>
              <a:t> 1. Birth      2. Deaths      3. Migration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Population growth :  changes in the number of inhabitants of a country/ territory during a specific period of time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Express in two ways :  1. Absolute numbers</a:t>
            </a:r>
          </a:p>
          <a:p>
            <a:pPr>
              <a:buNone/>
            </a:pPr>
            <a:r>
              <a:rPr lang="en-US" dirty="0" smtClean="0"/>
              <a:t>				         2.  Percentage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POPULATION GROWTH AND PROCESSES OF POPULATION CHANGES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1693</TotalTime>
  <Words>1713</Words>
  <Application>Microsoft Office PowerPoint</Application>
  <PresentationFormat>On-screen Show (4:3)</PresentationFormat>
  <Paragraphs>274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 GEOGRAPHY   CHAPTER 6   </vt:lpstr>
      <vt:lpstr> POPULATION </vt:lpstr>
      <vt:lpstr>CENSUS</vt:lpstr>
      <vt:lpstr>MAJOR QUESTIONS ABOUT POPULATION ARE:</vt:lpstr>
      <vt:lpstr>INDIA’S POPULATION SIZE AND DISTRIBUTION BY NUMBERS</vt:lpstr>
      <vt:lpstr>Continue….</vt:lpstr>
      <vt:lpstr>INDIA’S POPULATION DISTRIBUTION BY DENSITY.</vt:lpstr>
      <vt:lpstr>Population density continue….</vt:lpstr>
      <vt:lpstr>POPULATION GROWTH AND PROCESSES OF POPULATION CHANGES</vt:lpstr>
      <vt:lpstr>Rate or the pace of population growth </vt:lpstr>
      <vt:lpstr>The magnitude and rate of India’s population growth</vt:lpstr>
      <vt:lpstr>PROCESS OF POPULATION CHANGES /GROWTH </vt:lpstr>
      <vt:lpstr>Impact of migration of the population</vt:lpstr>
      <vt:lpstr>MIGRATION </vt:lpstr>
      <vt:lpstr> AGE COMPOSITION  </vt:lpstr>
      <vt:lpstr>The population of a nation is generally grouped into three broad categories</vt:lpstr>
      <vt:lpstr>Age structure</vt:lpstr>
      <vt:lpstr>SEX RATIO </vt:lpstr>
      <vt:lpstr>SEX RATIO (1951-2011)</vt:lpstr>
      <vt:lpstr>LITERACY RATE </vt:lpstr>
      <vt:lpstr>OCCUPATIONAL STRUCTURE </vt:lpstr>
      <vt:lpstr>Continue…. Occupational structure </vt:lpstr>
      <vt:lpstr>HEALTH</vt:lpstr>
      <vt:lpstr>Continue…. health</vt:lpstr>
      <vt:lpstr>ADOLESCENT POPULATION </vt:lpstr>
      <vt:lpstr>Due to insufficient and improper diet  </vt:lpstr>
      <vt:lpstr>NATIONAL POPULATION POLICY </vt:lpstr>
      <vt:lpstr>National Population Policy 2000</vt:lpstr>
      <vt:lpstr>NPP2000 AND ADOLESCENTS</vt:lpstr>
      <vt:lpstr>Continue….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</dc:title>
  <dc:creator>pc-25</dc:creator>
  <cp:lastModifiedBy>staff</cp:lastModifiedBy>
  <cp:revision>103</cp:revision>
  <dcterms:created xsi:type="dcterms:W3CDTF">2006-08-16T00:00:00Z</dcterms:created>
  <dcterms:modified xsi:type="dcterms:W3CDTF">2022-12-15T04:02:40Z</dcterms:modified>
</cp:coreProperties>
</file>