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3" roundtripDataSignature="AMtx7mhb30Yz7lSxEagGHJMvEGZjyB34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2131775" y="153475"/>
            <a:ext cx="8940300" cy="174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DRAINAGE</a:t>
            </a:r>
            <a:br>
              <a:rPr lang="en-IN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IN" sz="4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Class 9</a:t>
            </a:r>
            <a:endParaRPr sz="18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title"/>
          </p:nvPr>
        </p:nvSpPr>
        <p:spPr>
          <a:xfrm>
            <a:off x="838200" y="457200"/>
            <a:ext cx="10515600" cy="123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93" name="Google Shape;93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taff\Desktop\PUNITHA\class 9\images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905000"/>
            <a:ext cx="10591799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85" name="Google Shape;18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86" name="Google Shape;18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  <p:sp>
        <p:nvSpPr>
          <p:cNvPr id="187" name="Google Shape;187;p10"/>
          <p:cNvSpPr txBox="1">
            <a:spLocks noGrp="1"/>
          </p:cNvSpPr>
          <p:nvPr>
            <p:ph type="body" idx="4294967295"/>
          </p:nvPr>
        </p:nvSpPr>
        <p:spPr>
          <a:xfrm>
            <a:off x="0" y="144145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88" name="Google Shape;1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5586" y="1613324"/>
            <a:ext cx="4203914" cy="236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78" y="4259807"/>
            <a:ext cx="4151534" cy="225902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10"/>
          <p:cNvSpPr/>
          <p:nvPr/>
        </p:nvSpPr>
        <p:spPr>
          <a:xfrm>
            <a:off x="3479307" y="68863"/>
            <a:ext cx="5131293" cy="136716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Peninsular rivers</a:t>
            </a:r>
            <a:endParaRPr/>
          </a:p>
        </p:txBody>
      </p:sp>
      <p:sp>
        <p:nvSpPr>
          <p:cNvPr id="191" name="Google Shape;191;p10"/>
          <p:cNvSpPr/>
          <p:nvPr/>
        </p:nvSpPr>
        <p:spPr>
          <a:xfrm>
            <a:off x="9544740" y="138822"/>
            <a:ext cx="2379215" cy="2251677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They are seasonal and depend on rainfall</a:t>
            </a:r>
            <a:endParaRPr/>
          </a:p>
        </p:txBody>
      </p:sp>
      <p:sp>
        <p:nvSpPr>
          <p:cNvPr id="192" name="Google Shape;192;p10"/>
          <p:cNvSpPr/>
          <p:nvPr/>
        </p:nvSpPr>
        <p:spPr>
          <a:xfrm>
            <a:off x="268045" y="1980349"/>
            <a:ext cx="3262881" cy="1498099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Has short and shallower course</a:t>
            </a:r>
            <a:endParaRPr/>
          </a:p>
        </p:txBody>
      </p:sp>
      <p:sp>
        <p:nvSpPr>
          <p:cNvPr id="193" name="Google Shape;193;p10"/>
          <p:cNvSpPr/>
          <p:nvPr/>
        </p:nvSpPr>
        <p:spPr>
          <a:xfrm>
            <a:off x="9038577" y="3052859"/>
            <a:ext cx="1887245" cy="14781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Less erosional activities in upper course.</a:t>
            </a:r>
            <a:endParaRPr/>
          </a:p>
        </p:txBody>
      </p:sp>
      <p:sp>
        <p:nvSpPr>
          <p:cNvPr id="194" name="Google Shape;194;p10"/>
          <p:cNvSpPr/>
          <p:nvPr/>
        </p:nvSpPr>
        <p:spPr>
          <a:xfrm>
            <a:off x="5213132" y="4996248"/>
            <a:ext cx="1971547" cy="1542664"/>
          </a:xfrm>
          <a:prstGeom prst="flowChartAlternateProcess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During dry season it has reduced flow of water.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200" name="Google Shape;200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201" name="Google Shape;20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02" name="Google Shape;20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  <p:sp>
        <p:nvSpPr>
          <p:cNvPr id="204" name="Google Shape;204;p11"/>
          <p:cNvSpPr/>
          <p:nvPr/>
        </p:nvSpPr>
        <p:spPr>
          <a:xfrm>
            <a:off x="288384" y="431676"/>
            <a:ext cx="3699215" cy="24291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 not carry much silt, so there are no major plains. Land is fertile only in delta areas.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4069024" y="2747963"/>
            <a:ext cx="3422712" cy="3429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Mahanadi, Godavari, Krishna and Kaveri originate in western Ghats and flows towards Bay of Bengal.</a:t>
            </a:r>
            <a:endParaRPr/>
          </a:p>
        </p:txBody>
      </p:sp>
      <p:sp>
        <p:nvSpPr>
          <p:cNvPr id="206" name="Google Shape;206;p11"/>
          <p:cNvSpPr/>
          <p:nvPr/>
        </p:nvSpPr>
        <p:spPr>
          <a:xfrm>
            <a:off x="7654585" y="308565"/>
            <a:ext cx="3699215" cy="267534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Narmada and Tapi originate in Central Highland and flows towards Arabian Sea.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FF0000"/>
              </a:solidFill>
            </a:endParaRPr>
          </a:p>
        </p:txBody>
      </p:sp>
      <p:pic>
        <p:nvPicPr>
          <p:cNvPr id="212" name="Google Shape;21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21275" y="1690688"/>
            <a:ext cx="7799773" cy="5013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14" name="Google Shape;21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15" name="Google Shape;21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  <p:sp>
        <p:nvSpPr>
          <p:cNvPr id="216" name="Google Shape;216;p12"/>
          <p:cNvSpPr/>
          <p:nvPr/>
        </p:nvSpPr>
        <p:spPr>
          <a:xfrm>
            <a:off x="1000217" y="334624"/>
            <a:ext cx="9910439" cy="93488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river has 3 stage-- Upper course, Middle course and lower course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body"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628095" y="230188"/>
            <a:ext cx="6687105" cy="93278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Drainage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394317" y="1532662"/>
            <a:ext cx="3973497" cy="435133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streams within a drainage basin form certain patterns, depending on the slope of land, underlying rock structures as well as the climatic conditions of the area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7824188" y="262238"/>
            <a:ext cx="3559946" cy="1473693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are 4 types of drainage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7824188" y="1761586"/>
            <a:ext cx="3710866" cy="28941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IN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IN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 Dendritic pattern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IN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 Trellis pattern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IN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3. Rectangular pattern</a:t>
            </a:r>
            <a:endParaRPr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IN" sz="2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4. Radial pattern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8403" y="1243429"/>
            <a:ext cx="6684611" cy="31687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/>
          <p:nvPr/>
        </p:nvSpPr>
        <p:spPr>
          <a:xfrm>
            <a:off x="2778711" y="139069"/>
            <a:ext cx="6303145" cy="1005519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Dendritic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4"/>
          <p:cNvSpPr/>
          <p:nvPr/>
        </p:nvSpPr>
        <p:spPr>
          <a:xfrm>
            <a:off x="914400" y="1479373"/>
            <a:ext cx="3373790" cy="16512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Develops where the river channel follows the slope of the land.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89051" y="4133848"/>
            <a:ext cx="4793942" cy="231320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streams and its tributaries resembles the branches of a tree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46" name="Google Shape;24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26725" y="2158468"/>
            <a:ext cx="3928648" cy="36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11" y="2124599"/>
            <a:ext cx="5046942" cy="37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5"/>
          <p:cNvSpPr/>
          <p:nvPr/>
        </p:nvSpPr>
        <p:spPr>
          <a:xfrm>
            <a:off x="183472" y="262439"/>
            <a:ext cx="5912528" cy="114915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Trellis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6750727" y="262440"/>
            <a:ext cx="5257801" cy="1699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river joined by its tributaries, at approximately right angles, develop a trellis pattern.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  <p:pic>
        <p:nvPicPr>
          <p:cNvPr id="258" name="Google Shape;2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762" y="1646238"/>
            <a:ext cx="6004783" cy="3783013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16"/>
          <p:cNvSpPr/>
          <p:nvPr/>
        </p:nvSpPr>
        <p:spPr>
          <a:xfrm>
            <a:off x="511946" y="398767"/>
            <a:ext cx="5584054" cy="94325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Rectangular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6815091" y="681037"/>
            <a:ext cx="4767309" cy="20507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rectangular drainage pattern develops on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strongly jointed rocky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terrain.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pic>
        <p:nvPicPr>
          <p:cNvPr id="268" name="Google Shape;26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856485"/>
            <a:ext cx="5153320" cy="38649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7"/>
          <p:cNvSpPr/>
          <p:nvPr/>
        </p:nvSpPr>
        <p:spPr>
          <a:xfrm>
            <a:off x="97654" y="340905"/>
            <a:ext cx="5273336" cy="121306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Radial pattern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7"/>
          <p:cNvSpPr/>
          <p:nvPr/>
        </p:nvSpPr>
        <p:spPr>
          <a:xfrm>
            <a:off x="4260374" y="45952"/>
            <a:ext cx="6002212" cy="3478906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radial pattern develops when streams flow in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different directions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from a central peak or dome like structure.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76" name="Google Shape;27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77" name="Google Shape;27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2331227" y="136525"/>
            <a:ext cx="7431350" cy="1819922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Himalayan Rivers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181054" y="3110544"/>
            <a:ext cx="2814220" cy="33516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major Himalayan rivers are the Indus, the Ganga and the Brahmaputra.</a:t>
            </a:r>
            <a:endParaRPr/>
          </a:p>
        </p:txBody>
      </p:sp>
      <p:sp>
        <p:nvSpPr>
          <p:cNvPr id="280" name="Google Shape;280;p18"/>
          <p:cNvSpPr/>
          <p:nvPr/>
        </p:nvSpPr>
        <p:spPr>
          <a:xfrm>
            <a:off x="7705818" y="2305404"/>
            <a:ext cx="4421079" cy="12339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river along with its tributaries may be called a river system.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274" y="2272079"/>
            <a:ext cx="4686868" cy="26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87" name="Google Shape;28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288" name="Google Shape;28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  <p:sp>
        <p:nvSpPr>
          <p:cNvPr id="289" name="Google Shape;289;p19"/>
          <p:cNvSpPr/>
          <p:nvPr/>
        </p:nvSpPr>
        <p:spPr>
          <a:xfrm>
            <a:off x="838200" y="688732"/>
            <a:ext cx="5329561" cy="10919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Indus river system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967" y="2328874"/>
            <a:ext cx="6465441" cy="402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4169" y="581351"/>
            <a:ext cx="4458633" cy="326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99" name="Google Shape;9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00" name="Google Shape;10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9117" y="1318550"/>
            <a:ext cx="8512405" cy="55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/>
          <p:nvPr/>
        </p:nvSpPr>
        <p:spPr>
          <a:xfrm>
            <a:off x="838200" y="165316"/>
            <a:ext cx="9807019" cy="10167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term drainage describes the river system of an area.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 txBox="1">
            <a:spLocks noGrp="1"/>
          </p:cNvSpPr>
          <p:nvPr>
            <p:ph type="title" idx="4294967295"/>
          </p:nvPr>
        </p:nvSpPr>
        <p:spPr>
          <a:xfrm>
            <a:off x="1676400" y="433388"/>
            <a:ext cx="10515600" cy="79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IN"/>
              <a:t/>
            </a:r>
            <a:br>
              <a:rPr lang="en-IN"/>
            </a:br>
            <a:endParaRPr/>
          </a:p>
        </p:txBody>
      </p:sp>
      <p:pic>
        <p:nvPicPr>
          <p:cNvPr id="297" name="Google Shape;297;p2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49171" y="1501449"/>
            <a:ext cx="5238750" cy="349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299" name="Google Shape;29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  <p:sp>
        <p:nvSpPr>
          <p:cNvPr id="301" name="Google Shape;301;p20"/>
          <p:cNvSpPr/>
          <p:nvPr/>
        </p:nvSpPr>
        <p:spPr>
          <a:xfrm>
            <a:off x="949171" y="160664"/>
            <a:ext cx="5318464" cy="1313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length is 2900 kms, originates near Manasarowar lake in Tibet.</a:t>
            </a:r>
            <a:endParaRPr/>
          </a:p>
        </p:txBody>
      </p:sp>
      <p:sp>
        <p:nvSpPr>
          <p:cNvPr id="302" name="Google Shape;302;p20"/>
          <p:cNvSpPr/>
          <p:nvPr/>
        </p:nvSpPr>
        <p:spPr>
          <a:xfrm>
            <a:off x="1676400" y="5104631"/>
            <a:ext cx="6152227" cy="151751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Its important tributaries in Jammu and Kashmir are the Zaskar, Nubra, Shyok and the Hunza.</a:t>
            </a:r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7191398" y="273487"/>
            <a:ext cx="4474346" cy="19548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other tributaries are the Satluj, the Ravi, the Beas, the Jhelum and the Chenab joins Indus at Mithankot in Pakistan.</a:t>
            </a: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395584" y="2518078"/>
            <a:ext cx="4474346" cy="13880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Drains into Arabian sea of Karachi forming a delta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>
            <a:spLocks noGrp="1"/>
          </p:cNvSpPr>
          <p:nvPr>
            <p:ph type="body" idx="4294967295"/>
          </p:nvPr>
        </p:nvSpPr>
        <p:spPr>
          <a:xfrm>
            <a:off x="838200" y="67912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10" name="Google Shape;31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5004" y="819215"/>
            <a:ext cx="4978796" cy="3655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12" name="Google Shape;31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13" name="Google Shape;31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314" name="Google Shape;314;p21"/>
          <p:cNvSpPr/>
          <p:nvPr/>
        </p:nvSpPr>
        <p:spPr>
          <a:xfrm>
            <a:off x="1198486" y="1755743"/>
            <a:ext cx="4148831" cy="34889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third of the Indus basin is located in India in the Union territories of Ladakh and Jammu and Kashmir, and in the states of Himachal Pradesh and the Punjab.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320" name="Google Shape;32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3713054"/>
            <a:ext cx="3810000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22" name="Google Shape;32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23" name="Google Shape;32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  <p:sp>
        <p:nvSpPr>
          <p:cNvPr id="324" name="Google Shape;324;p22"/>
          <p:cNvSpPr/>
          <p:nvPr/>
        </p:nvSpPr>
        <p:spPr>
          <a:xfrm>
            <a:off x="838200" y="432988"/>
            <a:ext cx="4674464" cy="292277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According to the regulation of Indus Water Treaty (1960) with Pakistan, India can use only 20% of the total water carried by Indus river system.</a:t>
            </a:r>
            <a:endParaRPr/>
          </a:p>
        </p:txBody>
      </p:sp>
      <p:sp>
        <p:nvSpPr>
          <p:cNvPr id="325" name="Google Shape;325;p22"/>
          <p:cNvSpPr/>
          <p:nvPr/>
        </p:nvSpPr>
        <p:spPr>
          <a:xfrm>
            <a:off x="6192915" y="1804587"/>
            <a:ext cx="5160885" cy="249462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water is used for irrigation in the Punjab, Haryana and the Rajasthan.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  <p:pic>
        <p:nvPicPr>
          <p:cNvPr id="333" name="Google Shape;333;p2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4579" y="1854782"/>
            <a:ext cx="9112250" cy="456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3"/>
          <p:cNvSpPr/>
          <p:nvPr/>
        </p:nvSpPr>
        <p:spPr>
          <a:xfrm>
            <a:off x="1868009" y="194371"/>
            <a:ext cx="6285391" cy="1667069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Ganga River system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40" name="Google Shape;34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41" name="Google Shape;34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  <p:pic>
        <p:nvPicPr>
          <p:cNvPr id="342" name="Google Shape;342;p24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501775"/>
            <a:ext cx="12192000" cy="53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4"/>
          <p:cNvSpPr/>
          <p:nvPr/>
        </p:nvSpPr>
        <p:spPr>
          <a:xfrm>
            <a:off x="1864311" y="286422"/>
            <a:ext cx="7306322" cy="914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Gaumukh- origin of Ganga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pic>
        <p:nvPicPr>
          <p:cNvPr id="349" name="Google Shape;349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51" name="Google Shape;35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52" name="Google Shape;35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0905" y="1533242"/>
            <a:ext cx="5571241" cy="286331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59" name="Google Shape;3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60" name="Google Shape;3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  <p:sp>
        <p:nvSpPr>
          <p:cNvPr id="361" name="Google Shape;361;p26"/>
          <p:cNvSpPr/>
          <p:nvPr/>
        </p:nvSpPr>
        <p:spPr>
          <a:xfrm>
            <a:off x="2450237" y="230188"/>
            <a:ext cx="6374167" cy="91253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Ganga river system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6"/>
          <p:cNvSpPr/>
          <p:nvPr/>
        </p:nvSpPr>
        <p:spPr>
          <a:xfrm>
            <a:off x="359044" y="1991103"/>
            <a:ext cx="5571241" cy="912532"/>
          </a:xfrm>
          <a:prstGeom prst="cloud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length is 2500 kms. </a:t>
            </a:r>
            <a:endParaRPr/>
          </a:p>
        </p:txBody>
      </p:sp>
      <p:sp>
        <p:nvSpPr>
          <p:cNvPr id="363" name="Google Shape;363;p26"/>
          <p:cNvSpPr/>
          <p:nvPr/>
        </p:nvSpPr>
        <p:spPr>
          <a:xfrm>
            <a:off x="429574" y="3752018"/>
            <a:ext cx="5752731" cy="2604332"/>
          </a:xfrm>
          <a:prstGeom prst="bevel">
            <a:avLst>
              <a:gd name="adj" fmla="val 12500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headwaters of the Ganga, called the ‘Bhagirathi is fed by the Gangotri Glacier and joined by the Alaknanda at Devaprayag.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69" name="Google Shape;36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/>
          </a:p>
        </p:txBody>
      </p:sp>
      <p:pic>
        <p:nvPicPr>
          <p:cNvPr id="371" name="Google Shape;37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70782" y="-6135"/>
            <a:ext cx="3971200" cy="30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192" y="2893650"/>
            <a:ext cx="3857598" cy="2674306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73" name="Google Shape;373;p27"/>
          <p:cNvSpPr/>
          <p:nvPr/>
        </p:nvSpPr>
        <p:spPr>
          <a:xfrm>
            <a:off x="434752" y="523733"/>
            <a:ext cx="6201567" cy="17809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Yamuna, Ghaghara, Gandak and Kosi are the major tributaries from Himalayas.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7"/>
          <p:cNvSpPr/>
          <p:nvPr/>
        </p:nvSpPr>
        <p:spPr>
          <a:xfrm>
            <a:off x="4206337" y="3445871"/>
            <a:ext cx="7698817" cy="120766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river Yamuna rises from the Yamunotri Glacier and meets the Ganga at Prayagraj.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80" name="Google Shape;38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81" name="Google Shape;38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/>
          </a:p>
        </p:txBody>
      </p:sp>
      <p:pic>
        <p:nvPicPr>
          <p:cNvPr id="382" name="Google Shape;382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51247" y="2005012"/>
            <a:ext cx="5267325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8"/>
          <p:cNvSpPr/>
          <p:nvPr/>
        </p:nvSpPr>
        <p:spPr>
          <a:xfrm>
            <a:off x="701336" y="378565"/>
            <a:ext cx="10156055" cy="14470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main tributaries, which comes from the peninsular uplands, are the Chambal, the Betwa and the Son.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0523" y="1483573"/>
            <a:ext cx="7313576" cy="527117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90" name="Google Shape;39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91" name="Google Shape;39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/>
          </a:p>
        </p:txBody>
      </p:sp>
      <p:sp>
        <p:nvSpPr>
          <p:cNvPr id="392" name="Google Shape;392;p29"/>
          <p:cNvSpPr/>
          <p:nvPr/>
        </p:nvSpPr>
        <p:spPr>
          <a:xfrm>
            <a:off x="1648287" y="236260"/>
            <a:ext cx="8895425" cy="12140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Farakka in West Bengal, the Ganga enters into Bangladesh.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09" name="Google Shape;109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8657" y="1891339"/>
            <a:ext cx="7620000" cy="4916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669303" y="429358"/>
            <a:ext cx="10436662" cy="137603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area drained by a single river system is called a drainage basin.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398" name="Google Shape;39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399" name="Google Shape;39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/>
          </a:p>
        </p:txBody>
      </p:sp>
      <p:pic>
        <p:nvPicPr>
          <p:cNvPr id="400" name="Google Shape;40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5290" y="2215913"/>
            <a:ext cx="7635130" cy="409826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0"/>
          <p:cNvSpPr/>
          <p:nvPr/>
        </p:nvSpPr>
        <p:spPr>
          <a:xfrm>
            <a:off x="613981" y="385924"/>
            <a:ext cx="4918229" cy="12162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joins with Brahmaputra and known as Meghna.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0"/>
          <p:cNvSpPr/>
          <p:nvPr/>
        </p:nvSpPr>
        <p:spPr>
          <a:xfrm>
            <a:off x="6277935" y="162262"/>
            <a:ext cx="4455169" cy="18909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Together they form the largest delta in the world called ‘Sunderban delta’.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08" name="Google Shape;40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09" name="Google Shape;40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/>
          </a:p>
        </p:txBody>
      </p:sp>
      <p:pic>
        <p:nvPicPr>
          <p:cNvPr id="410" name="Google Shape;41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08" y="1317616"/>
            <a:ext cx="4550657" cy="350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1993" y="1205246"/>
            <a:ext cx="5844619" cy="348133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1"/>
          <p:cNvSpPr/>
          <p:nvPr/>
        </p:nvSpPr>
        <p:spPr>
          <a:xfrm>
            <a:off x="565608" y="320248"/>
            <a:ext cx="8338695" cy="83384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Sundarban delta derived its name from the Sundari tree which grows well in marshland.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1"/>
          <p:cNvSpPr/>
          <p:nvPr/>
        </p:nvSpPr>
        <p:spPr>
          <a:xfrm>
            <a:off x="254619" y="5001499"/>
            <a:ext cx="6137303" cy="171997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the world’s largest and fastest growing delta. Its home to ‘Royal Bengal Tiger’.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19" name="Google Shape;4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20" name="Google Shape;4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/>
          </a:p>
        </p:txBody>
      </p:sp>
      <p:sp>
        <p:nvSpPr>
          <p:cNvPr id="421" name="Google Shape;421;p32"/>
          <p:cNvSpPr txBox="1">
            <a:spLocks noGrp="1"/>
          </p:cNvSpPr>
          <p:nvPr>
            <p:ph type="body" idx="4294967295"/>
          </p:nvPr>
        </p:nvSpPr>
        <p:spPr>
          <a:xfrm>
            <a:off x="435006" y="1825625"/>
            <a:ext cx="1008059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IN"/>
              <a:t>Ganga conservation programme started by Union government in 2014 with two objective.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IN"/>
              <a:t>1. Effective abatement of population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IN"/>
              <a:t>2. Conservation and rejuvenation of the national river.</a:t>
            </a:r>
            <a:endParaRPr/>
          </a:p>
        </p:txBody>
      </p:sp>
      <p:pic>
        <p:nvPicPr>
          <p:cNvPr id="422" name="Google Shape;42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320" y="3599039"/>
            <a:ext cx="4001425" cy="266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3745" y="3599039"/>
            <a:ext cx="4850211" cy="266761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2"/>
          <p:cNvSpPr/>
          <p:nvPr/>
        </p:nvSpPr>
        <p:spPr>
          <a:xfrm>
            <a:off x="2121764" y="341851"/>
            <a:ext cx="8673483" cy="10741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Namami Gange Progamme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430" name="Google Shape;430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0182" y="1535837"/>
            <a:ext cx="7793218" cy="511605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32" name="Google Shape;43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33" name="Google Shape;43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/>
          </a:p>
        </p:txBody>
      </p:sp>
      <p:sp>
        <p:nvSpPr>
          <p:cNvPr id="434" name="Google Shape;434;p33"/>
          <p:cNvSpPr/>
          <p:nvPr/>
        </p:nvSpPr>
        <p:spPr>
          <a:xfrm>
            <a:off x="838200" y="365125"/>
            <a:ext cx="7190913" cy="10741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Brahmaputra River System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4421" y="640486"/>
            <a:ext cx="3875843" cy="31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41" name="Google Shape;44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42" name="Google Shape;44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/>
          </a:p>
        </p:txBody>
      </p:sp>
      <p:pic>
        <p:nvPicPr>
          <p:cNvPr id="443" name="Google Shape;44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42" y="1583326"/>
            <a:ext cx="6469736" cy="385404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34"/>
          <p:cNvSpPr/>
          <p:nvPr/>
        </p:nvSpPr>
        <p:spPr>
          <a:xfrm>
            <a:off x="1136342" y="615864"/>
            <a:ext cx="6019060" cy="97654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Rises in Tibet east of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Mansarowar lake.</a:t>
            </a:r>
            <a:endParaRPr/>
          </a:p>
        </p:txBody>
      </p:sp>
      <p:sp>
        <p:nvSpPr>
          <p:cNvPr id="445" name="Google Shape;445;p34"/>
          <p:cNvSpPr/>
          <p:nvPr/>
        </p:nvSpPr>
        <p:spPr>
          <a:xfrm>
            <a:off x="7918141" y="239697"/>
            <a:ext cx="4114799" cy="298289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Namcha Barwa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takes a U-turn to enter India in Arunachal Pradesh through a Gorge. In Arunachal Pradesh it is called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Dihang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446" name="Google Shape;446;p34"/>
          <p:cNvSpPr/>
          <p:nvPr/>
        </p:nvSpPr>
        <p:spPr>
          <a:xfrm>
            <a:off x="1393795" y="5575176"/>
            <a:ext cx="5761607" cy="87001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Dibang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Lohit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its important tributaries.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52" name="Google Shape;45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53" name="Google Shape;45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/>
          </a:p>
        </p:txBody>
      </p:sp>
      <p:pic>
        <p:nvPicPr>
          <p:cNvPr id="454" name="Google Shape;45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17714"/>
            <a:ext cx="12192000" cy="534028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5"/>
          <p:cNvSpPr/>
          <p:nvPr/>
        </p:nvSpPr>
        <p:spPr>
          <a:xfrm>
            <a:off x="962526" y="198301"/>
            <a:ext cx="10266947" cy="1189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Tibet, the river carries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smaller volume of water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less silt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it is a cold and a dry area.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61" name="Google Shape;46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62" name="Google Shape;46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/>
          </a:p>
        </p:txBody>
      </p:sp>
      <p:pic>
        <p:nvPicPr>
          <p:cNvPr id="463" name="Google Shape;4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231" y="1411997"/>
            <a:ext cx="9753600" cy="53911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6"/>
          <p:cNvSpPr/>
          <p:nvPr/>
        </p:nvSpPr>
        <p:spPr>
          <a:xfrm>
            <a:off x="1518082" y="244399"/>
            <a:ext cx="8593584" cy="10653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India it passes through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region of high rainfall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carries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large volume of water and silt.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70" name="Google Shape;4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71" name="Google Shape;4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/>
          </a:p>
        </p:txBody>
      </p:sp>
      <p:pic>
        <p:nvPicPr>
          <p:cNvPr id="472" name="Google Shape;47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347185"/>
            <a:ext cx="4580878" cy="328269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7"/>
          <p:cNvSpPr/>
          <p:nvPr/>
        </p:nvSpPr>
        <p:spPr>
          <a:xfrm>
            <a:off x="465338" y="113689"/>
            <a:ext cx="9300099" cy="113634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Brahmaputra has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braided channel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its entire length in Assam and forms many riverine islands.</a:t>
            </a:r>
            <a:endParaRPr/>
          </a:p>
        </p:txBody>
      </p:sp>
      <p:sp>
        <p:nvSpPr>
          <p:cNvPr id="474" name="Google Shape;474;p37"/>
          <p:cNvSpPr/>
          <p:nvPr/>
        </p:nvSpPr>
        <p:spPr>
          <a:xfrm>
            <a:off x="4051301" y="1429305"/>
            <a:ext cx="7631837" cy="7386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Majuli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the largest riverine island in the world.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2937" y="2347185"/>
            <a:ext cx="4762500" cy="3282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81" name="Google Shape;48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/>
          </a:p>
        </p:txBody>
      </p:sp>
      <p:pic>
        <p:nvPicPr>
          <p:cNvPr id="483" name="Google Shape;48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276984"/>
            <a:ext cx="12192001" cy="558101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8"/>
          <p:cNvSpPr/>
          <p:nvPr/>
        </p:nvSpPr>
        <p:spPr>
          <a:xfrm>
            <a:off x="1423016" y="319596"/>
            <a:ext cx="8185212" cy="82086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Every year it causes devastating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flood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Assam.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/>
          </a:p>
        </p:txBody>
      </p:sp>
      <p:pic>
        <p:nvPicPr>
          <p:cNvPr id="492" name="Google Shape;49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7433" y="2361459"/>
            <a:ext cx="3258105" cy="340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2257145"/>
            <a:ext cx="4924887" cy="3593376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39"/>
          <p:cNvSpPr/>
          <p:nvPr/>
        </p:nvSpPr>
        <p:spPr>
          <a:xfrm>
            <a:off x="3148243" y="217366"/>
            <a:ext cx="4426258" cy="7901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Peninsular rivers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9"/>
          <p:cNvSpPr/>
          <p:nvPr/>
        </p:nvSpPr>
        <p:spPr>
          <a:xfrm>
            <a:off x="1299099" y="1231644"/>
            <a:ext cx="2583402" cy="6238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West flowing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9"/>
          <p:cNvSpPr/>
          <p:nvPr/>
        </p:nvSpPr>
        <p:spPr>
          <a:xfrm>
            <a:off x="6861699" y="1377847"/>
            <a:ext cx="2583402" cy="6132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East flowing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18" name="Google Shape;11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900" y="1673206"/>
            <a:ext cx="6830200" cy="51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/>
          <p:nvPr/>
        </p:nvSpPr>
        <p:spPr>
          <a:xfrm>
            <a:off x="712067" y="302198"/>
            <a:ext cx="10298097" cy="11984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mountain or a upland area separating two drainage basins is called water divide.</a:t>
            </a:r>
            <a:endParaRPr sz="2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02" name="Google Shape;50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03" name="Google Shape;50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/>
          </a:p>
        </p:txBody>
      </p:sp>
      <p:pic>
        <p:nvPicPr>
          <p:cNvPr id="504" name="Google Shape;50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7573" y="148468"/>
            <a:ext cx="5431872" cy="4094796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0"/>
          <p:cNvSpPr/>
          <p:nvPr/>
        </p:nvSpPr>
        <p:spPr>
          <a:xfrm>
            <a:off x="736847" y="406820"/>
            <a:ext cx="5495278" cy="71021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Narmada Basin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40"/>
          <p:cNvSpPr/>
          <p:nvPr/>
        </p:nvSpPr>
        <p:spPr>
          <a:xfrm>
            <a:off x="736847" y="1899820"/>
            <a:ext cx="4429957" cy="13138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Narmada rises in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Amarkantak hills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Madhya Pradesh.</a:t>
            </a:r>
            <a:endParaRPr/>
          </a:p>
        </p:txBody>
      </p:sp>
      <p:sp>
        <p:nvSpPr>
          <p:cNvPr id="507" name="Google Shape;507;p40"/>
          <p:cNvSpPr/>
          <p:nvPr/>
        </p:nvSpPr>
        <p:spPr>
          <a:xfrm>
            <a:off x="239697" y="4709874"/>
            <a:ext cx="6489577" cy="131389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Flows west in a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rift valley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formed due to faulting.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13" name="Google Shape;51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14" name="Google Shape;51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  <p:pic>
        <p:nvPicPr>
          <p:cNvPr id="515" name="Google Shape;515;p4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543050"/>
            <a:ext cx="1219200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1"/>
          <p:cNvSpPr/>
          <p:nvPr/>
        </p:nvSpPr>
        <p:spPr>
          <a:xfrm>
            <a:off x="3355759" y="136525"/>
            <a:ext cx="5743852" cy="117185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Dhuadhar falls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2"/>
          <p:cNvSpPr txBox="1">
            <a:spLocks noGrp="1"/>
          </p:cNvSpPr>
          <p:nvPr>
            <p:ph type="title"/>
          </p:nvPr>
        </p:nvSpPr>
        <p:spPr>
          <a:xfrm>
            <a:off x="3284738" y="136526"/>
            <a:ext cx="8069062" cy="1221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IN" b="1">
                <a:solidFill>
                  <a:srgbClr val="FF0000"/>
                </a:solidFill>
              </a:rPr>
              <a:t>Namami Devi Narmade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23" name="Google Shape;523;p4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8201" y="2679669"/>
            <a:ext cx="4143375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25" name="Google Shape;5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26" name="Google Shape;5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/>
          </a:p>
        </p:txBody>
      </p:sp>
      <p:pic>
        <p:nvPicPr>
          <p:cNvPr id="527" name="Google Shape;52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0426" y="2679669"/>
            <a:ext cx="4143375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33" name="Google Shape;53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34" name="Google Shape;53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/>
          </a:p>
        </p:txBody>
      </p:sp>
      <p:pic>
        <p:nvPicPr>
          <p:cNvPr id="535" name="Google Shape;53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6528" y="3203436"/>
            <a:ext cx="6096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3"/>
          <p:cNvSpPr/>
          <p:nvPr/>
        </p:nvSpPr>
        <p:spPr>
          <a:xfrm>
            <a:off x="2858610" y="272357"/>
            <a:ext cx="5601810" cy="1209706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Tapi basin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3"/>
          <p:cNvSpPr/>
          <p:nvPr/>
        </p:nvSpPr>
        <p:spPr>
          <a:xfrm>
            <a:off x="149975" y="1465386"/>
            <a:ext cx="3631912" cy="24674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Tapi rises in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Satpura ranges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the Betul district of Madhya Pradesh</a:t>
            </a:r>
            <a:endParaRPr/>
          </a:p>
        </p:txBody>
      </p:sp>
      <p:sp>
        <p:nvSpPr>
          <p:cNvPr id="538" name="Google Shape;538;p43"/>
          <p:cNvSpPr/>
          <p:nvPr/>
        </p:nvSpPr>
        <p:spPr>
          <a:xfrm>
            <a:off x="6244701" y="1661450"/>
            <a:ext cx="4731798" cy="12428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also flows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parallel to a rift valley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the Narmada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44" name="Google Shape;54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45" name="Google Shape;54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/>
          </a:p>
        </p:txBody>
      </p:sp>
      <p:pic>
        <p:nvPicPr>
          <p:cNvPr id="546" name="Google Shape;54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738" y="2788972"/>
            <a:ext cx="607695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44"/>
          <p:cNvSpPr/>
          <p:nvPr/>
        </p:nvSpPr>
        <p:spPr>
          <a:xfrm>
            <a:off x="1623874" y="852634"/>
            <a:ext cx="4305669" cy="94103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Estuary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4"/>
          <p:cNvSpPr/>
          <p:nvPr/>
        </p:nvSpPr>
        <p:spPr>
          <a:xfrm>
            <a:off x="7048130" y="1690688"/>
            <a:ext cx="3932807" cy="24857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Narmada and Tapi do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not form delta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their water directly enters into the sea called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Estuary.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54" name="Google Shape;55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55" name="Google Shape;55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/>
          </a:p>
        </p:txBody>
      </p:sp>
      <p:pic>
        <p:nvPicPr>
          <p:cNvPr id="556" name="Google Shape;5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109" y="2934547"/>
            <a:ext cx="4542546" cy="3558328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45"/>
          <p:cNvSpPr/>
          <p:nvPr/>
        </p:nvSpPr>
        <p:spPr>
          <a:xfrm>
            <a:off x="3382392" y="185738"/>
            <a:ext cx="5122415" cy="117761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Godavari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5"/>
          <p:cNvSpPr/>
          <p:nvPr/>
        </p:nvSpPr>
        <p:spPr>
          <a:xfrm>
            <a:off x="221941" y="1538303"/>
            <a:ext cx="5983549" cy="112746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peninsular river.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5"/>
          <p:cNvSpPr/>
          <p:nvPr/>
        </p:nvSpPr>
        <p:spPr>
          <a:xfrm>
            <a:off x="5596632" y="2977572"/>
            <a:ext cx="3538491" cy="23525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Rises in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Nasik district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Maharashtra.</a:t>
            </a:r>
            <a:endParaRPr/>
          </a:p>
        </p:txBody>
      </p:sp>
      <p:sp>
        <p:nvSpPr>
          <p:cNvPr id="560" name="Google Shape;560;p45"/>
          <p:cNvSpPr/>
          <p:nvPr/>
        </p:nvSpPr>
        <p:spPr>
          <a:xfrm>
            <a:off x="7149345" y="1675160"/>
            <a:ext cx="4542546" cy="809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length is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1500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km.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66" name="Google Shape;56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67" name="Google Shape;56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/>
          </a:p>
        </p:txBody>
      </p:sp>
      <p:pic>
        <p:nvPicPr>
          <p:cNvPr id="568" name="Google Shape;56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850" y="1984960"/>
            <a:ext cx="67627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6"/>
          <p:cNvSpPr/>
          <p:nvPr/>
        </p:nvSpPr>
        <p:spPr>
          <a:xfrm>
            <a:off x="1313895" y="281542"/>
            <a:ext cx="9365942" cy="1142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Because of the length and the area Godavari covers, it is also known as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‘Dakshina Ganga’.</a:t>
            </a:r>
            <a:endParaRPr sz="2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75" name="Google Shape;57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76" name="Google Shape;57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/>
          </a:p>
        </p:txBody>
      </p:sp>
      <p:pic>
        <p:nvPicPr>
          <p:cNvPr id="577" name="Google Shape;57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1280" y="1829472"/>
            <a:ext cx="4706520" cy="3895682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7"/>
          <p:cNvSpPr/>
          <p:nvPr/>
        </p:nvSpPr>
        <p:spPr>
          <a:xfrm>
            <a:off x="363985" y="286556"/>
            <a:ext cx="5521910" cy="1328475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Mahanadi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47"/>
          <p:cNvSpPr/>
          <p:nvPr/>
        </p:nvSpPr>
        <p:spPr>
          <a:xfrm>
            <a:off x="5885895" y="2388093"/>
            <a:ext cx="6161103" cy="8788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Rises in the highlands of Chhattisgarh.</a:t>
            </a:r>
            <a:endParaRPr/>
          </a:p>
        </p:txBody>
      </p:sp>
      <p:sp>
        <p:nvSpPr>
          <p:cNvPr id="580" name="Google Shape;580;p47"/>
          <p:cNvSpPr/>
          <p:nvPr/>
        </p:nvSpPr>
        <p:spPr>
          <a:xfrm>
            <a:off x="6400800" y="1091953"/>
            <a:ext cx="4305670" cy="73367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length is 860 km.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86" name="Google Shape;58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87" name="Google Shape;58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/>
          </a:p>
        </p:txBody>
      </p:sp>
      <p:sp>
        <p:nvSpPr>
          <p:cNvPr id="588" name="Google Shape;588;p48"/>
          <p:cNvSpPr/>
          <p:nvPr/>
        </p:nvSpPr>
        <p:spPr>
          <a:xfrm>
            <a:off x="3661299" y="172140"/>
            <a:ext cx="3986074" cy="9644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Krishna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48"/>
          <p:cNvSpPr/>
          <p:nvPr/>
        </p:nvSpPr>
        <p:spPr>
          <a:xfrm>
            <a:off x="1714870" y="1285271"/>
            <a:ext cx="8762260" cy="89577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Rise from a spring near Mahabaleshwar, the Krishna flows for about 1400 km.</a:t>
            </a:r>
            <a:endParaRPr/>
          </a:p>
        </p:txBody>
      </p:sp>
      <p:sp>
        <p:nvSpPr>
          <p:cNvPr id="590" name="Google Shape;590;p48"/>
          <p:cNvSpPr/>
          <p:nvPr/>
        </p:nvSpPr>
        <p:spPr>
          <a:xfrm>
            <a:off x="5974672" y="2590361"/>
            <a:ext cx="3790765" cy="263881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Tungabhadra, the Koyana, the Ghatprabha, the Musi and the Bhima are some of its tributaries.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Google Shape;59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55" y="2298700"/>
            <a:ext cx="51720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597" name="Google Shape;59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598" name="Google Shape;59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  <p:pic>
        <p:nvPicPr>
          <p:cNvPr id="599" name="Google Shape;59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645" y="1690688"/>
            <a:ext cx="4633914" cy="3148985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9"/>
          <p:cNvSpPr/>
          <p:nvPr/>
        </p:nvSpPr>
        <p:spPr>
          <a:xfrm>
            <a:off x="838200" y="486493"/>
            <a:ext cx="5042517" cy="1029809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Kaveri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49"/>
          <p:cNvSpPr/>
          <p:nvPr/>
        </p:nvSpPr>
        <p:spPr>
          <a:xfrm>
            <a:off x="7013358" y="143623"/>
            <a:ext cx="4633914" cy="18490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Rises in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Brahmagiri range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the Western Ghats.</a:t>
            </a:r>
            <a:endParaRPr/>
          </a:p>
        </p:txBody>
      </p:sp>
      <p:sp>
        <p:nvSpPr>
          <p:cNvPr id="602" name="Google Shape;602;p49"/>
          <p:cNvSpPr/>
          <p:nvPr/>
        </p:nvSpPr>
        <p:spPr>
          <a:xfrm>
            <a:off x="1154097" y="5158434"/>
            <a:ext cx="4270160" cy="129392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length is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760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km.</a:t>
            </a:r>
            <a:endParaRPr/>
          </a:p>
        </p:txBody>
      </p:sp>
      <p:sp>
        <p:nvSpPr>
          <p:cNvPr id="603" name="Google Shape;603;p49"/>
          <p:cNvSpPr/>
          <p:nvPr/>
        </p:nvSpPr>
        <p:spPr>
          <a:xfrm>
            <a:off x="6220056" y="2714347"/>
            <a:ext cx="5427216" cy="14293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Amravati, Bhavani, Hemavati and Kabini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 its important tributaries.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/>
          <p:nvPr/>
        </p:nvSpPr>
        <p:spPr>
          <a:xfrm>
            <a:off x="838200" y="136525"/>
            <a:ext cx="9861223" cy="8517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 world’s largest drainage basin is of the Amazon river</a:t>
            </a:r>
            <a:endParaRPr sz="1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>
            <a:spLocks noGrp="1"/>
          </p:cNvSpPr>
          <p:nvPr>
            <p:ph type="body" idx="4294967295"/>
          </p:nvPr>
        </p:nvSpPr>
        <p:spPr>
          <a:xfrm>
            <a:off x="1045590" y="8075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None/>
            </a:pPr>
            <a:r>
              <a:rPr lang="en-IN">
                <a:solidFill>
                  <a:srgbClr val="FFFF00"/>
                </a:solidFill>
              </a:rPr>
              <a:t>.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3895" y="1410943"/>
            <a:ext cx="7608163" cy="45226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09" name="Google Shape;609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10" name="Google Shape;610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/>
          </a:p>
        </p:txBody>
      </p:sp>
      <p:pic>
        <p:nvPicPr>
          <p:cNvPr id="611" name="Google Shape;611;p50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44687" y="2007895"/>
            <a:ext cx="6665913" cy="4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0"/>
          <p:cNvSpPr/>
          <p:nvPr/>
        </p:nvSpPr>
        <p:spPr>
          <a:xfrm>
            <a:off x="1518082" y="153455"/>
            <a:ext cx="9499106" cy="153330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River Kaveri makes the </a:t>
            </a:r>
            <a:r>
              <a:rPr lang="en-IN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second</a:t>
            </a:r>
            <a:r>
              <a:rPr lang="en-IN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biggest waterfall in India- </a:t>
            </a:r>
            <a:r>
              <a:rPr lang="en-IN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Sivasamudram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18" name="Google Shape;618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19" name="Google Shape;619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/>
          </a:p>
        </p:txBody>
      </p:sp>
      <p:pic>
        <p:nvPicPr>
          <p:cNvPr id="620" name="Google Shape;620;p5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6847" y="1639069"/>
            <a:ext cx="8777288" cy="480218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1"/>
          <p:cNvSpPr/>
          <p:nvPr/>
        </p:nvSpPr>
        <p:spPr>
          <a:xfrm>
            <a:off x="1162235" y="228599"/>
            <a:ext cx="7724313" cy="13255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Jog falls </a:t>
            </a:r>
            <a:r>
              <a:rPr lang="en-IN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the biggest waterfall in India.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27" name="Google Shape;627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28" name="Google Shape;628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52</a:t>
            </a:fld>
            <a:endParaRPr/>
          </a:p>
        </p:txBody>
      </p:sp>
      <p:pic>
        <p:nvPicPr>
          <p:cNvPr id="629" name="Google Shape;62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366963"/>
            <a:ext cx="828675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52"/>
          <p:cNvSpPr/>
          <p:nvPr/>
        </p:nvSpPr>
        <p:spPr>
          <a:xfrm>
            <a:off x="469776" y="600441"/>
            <a:ext cx="3480047" cy="994299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Lakes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2"/>
          <p:cNvSpPr/>
          <p:nvPr/>
        </p:nvSpPr>
        <p:spPr>
          <a:xfrm>
            <a:off x="5122416" y="387112"/>
            <a:ext cx="5930284" cy="151808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 body of water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lies in a hollow in the earth’s surface and is surrounded by land.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37" name="Google Shape;637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38" name="Google Shape;638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53</a:t>
            </a:fld>
            <a:endParaRPr/>
          </a:p>
        </p:txBody>
      </p:sp>
      <p:pic>
        <p:nvPicPr>
          <p:cNvPr id="639" name="Google Shape;63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1652" y="373198"/>
            <a:ext cx="3528597" cy="264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6301" y="3016240"/>
            <a:ext cx="5179699" cy="321622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53"/>
          <p:cNvSpPr/>
          <p:nvPr/>
        </p:nvSpPr>
        <p:spPr>
          <a:xfrm>
            <a:off x="689961" y="373198"/>
            <a:ext cx="5473361" cy="195308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Lakes of large extent are called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seas,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like the Caspian, the Dead sea and the Aral sea.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47" name="Google Shape;64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48" name="Google Shape;64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/>
          </a:p>
        </p:txBody>
      </p:sp>
      <p:pic>
        <p:nvPicPr>
          <p:cNvPr id="649" name="Google Shape;649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967" y="2344943"/>
            <a:ext cx="4927813" cy="3745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3225" y="438641"/>
            <a:ext cx="4927813" cy="306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56" name="Google Shape;656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57" name="Google Shape;657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55</a:t>
            </a:fld>
            <a:endParaRPr/>
          </a:p>
        </p:txBody>
      </p:sp>
      <p:pic>
        <p:nvPicPr>
          <p:cNvPr id="658" name="Google Shape;65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598" y="1981074"/>
            <a:ext cx="5637893" cy="35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0045" y="303194"/>
            <a:ext cx="5430988" cy="35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65" name="Google Shape;665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66" name="Google Shape;666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56</a:t>
            </a:fld>
            <a:endParaRPr/>
          </a:p>
        </p:txBody>
      </p:sp>
      <p:sp>
        <p:nvSpPr>
          <p:cNvPr id="667" name="Google Shape;667;p56"/>
          <p:cNvSpPr/>
          <p:nvPr/>
        </p:nvSpPr>
        <p:spPr>
          <a:xfrm>
            <a:off x="340310" y="532533"/>
            <a:ext cx="3471168" cy="21483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Lakes are formed by the actions of glacier, wind, river action and human activities.</a:t>
            </a:r>
            <a:endParaRPr/>
          </a:p>
        </p:txBody>
      </p:sp>
      <p:sp>
        <p:nvSpPr>
          <p:cNvPr id="668" name="Google Shape;668;p56"/>
          <p:cNvSpPr/>
          <p:nvPr/>
        </p:nvSpPr>
        <p:spPr>
          <a:xfrm>
            <a:off x="7483876" y="341789"/>
            <a:ext cx="4367814" cy="24413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Lakes can be classified as Salt water lake and Fresh water lake or natural lake and man-made lake.</a:t>
            </a:r>
            <a:endParaRPr/>
          </a:p>
        </p:txBody>
      </p:sp>
      <p:pic>
        <p:nvPicPr>
          <p:cNvPr id="669" name="Google Shape;66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0753" y="3143137"/>
            <a:ext cx="5870361" cy="308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0864" y="609302"/>
            <a:ext cx="3113625" cy="2023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76" name="Google Shape;676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77" name="Google Shape;677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/>
          </a:p>
        </p:txBody>
      </p:sp>
      <p:sp>
        <p:nvSpPr>
          <p:cNvPr id="678" name="Google Shape;678;p57"/>
          <p:cNvSpPr txBox="1">
            <a:spLocks noGrp="1"/>
          </p:cNvSpPr>
          <p:nvPr>
            <p:ph type="body" idx="4294967295"/>
          </p:nvPr>
        </p:nvSpPr>
        <p:spPr>
          <a:xfrm>
            <a:off x="612559" y="56499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679" name="Google Shape;67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7299" y="1585303"/>
            <a:ext cx="7317175" cy="4859824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57"/>
          <p:cNvSpPr/>
          <p:nvPr/>
        </p:nvSpPr>
        <p:spPr>
          <a:xfrm>
            <a:off x="745724" y="330101"/>
            <a:ext cx="10005134" cy="11363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meandering river across a flood plain forms cut-offs that later develop into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ox-bow lakes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86" name="Google Shape;686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87" name="Google Shape;687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/>
          </a:p>
        </p:txBody>
      </p:sp>
      <p:sp>
        <p:nvSpPr>
          <p:cNvPr id="688" name="Google Shape;688;p58"/>
          <p:cNvSpPr txBox="1">
            <a:spLocks noGrp="1"/>
          </p:cNvSpPr>
          <p:nvPr>
            <p:ph type="body" idx="4294967295"/>
          </p:nvPr>
        </p:nvSpPr>
        <p:spPr>
          <a:xfrm>
            <a:off x="559293" y="46734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IN"/>
              <a:t>Spit and bars form lagoons in the coastal areas, eg the Chilika lake, the Pulicat lake , the Kolleru lake.</a:t>
            </a:r>
            <a:endParaRPr/>
          </a:p>
        </p:txBody>
      </p:sp>
      <p:pic>
        <p:nvPicPr>
          <p:cNvPr id="689" name="Google Shape;689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928" y="1600199"/>
            <a:ext cx="4336366" cy="256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8914" y="1600199"/>
            <a:ext cx="4821936" cy="256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1400" y="4303987"/>
            <a:ext cx="4293094" cy="2086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697" name="Google Shape;697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698" name="Google Shape;698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/>
          </a:p>
        </p:txBody>
      </p:sp>
      <p:pic>
        <p:nvPicPr>
          <p:cNvPr id="699" name="Google Shape;69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5748" y="323080"/>
            <a:ext cx="6609703" cy="3441052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59"/>
          <p:cNvSpPr/>
          <p:nvPr/>
        </p:nvSpPr>
        <p:spPr>
          <a:xfrm>
            <a:off x="465338" y="465123"/>
            <a:ext cx="4754732" cy="296387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Lakes in the region of Inland drainage are sometimes seasonal, for example, the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Sambhar lake in Rajasthan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which is a salt water lake.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"/>
          <p:cNvSpPr txBox="1">
            <a:spLocks noGrp="1"/>
          </p:cNvSpPr>
          <p:nvPr>
            <p:ph type="body" idx="4294967295"/>
          </p:nvPr>
        </p:nvSpPr>
        <p:spPr>
          <a:xfrm>
            <a:off x="838200" y="56243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48033"/>
            <a:ext cx="12192000" cy="545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38" name="Google Shape;1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39" name="Google Shape;1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  <p:sp>
        <p:nvSpPr>
          <p:cNvPr id="140" name="Google Shape;140;p6"/>
          <p:cNvSpPr/>
          <p:nvPr/>
        </p:nvSpPr>
        <p:spPr>
          <a:xfrm>
            <a:off x="1676400" y="376614"/>
            <a:ext cx="8518864" cy="8345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India’s largest drainage basin is of the Ganga river.</a:t>
            </a:r>
            <a:endParaRPr sz="2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06" name="Google Shape;70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07" name="Google Shape;70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/>
          </a:p>
        </p:txBody>
      </p:sp>
      <p:pic>
        <p:nvPicPr>
          <p:cNvPr id="708" name="Google Shape;708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4955" y="2141834"/>
            <a:ext cx="6712850" cy="3718919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0"/>
          <p:cNvSpPr/>
          <p:nvPr/>
        </p:nvSpPr>
        <p:spPr>
          <a:xfrm>
            <a:off x="1367161" y="612559"/>
            <a:ext cx="9148439" cy="103367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Wular lake 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Jammu and Kashmir, is a result of tectonic activity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15" name="Google Shape;715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16" name="Google Shape;716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/>
          </a:p>
        </p:txBody>
      </p:sp>
      <p:pic>
        <p:nvPicPr>
          <p:cNvPr id="717" name="Google Shape;71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6560" y="1087368"/>
            <a:ext cx="6191436" cy="4354643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61"/>
          <p:cNvSpPr/>
          <p:nvPr/>
        </p:nvSpPr>
        <p:spPr>
          <a:xfrm>
            <a:off x="365835" y="1198485"/>
            <a:ext cx="3440837" cy="42435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Dams across rivers has led to the formation of lakes called man-made lakes. Example – </a:t>
            </a: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Guru Gobind Sagar</a:t>
            </a: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(Bhakra Nangal project)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24" name="Google Shape;724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25" name="Google Shape;725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  <p:sp>
        <p:nvSpPr>
          <p:cNvPr id="726" name="Google Shape;726;p62"/>
          <p:cNvSpPr/>
          <p:nvPr/>
        </p:nvSpPr>
        <p:spPr>
          <a:xfrm>
            <a:off x="3013229" y="136525"/>
            <a:ext cx="5140171" cy="143494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Importance of lakes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62"/>
          <p:cNvSpPr/>
          <p:nvPr/>
        </p:nvSpPr>
        <p:spPr>
          <a:xfrm>
            <a:off x="372122" y="1700376"/>
            <a:ext cx="3675355" cy="132556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Regulates the flow of a river.</a:t>
            </a:r>
            <a:endParaRPr/>
          </a:p>
        </p:txBody>
      </p:sp>
      <p:sp>
        <p:nvSpPr>
          <p:cNvPr id="728" name="Google Shape;728;p62"/>
          <p:cNvSpPr/>
          <p:nvPr/>
        </p:nvSpPr>
        <p:spPr>
          <a:xfrm>
            <a:off x="8093846" y="1455354"/>
            <a:ext cx="3726032" cy="139379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Prevents flooding during rainy season.</a:t>
            </a:r>
            <a:endParaRPr/>
          </a:p>
        </p:txBody>
      </p:sp>
      <p:sp>
        <p:nvSpPr>
          <p:cNvPr id="729" name="Google Shape;729;p62"/>
          <p:cNvSpPr/>
          <p:nvPr/>
        </p:nvSpPr>
        <p:spPr>
          <a:xfrm>
            <a:off x="200856" y="4687227"/>
            <a:ext cx="3675355" cy="139379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Maintains even flow of water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8155" y="2454739"/>
            <a:ext cx="3933936" cy="2623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36" name="Google Shape;73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37" name="Google Shape;73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/>
          </a:p>
        </p:txBody>
      </p:sp>
      <p:sp>
        <p:nvSpPr>
          <p:cNvPr id="738" name="Google Shape;738;p63"/>
          <p:cNvSpPr/>
          <p:nvPr/>
        </p:nvSpPr>
        <p:spPr>
          <a:xfrm>
            <a:off x="838200" y="870043"/>
            <a:ext cx="4346359" cy="12695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for developing hydel power.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63"/>
          <p:cNvSpPr/>
          <p:nvPr/>
        </p:nvSpPr>
        <p:spPr>
          <a:xfrm>
            <a:off x="6560598" y="870043"/>
            <a:ext cx="4442534" cy="12695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Influence the climate of the surrounding.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63"/>
          <p:cNvSpPr/>
          <p:nvPr/>
        </p:nvSpPr>
        <p:spPr>
          <a:xfrm>
            <a:off x="571870" y="5051394"/>
            <a:ext cx="4346359" cy="100758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Maintains aquatic ecosystem.</a:t>
            </a:r>
            <a:endParaRPr/>
          </a:p>
        </p:txBody>
      </p:sp>
      <p:sp>
        <p:nvSpPr>
          <p:cNvPr id="741" name="Google Shape;741;p63"/>
          <p:cNvSpPr/>
          <p:nvPr/>
        </p:nvSpPr>
        <p:spPr>
          <a:xfrm>
            <a:off x="6327189" y="2256844"/>
            <a:ext cx="4909351" cy="145593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Enhance natural beauty, develops tourism.</a:t>
            </a:r>
            <a:endParaRPr/>
          </a:p>
        </p:txBody>
      </p:sp>
      <p:pic>
        <p:nvPicPr>
          <p:cNvPr id="742" name="Google Shape;74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342" y="2256844"/>
            <a:ext cx="3407915" cy="2497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6068" y="3851616"/>
            <a:ext cx="3154532" cy="236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49" name="Google Shape;749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50" name="Google Shape;750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/>
          </a:p>
        </p:txBody>
      </p:sp>
      <p:pic>
        <p:nvPicPr>
          <p:cNvPr id="751" name="Google Shape;75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18" y="3486514"/>
            <a:ext cx="3044834" cy="210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9052" y="2952485"/>
            <a:ext cx="3128297" cy="2088138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64"/>
          <p:cNvSpPr/>
          <p:nvPr/>
        </p:nvSpPr>
        <p:spPr>
          <a:xfrm>
            <a:off x="2261216" y="239696"/>
            <a:ext cx="7669567" cy="102981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Role of rivers in the economy</a:t>
            </a:r>
            <a:endParaRPr sz="1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64"/>
          <p:cNvSpPr/>
          <p:nvPr/>
        </p:nvSpPr>
        <p:spPr>
          <a:xfrm>
            <a:off x="314417" y="1569320"/>
            <a:ext cx="3266983" cy="180216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Rivers have attracted human settlement from ancient times.</a:t>
            </a:r>
            <a:endParaRPr/>
          </a:p>
        </p:txBody>
      </p:sp>
      <p:sp>
        <p:nvSpPr>
          <p:cNvPr id="755" name="Google Shape;755;p64"/>
          <p:cNvSpPr/>
          <p:nvPr/>
        </p:nvSpPr>
        <p:spPr>
          <a:xfrm>
            <a:off x="4815494" y="1512696"/>
            <a:ext cx="5580257" cy="134875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Today these settlements have become large cities.</a:t>
            </a:r>
            <a:endParaRPr/>
          </a:p>
        </p:txBody>
      </p:sp>
      <p:sp>
        <p:nvSpPr>
          <p:cNvPr id="756" name="Google Shape;756;p64"/>
          <p:cNvSpPr/>
          <p:nvPr/>
        </p:nvSpPr>
        <p:spPr>
          <a:xfrm>
            <a:off x="7198066" y="2947951"/>
            <a:ext cx="4840053" cy="18021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Used for irrigation, navigation and hydro power generation.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762" name="Google Shape;762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763" name="Google Shape;763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64" name="Google Shape;764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65" name="Google Shape;765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/>
          </a:p>
        </p:txBody>
      </p:sp>
      <p:pic>
        <p:nvPicPr>
          <p:cNvPr id="766" name="Google Shape;76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475" y="2015565"/>
            <a:ext cx="4639323" cy="3561769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65"/>
          <p:cNvSpPr/>
          <p:nvPr/>
        </p:nvSpPr>
        <p:spPr>
          <a:xfrm>
            <a:off x="2272684" y="126183"/>
            <a:ext cx="6676007" cy="132556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River Pollution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65"/>
          <p:cNvSpPr/>
          <p:nvPr/>
        </p:nvSpPr>
        <p:spPr>
          <a:xfrm>
            <a:off x="714653" y="1858932"/>
            <a:ext cx="3613211" cy="418777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growing domestic, municipal, industrial and agricultural demand for water from rivers naturally affects the quality of water.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74" name="Google Shape;774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75" name="Google Shape;775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/>
          </a:p>
        </p:txBody>
      </p:sp>
      <p:sp>
        <p:nvSpPr>
          <p:cNvPr id="776" name="Google Shape;776;p66"/>
          <p:cNvSpPr txBox="1">
            <a:spLocks noGrp="1"/>
          </p:cNvSpPr>
          <p:nvPr>
            <p:ph type="body" idx="4294967295"/>
          </p:nvPr>
        </p:nvSpPr>
        <p:spPr>
          <a:xfrm>
            <a:off x="665825" y="63920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77" name="Google Shape;77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3973" y="1856080"/>
            <a:ext cx="6504054" cy="424287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66"/>
          <p:cNvSpPr/>
          <p:nvPr/>
        </p:nvSpPr>
        <p:spPr>
          <a:xfrm>
            <a:off x="1322772" y="365401"/>
            <a:ext cx="9534617" cy="123399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•"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Heavy load of untreated sewage and industrial effluents are emptied into the river causing pollution.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84" name="Google Shape;78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85" name="Google Shape;78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/>
          </a:p>
        </p:txBody>
      </p:sp>
      <p:sp>
        <p:nvSpPr>
          <p:cNvPr id="786" name="Google Shape;786;p67"/>
          <p:cNvSpPr txBox="1">
            <a:spLocks noGrp="1"/>
          </p:cNvSpPr>
          <p:nvPr>
            <p:ph type="body" idx="4294967295"/>
          </p:nvPr>
        </p:nvSpPr>
        <p:spPr>
          <a:xfrm>
            <a:off x="754602" y="66265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787" name="Google Shape;78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320" y="1873188"/>
            <a:ext cx="10061359" cy="4984812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67"/>
          <p:cNvSpPr/>
          <p:nvPr/>
        </p:nvSpPr>
        <p:spPr>
          <a:xfrm>
            <a:off x="2075155" y="399495"/>
            <a:ext cx="7874494" cy="122175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Urbanisation and industrialisation has also contributed to the river pollution.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794" name="Google Shape;794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795" name="Google Shape;795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68</a:t>
            </a:fld>
            <a:endParaRPr/>
          </a:p>
        </p:txBody>
      </p:sp>
      <p:sp>
        <p:nvSpPr>
          <p:cNvPr id="796" name="Google Shape;796;p68"/>
          <p:cNvSpPr/>
          <p:nvPr/>
        </p:nvSpPr>
        <p:spPr>
          <a:xfrm>
            <a:off x="2109926" y="1837677"/>
            <a:ext cx="8099395" cy="3182645"/>
          </a:xfrm>
          <a:prstGeom prst="ellipse">
            <a:avLst/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8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46" name="Google Shape;14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47" name="Google Shape;14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4294967295"/>
          </p:nvPr>
        </p:nvSpPr>
        <p:spPr>
          <a:xfrm>
            <a:off x="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N"/>
              <a:t>	</a:t>
            </a:r>
            <a:endParaRPr/>
          </a:p>
        </p:txBody>
      </p:sp>
      <p:sp>
        <p:nvSpPr>
          <p:cNvPr id="149" name="Google Shape;149;p7"/>
          <p:cNvSpPr txBox="1">
            <a:spLocks noGrp="1"/>
          </p:cNvSpPr>
          <p:nvPr>
            <p:ph type="body" idx="4294967295"/>
          </p:nvPr>
        </p:nvSpPr>
        <p:spPr>
          <a:xfrm>
            <a:off x="70104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374" y="2331914"/>
            <a:ext cx="5388204" cy="358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0985" y="2152527"/>
            <a:ext cx="4576012" cy="3584543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7"/>
          <p:cNvSpPr/>
          <p:nvPr/>
        </p:nvSpPr>
        <p:spPr>
          <a:xfrm>
            <a:off x="2386749" y="133981"/>
            <a:ext cx="6223851" cy="8345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Drainage Systems in India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523374" y="1318026"/>
            <a:ext cx="5280313" cy="83450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0" i="0" u="none" strike="noStrike" cap="non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The Himalayan river system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6580892" y="1308533"/>
            <a:ext cx="4900473" cy="83450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 b="0" i="0" u="none" strike="noStrike" cap="non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The Peninsular river system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60" name="Google Shape;16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8032" y="1246928"/>
            <a:ext cx="4248335" cy="283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8"/>
          <p:cNvSpPr/>
          <p:nvPr/>
        </p:nvSpPr>
        <p:spPr>
          <a:xfrm>
            <a:off x="923278" y="151442"/>
            <a:ext cx="6418555" cy="84285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Himalayan river system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472921" y="1525463"/>
            <a:ext cx="4225771" cy="127838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Himalayan rivers are perennial</a:t>
            </a:r>
            <a:endParaRPr/>
          </a:p>
        </p:txBody>
      </p:sp>
      <p:sp>
        <p:nvSpPr>
          <p:cNvPr id="165" name="Google Shape;165;p8"/>
          <p:cNvSpPr/>
          <p:nvPr/>
        </p:nvSpPr>
        <p:spPr>
          <a:xfrm>
            <a:off x="5154041" y="1246928"/>
            <a:ext cx="2474281" cy="3487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They perform an immense erosional activity in the upper course. Brahmaputra and Indus make gorges.</a:t>
            </a:r>
            <a:endParaRPr/>
          </a:p>
        </p:txBody>
      </p:sp>
      <p:sp>
        <p:nvSpPr>
          <p:cNvPr id="166" name="Google Shape;166;p8"/>
          <p:cNvSpPr/>
          <p:nvPr/>
        </p:nvSpPr>
        <p:spPr>
          <a:xfrm>
            <a:off x="4541482" y="5301978"/>
            <a:ext cx="4424779" cy="7991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Carry huge loads of silt and sand</a:t>
            </a:r>
            <a:endParaRPr/>
          </a:p>
        </p:txBody>
      </p:sp>
      <p:pic>
        <p:nvPicPr>
          <p:cNvPr id="167" name="Google Shape;16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244" y="3797354"/>
            <a:ext cx="4095564" cy="2303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"/>
          <p:cNvSpPr txBox="1">
            <a:spLocks noGrp="1"/>
          </p:cNvSpPr>
          <p:nvPr>
            <p:ph type="body" idx="4294967295"/>
          </p:nvPr>
        </p:nvSpPr>
        <p:spPr>
          <a:xfrm>
            <a:off x="692458" y="422953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73" name="Google Shape;1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5782" y="306772"/>
            <a:ext cx="5684138" cy="270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349" y="3751750"/>
            <a:ext cx="4903433" cy="270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21-07-2020</a:t>
            </a:r>
            <a:endParaRPr/>
          </a:p>
        </p:txBody>
      </p:sp>
      <p:sp>
        <p:nvSpPr>
          <p:cNvPr id="176" name="Google Shape;17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JNV-DK</a:t>
            </a:r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  <p:sp>
        <p:nvSpPr>
          <p:cNvPr id="178" name="Google Shape;178;p9"/>
          <p:cNvSpPr/>
          <p:nvPr/>
        </p:nvSpPr>
        <p:spPr>
          <a:xfrm>
            <a:off x="725010" y="168220"/>
            <a:ext cx="2969580" cy="298039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 the middle and lower course they form meanders, oxbow lakes, flood plains and deltas.</a:t>
            </a:r>
            <a:endParaRPr/>
          </a:p>
        </p:txBody>
      </p:sp>
      <p:sp>
        <p:nvSpPr>
          <p:cNvPr id="179" name="Google Shape;179;p9"/>
          <p:cNvSpPr/>
          <p:nvPr/>
        </p:nvSpPr>
        <p:spPr>
          <a:xfrm>
            <a:off x="5672831" y="3930740"/>
            <a:ext cx="3994952" cy="132277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Ganga, Indus and Brahmaputra are the major rivers.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1598</Words>
  <PresentationFormat>Custom</PresentationFormat>
  <Paragraphs>341</Paragraphs>
  <Slides>68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 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Namami Devi Narmade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rehma</dc:creator>
  <cp:lastModifiedBy>staff</cp:lastModifiedBy>
  <cp:revision>3</cp:revision>
  <dcterms:created xsi:type="dcterms:W3CDTF">2020-07-14T05:24:19Z</dcterms:created>
  <dcterms:modified xsi:type="dcterms:W3CDTF">2022-08-26T03:33:17Z</dcterms:modified>
</cp:coreProperties>
</file>