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4296-9307-4580-85C5-98FE7D90C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5F462-35AA-4205-A740-8D3A8CD5F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B7DBD-B791-4A71-9DC1-BADE2060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64D2-F815-40F2-9311-F2DD04E1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0E793-6192-42B3-9418-E9BA5FEA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52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1FC9-2DBD-432A-8F61-5A0C89B0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95711-9B56-4252-8501-25D6031A5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A2B6F-2869-4966-BF25-28248356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A8A70-1111-4653-BB7C-639B6360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3016F-E71B-4F3F-BF9C-140753DF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863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A6B95-8E96-4F7B-A5A0-29979A7B7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8AD79-D80C-49A1-86AB-F0E9E6A4F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94231-1798-48E9-8326-E348DB1E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B1FF4-1586-458C-B86D-6E3F98B7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2782D-522E-4FE9-B909-6172D2B3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1655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19D9-7EED-4CC6-BB78-83E25011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471-4E7B-4DAB-A7A6-DB2872C15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9361-B93E-4499-897E-4186C768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BB1F930-C051-4A2E-98D6-6702091CDB54}" type="datetimeFigureOut">
              <a:rPr lang="en-IN" smtClean="0"/>
              <a:pPr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F327B-1005-4678-874C-45E0A4CD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DDE8A-8E35-4B88-AB06-3DA3FEDA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052F784-6F84-4DF4-9FAE-5942DE708D6A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2050" name="Picture 2" descr="SNS Academy, Coimbatore ‒ Applications sur Google Play">
            <a:extLst>
              <a:ext uri="{FF2B5EF4-FFF2-40B4-BE49-F238E27FC236}">
                <a16:creationId xmlns:a16="http://schemas.microsoft.com/office/drawing/2014/main" id="{0073AC7A-F45A-44D3-89F5-351D8B1742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-26694"/>
            <a:ext cx="1175084" cy="11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1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3A25-D42E-4FD8-A624-EA5F8187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1D903-1739-4731-B602-7A3C97FAC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C7934-1ACE-4EEE-8343-65E0CB2A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C4857-40B0-4A09-923B-F3D2C0E9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265B9-B1C6-457E-B7EC-653B5F0F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501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8D01-9A67-4344-96B7-096C215D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CEAA-C3C7-4165-AACB-C73EEA4BC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0A808-D70B-4954-8ABE-7175782E9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BCD4D-54F9-4BCD-A1D6-8598D142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BF4F1-6F35-40D3-B2BE-9BA1FAD7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514FC-6E33-4F63-9325-846FBDB0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780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1351B-7E8B-4971-BB40-F9C9107D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EC1CB-A808-441C-8BD2-CAD159DA3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279B2-60EF-4821-9AAA-D95DAED08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1167A-0496-437A-AEA7-37F8BE18C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91608-2087-4DD5-99D1-332C6BDC6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979B5-8855-422F-8B25-E3724FFE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8195F-3889-4440-B7EE-0D7FD7F0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DD028-B088-4DC2-9B46-2C67E659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98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5F88-6F02-4D31-8E88-78EA9D51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E2B24-BCF5-4EF2-9EB5-A0F94293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ECB4E-2C59-4898-A0A4-EF4B12B0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F98D0-CAD1-4347-BA8F-B0354220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050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1538E-21AD-4572-BEAB-2E320657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00C27-7481-42E1-86B0-E0A077F9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ECAF4-AA97-4E57-B257-B47BA00C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98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9DD4-A083-4545-9E09-C498E22C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55CE-347F-400C-AF6F-62105EF75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0FA8-2427-4AD4-846E-FB20EDEA5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E475B-E5A5-441C-A49A-BF5D6DC1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49116-ED03-48F3-919E-ADC1D792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F1302-C7F6-497E-95BC-CA9D88FC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78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24FC-CB8A-42F5-9CA4-D80DA580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7E62-65A3-45C0-B4C2-534AB449C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8C463-014A-4DB5-B71E-2DB73B622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E4716-36C4-4A70-A480-FC94262D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6354B-2D49-48CD-A1DD-497DA17F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952E0-6377-497A-AF73-2C6E275D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2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69036-5AA9-4D0D-AFBA-15482056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77DDE-F428-4937-9842-B4176D7A6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281BB-DD72-4836-9B58-A7CBC0EAB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F930-C051-4A2E-98D6-6702091CDB54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DDE6C-48CF-42F4-974F-C922ACD1D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624B3-023C-42A9-B18F-1EED03A68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F784-6F84-4DF4-9FAE-5942DE708D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39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f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78AB5D-16BB-45C1-BCE2-BEEBDD54D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582779" y="0"/>
            <a:ext cx="9144000" cy="145843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Rithesh.k, Grade-6A</a:t>
            </a:r>
            <a:endParaRPr lang="en-IN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SNS Academy, Coimbatore ‒ Applications sur Google Play">
            <a:extLst>
              <a:ext uri="{FF2B5EF4-FFF2-40B4-BE49-F238E27FC236}">
                <a16:creationId xmlns:a16="http://schemas.microsoft.com/office/drawing/2014/main" id="{AD7F22B2-7593-4412-B590-8D211965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35"/>
            <a:ext cx="1592180" cy="15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1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073C-1E25-4E76-9E2A-7BF538B2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20"/>
            <a:ext cx="10515600" cy="1325563"/>
          </a:xfrm>
        </p:spPr>
        <p:txBody>
          <a:bodyPr/>
          <a:lstStyle/>
          <a:p>
            <a:r>
              <a:rPr lang="en-US" dirty="0"/>
              <a:t>Principles of dhamma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6499-C059-4FEC-A937-5A02B8DD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5486400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</a:rPr>
              <a:t>Ashoka wanted his subjects to follow such a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Dhamma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that maybe based on the unifying principles of all major religions of the world. Ashoka's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Dhamma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has the following salient points: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Respect to elders and love to children.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Ahimsa or non-violence.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Good deeds would give happiness to man in the next birth.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He taught people to respect all religions.</a:t>
            </a:r>
            <a:br>
              <a:rPr lang="en-US" dirty="0"/>
            </a:br>
            <a:endParaRPr lang="en-US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He disapproved empty rituals.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583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9BFA-AA43-4F58-A280-7B524D6A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dhamma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2520-7088-4F9C-A760-27196AB8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202124"/>
                </a:solidFill>
                <a:effectLst/>
              </a:rPr>
              <a:t>He appointed Dhamma mahamattas, who went from place to place teaching people about Dhamma.</a:t>
            </a:r>
          </a:p>
          <a:p>
            <a:pPr algn="just"/>
            <a:r>
              <a:rPr lang="en-US" b="0" i="0" dirty="0">
                <a:solidFill>
                  <a:srgbClr val="202124"/>
                </a:solidFill>
                <a:effectLst/>
              </a:rPr>
              <a:t> Ashoka also used </a:t>
            </a:r>
            <a:r>
              <a:rPr lang="en-US" b="1" i="0" dirty="0">
                <a:solidFill>
                  <a:srgbClr val="202124"/>
                </a:solidFill>
                <a:effectLst/>
              </a:rPr>
              <a:t>inscribed rock pillars</a:t>
            </a:r>
            <a:r>
              <a:rPr lang="en-US" b="0" i="0" dirty="0">
                <a:solidFill>
                  <a:srgbClr val="202124"/>
                </a:solidFill>
                <a:effectLst/>
              </a:rPr>
              <a:t> to spread his message of Dhamma.</a:t>
            </a:r>
          </a:p>
          <a:p>
            <a:pPr algn="just"/>
            <a:r>
              <a:rPr lang="en-US" b="0" i="0" dirty="0">
                <a:solidFill>
                  <a:srgbClr val="202124"/>
                </a:solidFill>
                <a:effectLst/>
              </a:rPr>
              <a:t> He also sent messengers to spread the message of Dhamma Ashoka's dhamma was neither a new religion nor a new political philosophy.</a:t>
            </a:r>
          </a:p>
          <a:p>
            <a:pPr algn="just"/>
            <a:r>
              <a:rPr lang="en-US" b="0" i="0" dirty="0">
                <a:solidFill>
                  <a:srgbClr val="202124"/>
                </a:solidFill>
                <a:effectLst/>
              </a:rPr>
              <a:t> Rather, it was a way of life, a code of conduct and a set of principles to be adopted and practiced by the people at large. other countries like Syria, Egypt, Greece and Srilanka.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0411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8E4B-B742-452A-BBC4-98AB8260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52037-E44B-4EF4-8D52-93DEABEA9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83" y="1321904"/>
            <a:ext cx="10515600" cy="55360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0" i="0" dirty="0">
                <a:solidFill>
                  <a:srgbClr val="202124"/>
                </a:solidFill>
                <a:effectLst/>
              </a:rPr>
              <a:t>Mauryan administration was </a:t>
            </a:r>
            <a:r>
              <a:rPr lang="en-US" i="0" dirty="0">
                <a:solidFill>
                  <a:srgbClr val="202124"/>
                </a:solidFill>
                <a:effectLst/>
              </a:rPr>
              <a:t>highly centralized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 The Emperor was the supreme power and source of all authority.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</a:rPr>
              <a:t> He was assisted by a Council of Ministers. It was called '</a:t>
            </a:r>
            <a:r>
              <a:rPr lang="en-US" b="0" i="0" dirty="0" err="1">
                <a:solidFill>
                  <a:srgbClr val="202124"/>
                </a:solidFill>
                <a:effectLst/>
              </a:rPr>
              <a:t>Mantriparishad</a:t>
            </a:r>
            <a:r>
              <a:rPr lang="en-US" b="0" i="0" dirty="0">
                <a:solidFill>
                  <a:srgbClr val="202124"/>
                </a:solidFill>
                <a:effectLst/>
              </a:rPr>
              <a:t>'.</a:t>
            </a:r>
            <a:r>
              <a:rPr lang="en-US" b="0" i="0" dirty="0">
                <a:solidFill>
                  <a:srgbClr val="444444"/>
                </a:solidFill>
                <a:effectLst/>
              </a:rPr>
              <a:t> The ministers were called ‘</a:t>
            </a:r>
            <a:r>
              <a:rPr lang="en-US" b="0" i="0" dirty="0" err="1">
                <a:solidFill>
                  <a:srgbClr val="444444"/>
                </a:solidFill>
                <a:effectLst/>
              </a:rPr>
              <a:t>Mantris</a:t>
            </a:r>
            <a:r>
              <a:rPr lang="en-US" b="0" i="0" dirty="0">
                <a:solidFill>
                  <a:srgbClr val="444444"/>
                </a:solidFill>
                <a:effectLst/>
              </a:rPr>
              <a:t>.’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</a:rPr>
              <a:t>The council was headed by ‘</a:t>
            </a:r>
            <a:r>
              <a:rPr lang="en-US" b="0" i="0" dirty="0" err="1">
                <a:solidFill>
                  <a:srgbClr val="444444"/>
                </a:solidFill>
                <a:effectLst/>
              </a:rPr>
              <a:t>mantriparishad-adhyakshya</a:t>
            </a:r>
            <a:r>
              <a:rPr lang="en-US" b="0" i="0" dirty="0">
                <a:solidFill>
                  <a:srgbClr val="444444"/>
                </a:solidFill>
                <a:effectLst/>
              </a:rPr>
              <a:t>’ akin to the Prime Minister of today.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</a:rPr>
              <a:t>Tirthas: the Highest category of officials in the administration. There were 18 Tirthas.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</a:rPr>
              <a:t>Adhyakshya</a:t>
            </a:r>
            <a:r>
              <a:rPr lang="en-US" b="0" i="0" dirty="0">
                <a:solidFill>
                  <a:srgbClr val="444444"/>
                </a:solidFill>
                <a:effectLst/>
              </a:rPr>
              <a:t>: Ranked next only to Tirthas. There were 20 </a:t>
            </a:r>
            <a:r>
              <a:rPr lang="en-US" b="0" i="0" dirty="0" err="1">
                <a:solidFill>
                  <a:srgbClr val="444444"/>
                </a:solidFill>
                <a:effectLst/>
              </a:rPr>
              <a:t>Adhyakshyas</a:t>
            </a:r>
            <a:r>
              <a:rPr lang="en-US" b="0" i="0" dirty="0">
                <a:solidFill>
                  <a:srgbClr val="444444"/>
                </a:solidFill>
                <a:effectLst/>
              </a:rPr>
              <a:t>. They had economic and military functions.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</a:rPr>
              <a:t>Mahamattas: Higher ranking officials.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</a:rPr>
              <a:t>Amatyas</a:t>
            </a:r>
            <a:r>
              <a:rPr lang="en-US" b="0" i="0" dirty="0">
                <a:solidFill>
                  <a:srgbClr val="444444"/>
                </a:solidFill>
                <a:effectLst/>
              </a:rPr>
              <a:t>: High ranking officials almost like present-day secretaries. They had administrative and judicial roles.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</a:rPr>
              <a:t>The </a:t>
            </a:r>
            <a:r>
              <a:rPr lang="en-US" b="0" i="0" dirty="0" err="1">
                <a:solidFill>
                  <a:srgbClr val="444444"/>
                </a:solidFill>
                <a:effectLst/>
              </a:rPr>
              <a:t>Adhyakshyas</a:t>
            </a:r>
            <a:r>
              <a:rPr lang="en-US" b="0" i="0" dirty="0">
                <a:solidFill>
                  <a:srgbClr val="444444"/>
                </a:solidFill>
                <a:effectLst/>
              </a:rPr>
              <a:t> were formed into a secretariat, which was divided into many departments.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557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B6EB30-CFB0-4339-B952-CD3C1A3D2BE2}"/>
              </a:ext>
            </a:extLst>
          </p:cNvPr>
          <p:cNvSpPr/>
          <p:nvPr/>
        </p:nvSpPr>
        <p:spPr>
          <a:xfrm>
            <a:off x="2067339" y="2007704"/>
            <a:ext cx="84383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1002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3E38-F82F-45A7-833B-1F1DE98B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F29B8-5BC2-4390-A1D8-1D8D3A92C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Mauryas – established the first ever empire in India</a:t>
            </a:r>
          </a:p>
          <a:p>
            <a:pPr>
              <a:lnSpc>
                <a:spcPct val="200000"/>
              </a:lnSpc>
            </a:pPr>
            <a:r>
              <a:rPr lang="en-IN" dirty="0"/>
              <a:t>Larger than kingdom and spread over a vast area </a:t>
            </a:r>
          </a:p>
          <a:p>
            <a:pPr>
              <a:lnSpc>
                <a:spcPct val="200000"/>
              </a:lnSpc>
            </a:pPr>
            <a:r>
              <a:rPr lang="en-IN" dirty="0"/>
              <a:t>Controlled more land than previous dynasty</a:t>
            </a:r>
          </a:p>
        </p:txBody>
      </p:sp>
      <p:pic>
        <p:nvPicPr>
          <p:cNvPr id="3074" name="Picture 2" descr="Maurya Empire - Wikipedia">
            <a:extLst>
              <a:ext uri="{FF2B5EF4-FFF2-40B4-BE49-F238E27FC236}">
                <a16:creationId xmlns:a16="http://schemas.microsoft.com/office/drawing/2014/main" id="{7DA974EA-6759-4332-B49A-69FD2E676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96" y="2686230"/>
            <a:ext cx="3316204" cy="310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27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CC61-C60F-4CB8-A7AB-F0BF4327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89"/>
            <a:ext cx="10515600" cy="1325563"/>
          </a:xfrm>
        </p:spPr>
        <p:txBody>
          <a:bodyPr/>
          <a:lstStyle/>
          <a:p>
            <a:r>
              <a:rPr lang="en-US" dirty="0"/>
              <a:t>Sources of Information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FD2F-09B8-4421-8F9E-D6235146E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1849688"/>
            <a:ext cx="11265568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Two books</a:t>
            </a:r>
          </a:p>
          <a:p>
            <a:pPr lvl="1">
              <a:lnSpc>
                <a:spcPct val="150000"/>
              </a:lnSpc>
            </a:pPr>
            <a:r>
              <a:rPr lang="en-US" b="1" dirty="0" err="1"/>
              <a:t>Indika</a:t>
            </a:r>
            <a:r>
              <a:rPr lang="en-US" b="1" dirty="0"/>
              <a:t> by </a:t>
            </a:r>
            <a:r>
              <a:rPr lang="en-US" b="1" dirty="0" err="1"/>
              <a:t>Magesthenes</a:t>
            </a:r>
            <a:endParaRPr lang="en-US" b="1" dirty="0"/>
          </a:p>
          <a:p>
            <a:pPr lvl="2">
              <a:lnSpc>
                <a:spcPct val="150000"/>
              </a:lnSpc>
            </a:pPr>
            <a:r>
              <a:rPr lang="en-US" sz="2400" dirty="0" err="1"/>
              <a:t>Indika</a:t>
            </a:r>
            <a:r>
              <a:rPr lang="en-US" sz="2400" dirty="0"/>
              <a:t> – tells about  the political social and economic Condition during that period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Ambassador of Seleucus Nicator and Lived in court of Chandragupta</a:t>
            </a:r>
          </a:p>
          <a:p>
            <a:pPr lvl="1">
              <a:lnSpc>
                <a:spcPct val="150000"/>
              </a:lnSpc>
            </a:pPr>
            <a:r>
              <a:rPr lang="en-US" b="1" dirty="0" err="1"/>
              <a:t>Arthashastra</a:t>
            </a:r>
            <a:r>
              <a:rPr lang="en-US" dirty="0"/>
              <a:t> </a:t>
            </a:r>
            <a:r>
              <a:rPr lang="en-US" b="1" dirty="0"/>
              <a:t>by Kautilya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It deals with how to govern an empire and describes the administration of the Mauryas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1C6F3-9D08-45CD-BE13-740FFF933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4" y="2493796"/>
            <a:ext cx="1145453" cy="1531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2E9BB7-7B29-42A3-AF2D-00FAD8BAC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2" y="4403933"/>
            <a:ext cx="1240349" cy="15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3098-CE71-420D-8D47-15BB53FA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48605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Mauryan Emperors</a:t>
            </a:r>
            <a:endParaRPr lang="en-IN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8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EB5162-9CDA-4C9A-9242-38CF6835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96" y="331119"/>
            <a:ext cx="10325100" cy="4391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D6126D-642F-4425-91B9-A26ED06A435E}"/>
              </a:ext>
            </a:extLst>
          </p:cNvPr>
          <p:cNvSpPr txBox="1"/>
          <p:nvPr/>
        </p:nvSpPr>
        <p:spPr>
          <a:xfrm>
            <a:off x="3320715" y="4956510"/>
            <a:ext cx="711066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2800" dirty="0">
                <a:latin typeface="Cambria" panose="02040503050406030204" pitchFamily="18" charset="0"/>
                <a:ea typeface="Cambria" panose="02040503050406030204" pitchFamily="18" charset="0"/>
              </a:rPr>
              <a:t>Chandragupta Maurya (321 – 297 BCE)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Bindusara (297 – 273 BCE)</a:t>
            </a:r>
            <a:endParaRPr lang="sv-SE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sv-SE" sz="2800" dirty="0">
                <a:latin typeface="Cambria" panose="02040503050406030204" pitchFamily="18" charset="0"/>
                <a:ea typeface="Cambria" panose="02040503050406030204" pitchFamily="18" charset="0"/>
              </a:rPr>
              <a:t>Ashoka (273 – 232 BCE)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72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6F2D-7689-4786-9762-D7D86F10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Chandragupta Maurya (321 – 297 BCE)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2B93-BF0F-4A5B-BEC7-A546E4DC0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First ruler of Dynasty and last Nanda ruler in 321 BCE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Supported by his minister Chanakya – known as Kautilya or Vishnugupta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First conquered Magadha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Defeated Seleucus Nicator- General of the Greek King Alexander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Strengthen his control over other parts of northern India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200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D9C5-EA67-4CAC-B97B-B199AD0D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Bindusara (297 – 273 BCE)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47E1-AA31-4D31-ADA3-56D7A1A5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558" cy="4351338"/>
          </a:xfrm>
        </p:spPr>
        <p:txBody>
          <a:bodyPr>
            <a:normAutofit/>
          </a:bodyPr>
          <a:lstStyle/>
          <a:p>
            <a:pPr algn="just"/>
            <a:r>
              <a:rPr lang="en-US" i="0" dirty="0">
                <a:solidFill>
                  <a:srgbClr val="1A1A1A"/>
                </a:solidFill>
                <a:effectLst/>
              </a:rPr>
              <a:t>Also called Bindusara Maurya, Greek </a:t>
            </a:r>
            <a:r>
              <a:rPr lang="en-US" i="0" dirty="0" err="1">
                <a:solidFill>
                  <a:srgbClr val="1A1A1A"/>
                </a:solidFill>
                <a:effectLst/>
              </a:rPr>
              <a:t>Amitrochates</a:t>
            </a:r>
            <a:r>
              <a:rPr lang="en-US" i="0" dirty="0">
                <a:solidFill>
                  <a:srgbClr val="1A1A1A"/>
                </a:solidFill>
                <a:effectLst/>
              </a:rPr>
              <a:t>, born 320 </a:t>
            </a:r>
            <a:r>
              <a:rPr lang="en-US" i="0" cap="all" dirty="0">
                <a:solidFill>
                  <a:srgbClr val="1A1A1A"/>
                </a:solidFill>
                <a:effectLst/>
              </a:rPr>
              <a:t>BCE</a:t>
            </a:r>
            <a:r>
              <a:rPr lang="en-US" i="0" dirty="0">
                <a:solidFill>
                  <a:srgbClr val="1A1A1A"/>
                </a:solidFill>
                <a:effectLst/>
              </a:rPr>
              <a:t>—</a:t>
            </a:r>
            <a:r>
              <a:rPr lang="en-US" b="0" i="0" dirty="0">
                <a:solidFill>
                  <a:srgbClr val="1A1A1A"/>
                </a:solidFill>
                <a:effectLst/>
              </a:rPr>
              <a:t>died 272 BCE</a:t>
            </a:r>
          </a:p>
          <a:p>
            <a:pPr algn="just"/>
            <a:r>
              <a:rPr lang="en-US" dirty="0">
                <a:solidFill>
                  <a:srgbClr val="1A1A1A"/>
                </a:solidFill>
              </a:rPr>
              <a:t>S</a:t>
            </a:r>
            <a:r>
              <a:rPr lang="en-US" b="0" i="0" dirty="0">
                <a:solidFill>
                  <a:srgbClr val="1A1A1A"/>
                </a:solidFill>
                <a:effectLst/>
              </a:rPr>
              <a:t>econd Mauryan emperor , who ascended the throne about 297 </a:t>
            </a:r>
            <a:r>
              <a:rPr lang="en-US" b="0" i="0" cap="all" dirty="0">
                <a:solidFill>
                  <a:srgbClr val="1A1A1A"/>
                </a:solidFill>
                <a:effectLst/>
              </a:rPr>
              <a:t>BCE</a:t>
            </a:r>
            <a:r>
              <a:rPr lang="en-US" b="0" i="0" dirty="0">
                <a:solidFill>
                  <a:srgbClr val="1A1A1A"/>
                </a:solidFill>
                <a:effectLst/>
              </a:rPr>
              <a:t>. </a:t>
            </a:r>
          </a:p>
          <a:p>
            <a:pPr algn="just"/>
            <a:r>
              <a:rPr lang="en-US" dirty="0">
                <a:solidFill>
                  <a:srgbClr val="1A1A1A"/>
                </a:solidFill>
              </a:rPr>
              <a:t>G</a:t>
            </a:r>
            <a:r>
              <a:rPr lang="en-US" b="0" i="0" dirty="0">
                <a:solidFill>
                  <a:srgbClr val="1A1A1A"/>
                </a:solidFill>
                <a:effectLst/>
              </a:rPr>
              <a:t>reek sources refer to him as </a:t>
            </a:r>
            <a:r>
              <a:rPr lang="en-US" b="0" i="0" dirty="0" err="1">
                <a:solidFill>
                  <a:srgbClr val="1A1A1A"/>
                </a:solidFill>
                <a:effectLst/>
              </a:rPr>
              <a:t>Amitrochates</a:t>
            </a:r>
            <a:r>
              <a:rPr lang="en-US" b="0" i="0" dirty="0">
                <a:solidFill>
                  <a:srgbClr val="1A1A1A"/>
                </a:solidFill>
                <a:effectLst/>
              </a:rPr>
              <a:t>, Greek for the Sanskrit </a:t>
            </a:r>
            <a:r>
              <a:rPr lang="en-US" b="0" i="1" dirty="0" err="1">
                <a:solidFill>
                  <a:srgbClr val="1A1A1A"/>
                </a:solidFill>
                <a:effectLst/>
              </a:rPr>
              <a:t>amitraghata</a:t>
            </a:r>
            <a:r>
              <a:rPr lang="en-US" b="0" i="0" dirty="0">
                <a:solidFill>
                  <a:srgbClr val="1A1A1A"/>
                </a:solidFill>
                <a:effectLst/>
              </a:rPr>
              <a:t>  refers to destroyer of foes.</a:t>
            </a:r>
          </a:p>
          <a:p>
            <a:pPr algn="just"/>
            <a:r>
              <a:rPr lang="en-US" dirty="0">
                <a:solidFill>
                  <a:srgbClr val="1A1A1A"/>
                </a:solidFill>
              </a:rPr>
              <a:t>He defeated rulers of 16 kingdoms and added their land to his empire.</a:t>
            </a:r>
          </a:p>
          <a:p>
            <a:pPr algn="just"/>
            <a:r>
              <a:rPr lang="en-US" b="0" i="0" dirty="0">
                <a:solidFill>
                  <a:srgbClr val="1A1A1A"/>
                </a:solidFill>
                <a:effectLst/>
              </a:rPr>
              <a:t>Under him the Mauryan empire spread across the whole Indian subcontinent.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799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C17D-4103-4313-82D1-4901CF10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9" y="365125"/>
            <a:ext cx="10515600" cy="1325563"/>
          </a:xfrm>
        </p:spPr>
        <p:txBody>
          <a:bodyPr/>
          <a:lstStyle/>
          <a:p>
            <a:r>
              <a:rPr lang="en-US" dirty="0"/>
              <a:t>Ashoka 273-232 BCE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D2820-B3B2-40B4-9333-63FC6797C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Popularly known as Ashoka the Great, was the 3rd Mauryan Emperor of the Mauryan Empire of India during 268 to 232 BC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</a:t>
            </a:r>
          </a:p>
          <a:p>
            <a:pPr algn="just"/>
            <a:r>
              <a:rPr lang="en-US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The war to occupy Kalinga was considered the bloodiest and most lethal that Emperor Ashoka had ever waged. </a:t>
            </a:r>
          </a:p>
          <a:p>
            <a:pPr algn="just"/>
            <a:r>
              <a:rPr lang="en-US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The massive loss of lives and damage left him shattered and regretful, which ultimately caused him to transform from a fierce and vengeful ruler to a peaceful and benevolent emperor.</a:t>
            </a:r>
          </a:p>
          <a:p>
            <a:pPr algn="just"/>
            <a:r>
              <a:rPr lang="en-US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He is said to have constructed approximately 84,000 stupas and pillars across his empire during his lifetime. 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9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5954-A1ED-4F32-A3CE-2A5B2A42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Ashoka’s  Dhamma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9462-0AB8-49CF-8A60-0015753BB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202124"/>
                </a:solidFill>
                <a:effectLst/>
              </a:rPr>
              <a:t>Ashoka pleaded for tolerance of different religious sects in an attempt to create a sense of harmony.</a:t>
            </a:r>
          </a:p>
          <a:p>
            <a:pPr algn="just"/>
            <a:r>
              <a:rPr lang="en-US" b="0" i="0" dirty="0">
                <a:solidFill>
                  <a:srgbClr val="202124"/>
                </a:solidFill>
                <a:effectLst/>
              </a:rPr>
              <a:t> The policy of Dhamma also </a:t>
            </a:r>
            <a:r>
              <a:rPr lang="en-US" i="0" dirty="0">
                <a:solidFill>
                  <a:srgbClr val="202124"/>
                </a:solidFill>
                <a:effectLst/>
              </a:rPr>
              <a:t>laid stress on non-violence, which was to be practiced by giving up war and conquests and also as a restraint on the killing of animals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</a:t>
            </a:r>
          </a:p>
          <a:p>
            <a:pPr algn="just"/>
            <a:r>
              <a:rPr lang="en-US" b="0" i="0" dirty="0">
                <a:solidFill>
                  <a:srgbClr val="202122"/>
                </a:solidFill>
                <a:effectLst/>
              </a:rPr>
              <a:t>The principles of Dhamma were formulated to be acceptable to people belonging to different communities and following any religion.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840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710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Introduction</vt:lpstr>
      <vt:lpstr>Sources of Information</vt:lpstr>
      <vt:lpstr>Mauryan Emperors</vt:lpstr>
      <vt:lpstr>PowerPoint Presentation</vt:lpstr>
      <vt:lpstr>Chandragupta Maurya (321 – 297 BCE)</vt:lpstr>
      <vt:lpstr>Bindusara (297 – 273 BCE)</vt:lpstr>
      <vt:lpstr>Ashoka 273-232 BCE</vt:lpstr>
      <vt:lpstr>Ashoka’s  Dhamma</vt:lpstr>
      <vt:lpstr>Principles of dhamma</vt:lpstr>
      <vt:lpstr>Spread of dhamma</vt:lpstr>
      <vt:lpstr>Administration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THASNEEM SNSACD</cp:lastModifiedBy>
  <cp:revision>8</cp:revision>
  <dcterms:created xsi:type="dcterms:W3CDTF">2022-10-26T13:26:24Z</dcterms:created>
  <dcterms:modified xsi:type="dcterms:W3CDTF">2022-10-31T04:40:57Z</dcterms:modified>
</cp:coreProperties>
</file>