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Nunito"/>
      <p:regular r:id="rId12"/>
      <p:bold r:id="rId13"/>
      <p:italic r:id="rId14"/>
      <p:boldItalic r:id="rId15"/>
    </p:embeddedFont>
    <p:embeddedFont>
      <p:font typeface="Maven Pro"/>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Nunito-bold.fntdata"/><Relationship Id="rId12" Type="http://schemas.openxmlformats.org/officeDocument/2006/relationships/font" Target="fonts/Nuni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Italic.fntdata"/><Relationship Id="rId14" Type="http://schemas.openxmlformats.org/officeDocument/2006/relationships/font" Target="fonts/Nunito-italic.fntdata"/><Relationship Id="rId17" Type="http://schemas.openxmlformats.org/officeDocument/2006/relationships/font" Target="fonts/MavenPro-bold.fntdata"/><Relationship Id="rId16" Type="http://schemas.openxmlformats.org/officeDocument/2006/relationships/font" Target="fonts/MavenPro-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452eaefe129ed1d5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452eaefe129ed1d5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452eaefe129ed1d5_2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452eaefe129ed1d5_2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5708b174f8f280d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5708b174f8f280d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5708b174f8f280d8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5708b174f8f280d8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5708b174f8f280d8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5708b174f8f280d8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English</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Grade IV </a:t>
            </a:r>
            <a:endParaRPr/>
          </a:p>
        </p:txBody>
      </p:sp>
      <p:sp>
        <p:nvSpPr>
          <p:cNvPr id="278" name="Google Shape;278;p13"/>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Sreenithi. 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535800" y="477125"/>
            <a:ext cx="8017500" cy="42801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n"/>
              <a:t>Simple present tense</a:t>
            </a:r>
            <a:endParaRPr/>
          </a:p>
          <a:p>
            <a:pPr indent="0" lvl="0" marL="0" rtl="0" algn="l">
              <a:spcBef>
                <a:spcPts val="0"/>
              </a:spcBef>
              <a:spcAft>
                <a:spcPts val="0"/>
              </a:spcAft>
              <a:buNone/>
            </a:pPr>
            <a:r>
              <a:rPr lang="en" sz="2000"/>
              <a:t>The simple present is a verb tense with two main uses. We use the simple present tense when an action is happening right now, or when it happens regularly. Depending on the person, the simple present tense is formed by using the root form or by adding ‑s or ‑es to the end.</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First-person singular: I write</a:t>
            </a:r>
            <a:endParaRPr sz="2000"/>
          </a:p>
          <a:p>
            <a:pPr indent="0" lvl="0" marL="0" rtl="0" algn="l">
              <a:spcBef>
                <a:spcPts val="0"/>
              </a:spcBef>
              <a:spcAft>
                <a:spcPts val="0"/>
              </a:spcAft>
              <a:buNone/>
            </a:pPr>
            <a:r>
              <a:rPr lang="en" sz="2000"/>
              <a:t>Second-person singular: You write</a:t>
            </a:r>
            <a:endParaRPr sz="2000"/>
          </a:p>
          <a:p>
            <a:pPr indent="0" lvl="0" marL="0" rtl="0" algn="l">
              <a:spcBef>
                <a:spcPts val="0"/>
              </a:spcBef>
              <a:spcAft>
                <a:spcPts val="0"/>
              </a:spcAft>
              <a:buNone/>
            </a:pPr>
            <a:r>
              <a:rPr lang="en" sz="2000"/>
              <a:t>Third-person singular: He/she/it writes (note the ‑s)</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 sz="2000"/>
              <a:t>First-person plural: We write</a:t>
            </a:r>
            <a:endParaRPr sz="2000"/>
          </a:p>
          <a:p>
            <a:pPr indent="0" lvl="0" marL="0" rtl="0" algn="l">
              <a:spcBef>
                <a:spcPts val="0"/>
              </a:spcBef>
              <a:spcAft>
                <a:spcPts val="0"/>
              </a:spcAft>
              <a:buNone/>
            </a:pPr>
            <a:r>
              <a:rPr lang="en" sz="2000"/>
              <a:t>Second-person plural: You write</a:t>
            </a:r>
            <a:endParaRPr sz="2000"/>
          </a:p>
          <a:p>
            <a:pPr indent="0" lvl="0" marL="0" rtl="0" algn="l">
              <a:spcBef>
                <a:spcPts val="0"/>
              </a:spcBef>
              <a:spcAft>
                <a:spcPts val="0"/>
              </a:spcAft>
              <a:buNone/>
            </a:pPr>
            <a:r>
              <a:rPr lang="en" sz="2000"/>
              <a:t>Third-person plural: They write</a:t>
            </a:r>
            <a:endParaRPr sz="2000"/>
          </a:p>
          <a:p>
            <a:pPr indent="0" lvl="0" marL="0" rtl="0" algn="l">
              <a:spcBef>
                <a:spcPts val="0"/>
              </a:spcBef>
              <a:spcAft>
                <a:spcPts val="0"/>
              </a:spcAft>
              <a:buNone/>
            </a:pPr>
            <a:r>
              <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15"/>
          <p:cNvSpPr txBox="1"/>
          <p:nvPr>
            <p:ph type="title"/>
          </p:nvPr>
        </p:nvSpPr>
        <p:spPr>
          <a:xfrm>
            <a:off x="370775" y="463375"/>
            <a:ext cx="8306400" cy="43764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t/>
            </a:r>
            <a:endParaRPr/>
          </a:p>
        </p:txBody>
      </p:sp>
      <p:pic>
        <p:nvPicPr>
          <p:cNvPr id="289" name="Google Shape;289;p15"/>
          <p:cNvPicPr preferRelativeResize="0"/>
          <p:nvPr/>
        </p:nvPicPr>
        <p:blipFill>
          <a:blip r:embed="rId3">
            <a:alphaModFix/>
          </a:blip>
          <a:stretch>
            <a:fillRect/>
          </a:stretch>
        </p:blipFill>
        <p:spPr>
          <a:xfrm>
            <a:off x="370775" y="284450"/>
            <a:ext cx="8306400" cy="46253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16"/>
          <p:cNvSpPr txBox="1"/>
          <p:nvPr>
            <p:ph type="title"/>
          </p:nvPr>
        </p:nvSpPr>
        <p:spPr>
          <a:xfrm>
            <a:off x="329525" y="367025"/>
            <a:ext cx="8457300" cy="4472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sz="3200"/>
              <a:t>Simple continuous tense</a:t>
            </a:r>
            <a:endParaRPr sz="3200"/>
          </a:p>
          <a:p>
            <a:pPr indent="0" lvl="0" marL="0" rtl="0" algn="l">
              <a:spcBef>
                <a:spcPts val="0"/>
              </a:spcBef>
              <a:spcAft>
                <a:spcPts val="0"/>
              </a:spcAft>
              <a:buNone/>
            </a:pPr>
            <a:r>
              <a:rPr lang="en" sz="1800"/>
              <a:t>Present continuous tense can be used to express something happening right now or to express something that is not happening right now.</a:t>
            </a:r>
            <a:endParaRPr sz="1800"/>
          </a:p>
          <a:p>
            <a:pPr indent="0" lvl="0" marL="0" rtl="0" algn="l">
              <a:spcBef>
                <a:spcPts val="0"/>
              </a:spcBef>
              <a:spcAft>
                <a:spcPts val="0"/>
              </a:spcAft>
              <a:buNone/>
            </a:pPr>
            <a:r>
              <a:rPr lang="en" sz="1800"/>
              <a:t> </a:t>
            </a:r>
            <a:endParaRPr sz="1800"/>
          </a:p>
          <a:p>
            <a:pPr indent="0" lvl="0" marL="0" rtl="0" algn="l">
              <a:spcBef>
                <a:spcPts val="0"/>
              </a:spcBef>
              <a:spcAft>
                <a:spcPts val="0"/>
              </a:spcAft>
              <a:buNone/>
            </a:pPr>
            <a:r>
              <a:rPr lang="en" sz="1800"/>
              <a:t>Example :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a:t>He is not standing.</a:t>
            </a:r>
            <a:endParaRPr sz="1800"/>
          </a:p>
          <a:p>
            <a:pPr indent="0" lvl="0" marL="0" rtl="0" algn="l">
              <a:spcBef>
                <a:spcPts val="0"/>
              </a:spcBef>
              <a:spcAft>
                <a:spcPts val="0"/>
              </a:spcAft>
              <a:buNone/>
            </a:pPr>
            <a:r>
              <a:rPr lang="en" sz="1800"/>
              <a:t>Anthony is sitting in the chair.</a:t>
            </a:r>
            <a:endParaRPr sz="1800"/>
          </a:p>
          <a:p>
            <a:pPr indent="0" lvl="0" marL="0" rtl="0" algn="l">
              <a:spcBef>
                <a:spcPts val="0"/>
              </a:spcBef>
              <a:spcAft>
                <a:spcPts val="0"/>
              </a:spcAft>
              <a:buNone/>
            </a:pPr>
            <a:r>
              <a:rPr lang="en" sz="1800"/>
              <a:t>You are not watching the movie.</a:t>
            </a:r>
            <a:endParaRPr sz="1800"/>
          </a:p>
          <a:p>
            <a:pPr indent="0" lvl="0" marL="0" rtl="0" algn="l">
              <a:spcBef>
                <a:spcPts val="0"/>
              </a:spcBef>
              <a:spcAft>
                <a:spcPts val="0"/>
              </a:spcAft>
              <a:buNone/>
            </a:pPr>
            <a:r>
              <a:rPr lang="en" sz="1800"/>
              <a:t>Rose is reading a book.</a:t>
            </a:r>
            <a:endParaRPr sz="1800"/>
          </a:p>
          <a:p>
            <a:pPr indent="0" lvl="0" marL="0" rtl="0" algn="l">
              <a:spcBef>
                <a:spcPts val="0"/>
              </a:spcBef>
              <a:spcAft>
                <a:spcPts val="0"/>
              </a:spcAft>
              <a:buNone/>
            </a:pPr>
            <a:r>
              <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17"/>
          <p:cNvSpPr txBox="1"/>
          <p:nvPr>
            <p:ph type="title"/>
          </p:nvPr>
        </p:nvSpPr>
        <p:spPr>
          <a:xfrm>
            <a:off x="920550" y="325750"/>
            <a:ext cx="7302900" cy="4561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t/>
            </a:r>
            <a:endParaRPr/>
          </a:p>
        </p:txBody>
      </p:sp>
      <p:pic>
        <p:nvPicPr>
          <p:cNvPr id="300" name="Google Shape;300;p17"/>
          <p:cNvPicPr preferRelativeResize="0"/>
          <p:nvPr/>
        </p:nvPicPr>
        <p:blipFill>
          <a:blip r:embed="rId3">
            <a:alphaModFix/>
          </a:blip>
          <a:stretch>
            <a:fillRect/>
          </a:stretch>
        </p:blipFill>
        <p:spPr>
          <a:xfrm>
            <a:off x="673300" y="325750"/>
            <a:ext cx="7811149" cy="4561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18"/>
          <p:cNvSpPr txBox="1"/>
          <p:nvPr>
            <p:ph type="title"/>
          </p:nvPr>
        </p:nvSpPr>
        <p:spPr>
          <a:xfrm>
            <a:off x="824000" y="1613825"/>
            <a:ext cx="7522800" cy="1872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Thank you</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