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4.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pic>
        <p:nvPicPr>
          <p:cNvPr id="9" name="Picture 8">
            <a:extLst>
              <a:ext uri="{FF2B5EF4-FFF2-40B4-BE49-F238E27FC236}">
                <a16:creationId xmlns:a16="http://schemas.microsoft.com/office/drawing/2014/main" id="{BEB78BC8-95A3-4E52-B673-BDA0FFA0913E}"/>
              </a:ext>
            </a:extLst>
          </p:cNvPr>
          <p:cNvPicPr>
            <a:picLocks noChangeAspect="1"/>
          </p:cNvPicPr>
          <p:nvPr userDrawn="1"/>
        </p:nvPicPr>
        <p:blipFill>
          <a:blip r:embed="rId3"/>
          <a:stretch>
            <a:fillRect/>
          </a:stretch>
        </p:blipFill>
        <p:spPr>
          <a:xfrm>
            <a:off x="79845" y="76657"/>
            <a:ext cx="1171906" cy="1223573"/>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8/30/2022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700B499F-E332-4291-BA07-5B96A5BE7990}"/>
              </a:ext>
            </a:extLst>
          </p:cNvPr>
          <p:cNvPicPr>
            <a:picLocks noChangeAspect="1"/>
          </p:cNvPicPr>
          <p:nvPr userDrawn="1"/>
        </p:nvPicPr>
        <p:blipFill>
          <a:blip r:embed="rId19"/>
          <a:stretch>
            <a:fillRect/>
          </a:stretch>
        </p:blipFill>
        <p:spPr>
          <a:xfrm>
            <a:off x="79845" y="76657"/>
            <a:ext cx="1171906" cy="1223573"/>
          </a:xfrm>
          <a:prstGeom prst="rect">
            <a:avLst/>
          </a:prstGeom>
        </p:spPr>
      </p:pic>
      <p:pic>
        <p:nvPicPr>
          <p:cNvPr id="8" name="Picture 7">
            <a:extLst>
              <a:ext uri="{FF2B5EF4-FFF2-40B4-BE49-F238E27FC236}">
                <a16:creationId xmlns:a16="http://schemas.microsoft.com/office/drawing/2014/main" id="{63E03641-F5C4-4BA5-A672-38627FB6A1B6}"/>
              </a:ext>
            </a:extLst>
          </p:cNvPr>
          <p:cNvPicPr>
            <a:picLocks noChangeAspect="1"/>
          </p:cNvPicPr>
          <p:nvPr userDrawn="1"/>
        </p:nvPicPr>
        <p:blipFill>
          <a:blip r:embed="rId20"/>
          <a:stretch>
            <a:fillRect/>
          </a:stretch>
        </p:blipFill>
        <p:spPr>
          <a:xfrm>
            <a:off x="10795247" y="76657"/>
            <a:ext cx="1316908" cy="801100"/>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762A-CC36-EF4A-937D-E2FB4B6507CC}"/>
              </a:ext>
            </a:extLst>
          </p:cNvPr>
          <p:cNvSpPr>
            <a:spLocks noGrp="1"/>
          </p:cNvSpPr>
          <p:nvPr>
            <p:ph type="ctrTitle"/>
          </p:nvPr>
        </p:nvSpPr>
        <p:spPr/>
        <p:txBody>
          <a:bodyPr anchor="ctr"/>
          <a:lstStyle/>
          <a:p>
            <a:pPr algn="ctr" rtl="1"/>
            <a:r>
              <a:rPr lang="en-US" b="1"/>
              <a:t>Weather and climate</a:t>
            </a:r>
            <a:r>
              <a:rPr lang="en-US"/>
              <a:t> </a:t>
            </a:r>
          </a:p>
        </p:txBody>
      </p:sp>
    </p:spTree>
    <p:extLst>
      <p:ext uri="{BB962C8B-B14F-4D97-AF65-F5344CB8AC3E}">
        <p14:creationId xmlns:p14="http://schemas.microsoft.com/office/powerpoint/2010/main" val="3600423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8EA1D6-A160-F944-8241-BC2DBA005A18}"/>
              </a:ext>
            </a:extLst>
          </p:cNvPr>
          <p:cNvSpPr>
            <a:spLocks noGrp="1"/>
          </p:cNvSpPr>
          <p:nvPr>
            <p:ph type="title"/>
          </p:nvPr>
        </p:nvSpPr>
        <p:spPr/>
        <p:txBody>
          <a:bodyPr>
            <a:normAutofit/>
          </a:bodyPr>
          <a:lstStyle/>
          <a:p>
            <a:r>
              <a:rPr lang="en-US" sz="4000">
                <a:latin typeface="Arial Nova Cond Light" panose="020F0502020204030204" pitchFamily="34" charset="0"/>
                <a:cs typeface="Arial Nova Cond Light" panose="020F0502020204030204" pitchFamily="34" charset="0"/>
              </a:rPr>
              <a:t>                 WEATHER AND CLIMATE</a:t>
            </a:r>
            <a:endParaRPr lang="en-US" sz="4000">
              <a:latin typeface="Arial Nova Cond Light" panose="020F0502020204030204" pitchFamily="34" charset="0"/>
            </a:endParaRPr>
          </a:p>
        </p:txBody>
      </p:sp>
      <p:sp>
        <p:nvSpPr>
          <p:cNvPr id="3" name="Content Placeholder 2">
            <a:extLst>
              <a:ext uri="{FF2B5EF4-FFF2-40B4-BE49-F238E27FC236}">
                <a16:creationId xmlns:a16="http://schemas.microsoft.com/office/drawing/2014/main" id="{4F885658-29BE-6B4D-B853-D4C5A8FDFAEC}"/>
              </a:ext>
            </a:extLst>
          </p:cNvPr>
          <p:cNvSpPr>
            <a:spLocks noGrp="1"/>
          </p:cNvSpPr>
          <p:nvPr>
            <p:ph sz="half" idx="1"/>
          </p:nvPr>
        </p:nvSpPr>
        <p:spPr>
          <a:xfrm>
            <a:off x="0" y="2142067"/>
            <a:ext cx="5568801" cy="4715933"/>
          </a:xfrm>
        </p:spPr>
        <p:txBody>
          <a:bodyPr anchor="t">
            <a:noAutofit/>
          </a:bodyPr>
          <a:lstStyle/>
          <a:p>
            <a:pPr marL="742950" indent="-742950">
              <a:buFont typeface="+mj-lt"/>
              <a:buAutoNum type="arabicPeriod"/>
            </a:pPr>
            <a:r>
              <a:rPr lang="en-US" sz="3200">
                <a:latin typeface="Bell MT" panose="02020503060305020303" pitchFamily="18" charset="0"/>
                <a:cs typeface="Angsana New" panose="020B0604020202020204" pitchFamily="34" charset="0"/>
              </a:rPr>
              <a:t>Weather is the day to day condition of air at a particular place</a:t>
            </a:r>
            <a:r>
              <a:rPr lang="en-US" sz="3200">
                <a:latin typeface="Arial Rounded MT Bold" panose="020F0502020204030204" pitchFamily="34" charset="0"/>
                <a:cs typeface="Angsana New" panose="020B0604020202020204" pitchFamily="34" charset="0"/>
              </a:rPr>
              <a:t>.</a:t>
            </a:r>
          </a:p>
          <a:p>
            <a:pPr marL="742950" indent="-742950">
              <a:buFont typeface="+mj-lt"/>
              <a:buAutoNum type="arabicPeriod"/>
            </a:pPr>
            <a:r>
              <a:rPr lang="en-US" sz="3200">
                <a:latin typeface="Bell MT" panose="02020503060305020303" pitchFamily="18" charset="0"/>
                <a:cs typeface="Angsana New" panose="020B0604020202020204" pitchFamily="34" charset="0"/>
              </a:rPr>
              <a:t>Weather changes every day. </a:t>
            </a:r>
          </a:p>
          <a:p>
            <a:pPr marL="742950" indent="-742950">
              <a:buFont typeface="+mj-lt"/>
              <a:buAutoNum type="arabicPeriod"/>
            </a:pPr>
            <a:r>
              <a:rPr lang="en-US" sz="3200">
                <a:latin typeface="Bell MT" panose="02020503060305020303" pitchFamily="18" charset="0"/>
                <a:cs typeface="Angsana New" panose="020B0604020202020204" pitchFamily="34" charset="0"/>
              </a:rPr>
              <a:t>Changes in weather conditions give rise to seasons. In India we enjoy three seasons –summer, winter and monsoon. </a:t>
            </a:r>
          </a:p>
          <a:p>
            <a:pPr marL="742950" indent="-742950">
              <a:buFont typeface="+mj-lt"/>
              <a:buAutoNum type="arabicPeriod"/>
            </a:pPr>
            <a:endParaRPr lang="en-US" sz="3200">
              <a:latin typeface="Arial Rounded MT Bold" panose="020F0502020204030204" pitchFamily="34" charset="0"/>
              <a:cs typeface="Angsana New" panose="020B0604020202020204" pitchFamily="34" charset="0"/>
            </a:endParaRPr>
          </a:p>
        </p:txBody>
      </p:sp>
      <p:sp>
        <p:nvSpPr>
          <p:cNvPr id="7" name="Content Placeholder 6">
            <a:extLst>
              <a:ext uri="{FF2B5EF4-FFF2-40B4-BE49-F238E27FC236}">
                <a16:creationId xmlns:a16="http://schemas.microsoft.com/office/drawing/2014/main" id="{524C8BFC-E127-F947-B697-74F91595AD16}"/>
              </a:ext>
            </a:extLst>
          </p:cNvPr>
          <p:cNvSpPr>
            <a:spLocks noGrp="1"/>
          </p:cNvSpPr>
          <p:nvPr>
            <p:ph sz="half" idx="2"/>
          </p:nvPr>
        </p:nvSpPr>
        <p:spPr>
          <a:xfrm>
            <a:off x="5751513" y="2142066"/>
            <a:ext cx="6153024" cy="4715933"/>
          </a:xfrm>
        </p:spPr>
        <p:txBody>
          <a:bodyPr anchor="t">
            <a:normAutofit fontScale="92500" lnSpcReduction="20000"/>
          </a:bodyPr>
          <a:lstStyle/>
          <a:p>
            <a:pPr marL="742950" indent="-742950">
              <a:buFont typeface="+mj-lt"/>
              <a:buAutoNum type="arabicPeriod"/>
            </a:pPr>
            <a:r>
              <a:rPr lang="en-US" sz="3200">
                <a:latin typeface="Bell MT" panose="02020503060305020303" pitchFamily="18" charset="0"/>
              </a:rPr>
              <a:t>The climate of a place is the pattern of weather conditions over a long period of time. </a:t>
            </a:r>
          </a:p>
          <a:p>
            <a:pPr marL="742950" indent="-742950">
              <a:buFont typeface="+mj-lt"/>
              <a:buAutoNum type="arabicPeriod"/>
            </a:pPr>
            <a:r>
              <a:rPr lang="en-US" sz="3200">
                <a:latin typeface="Bell MT" panose="02020503060305020303" pitchFamily="18" charset="0"/>
              </a:rPr>
              <a:t>On the basis of the prevailing climatic conditions, the world can be divided into seven major climatic regions. </a:t>
            </a:r>
          </a:p>
          <a:p>
            <a:pPr marL="742950" indent="-742950">
              <a:buFont typeface="+mj-lt"/>
              <a:buAutoNum type="arabicPeriod"/>
            </a:pPr>
            <a:r>
              <a:rPr lang="en-US" sz="3200">
                <a:latin typeface="Bell MT" panose="02020503060305020303" pitchFamily="18" charset="0"/>
              </a:rPr>
              <a:t>The regions are – very hot &amp; wet, hot &amp; wet, very hot &amp; dry, cool &amp; dry, warm &amp; wet, very cold and mediterranean. </a:t>
            </a:r>
          </a:p>
        </p:txBody>
      </p:sp>
    </p:spTree>
    <p:extLst>
      <p:ext uri="{BB962C8B-B14F-4D97-AF65-F5344CB8AC3E}">
        <p14:creationId xmlns:p14="http://schemas.microsoft.com/office/powerpoint/2010/main" val="3648332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2BC56-4480-104D-B156-772653BAF85D}"/>
              </a:ext>
            </a:extLst>
          </p:cNvPr>
          <p:cNvSpPr>
            <a:spLocks noGrp="1"/>
          </p:cNvSpPr>
          <p:nvPr>
            <p:ph type="title"/>
          </p:nvPr>
        </p:nvSpPr>
        <p:spPr>
          <a:xfrm>
            <a:off x="2" y="0"/>
            <a:ext cx="12191998" cy="1456267"/>
          </a:xfrm>
        </p:spPr>
        <p:txBody>
          <a:bodyPr/>
          <a:lstStyle/>
          <a:p>
            <a:pPr algn="ctr"/>
            <a:r>
              <a:rPr lang="en-US">
                <a:latin typeface="Arial Nova Cond Light" panose="020B0504020202020204" pitchFamily="34" charset="0"/>
                <a:cs typeface="Arial Nova" panose="020B0304020202020204" pitchFamily="34" charset="0"/>
              </a:rPr>
              <a:t>What influences Climate?</a:t>
            </a:r>
          </a:p>
        </p:txBody>
      </p:sp>
      <p:sp>
        <p:nvSpPr>
          <p:cNvPr id="3" name="Content Placeholder 2">
            <a:extLst>
              <a:ext uri="{FF2B5EF4-FFF2-40B4-BE49-F238E27FC236}">
                <a16:creationId xmlns:a16="http://schemas.microsoft.com/office/drawing/2014/main" id="{5EC010D5-F9A8-4A4D-9A03-DD7CD2881C4D}"/>
              </a:ext>
            </a:extLst>
          </p:cNvPr>
          <p:cNvSpPr>
            <a:spLocks noGrp="1"/>
          </p:cNvSpPr>
          <p:nvPr>
            <p:ph sz="half" idx="2"/>
          </p:nvPr>
        </p:nvSpPr>
        <p:spPr>
          <a:xfrm>
            <a:off x="2" y="2786960"/>
            <a:ext cx="12191998" cy="4071040"/>
          </a:xfrm>
        </p:spPr>
        <p:txBody>
          <a:bodyPr anchor="t">
            <a:normAutofit/>
          </a:bodyPr>
          <a:lstStyle/>
          <a:p>
            <a:pPr marL="0" indent="0" algn="ctr">
              <a:buNone/>
            </a:pPr>
            <a:r>
              <a:rPr lang="en-US" sz="3600">
                <a:latin typeface="Bell MT" panose="02020503060305020303" pitchFamily="18" charset="0"/>
              </a:rPr>
              <a:t>Distance from the Equator.</a:t>
            </a:r>
          </a:p>
          <a:p>
            <a:pPr marL="514350" indent="-514350">
              <a:buFont typeface="+mj-lt"/>
              <a:buAutoNum type="arabicPeriod"/>
            </a:pPr>
            <a:r>
              <a:rPr lang="en-US" sz="3600">
                <a:latin typeface="Bell MT" panose="02020503060305020303" pitchFamily="18" charset="0"/>
              </a:rPr>
              <a:t>Near the Equator, the rays of the Sun are vertical and are spread over a small area. As we move away from the Equator and towards the poles, the rays become slanting and cover a larger area. Thus, places near the Equator recive more heat. These places are hotter than those which are away from the Equator. </a:t>
            </a:r>
          </a:p>
        </p:txBody>
      </p:sp>
      <p:sp>
        <p:nvSpPr>
          <p:cNvPr id="9" name="Text Placeholder 8">
            <a:extLst>
              <a:ext uri="{FF2B5EF4-FFF2-40B4-BE49-F238E27FC236}">
                <a16:creationId xmlns:a16="http://schemas.microsoft.com/office/drawing/2014/main" id="{3CC70381-BF0F-DF48-9EFD-9EEAEF2EC287}"/>
              </a:ext>
            </a:extLst>
          </p:cNvPr>
          <p:cNvSpPr>
            <a:spLocks noGrp="1"/>
          </p:cNvSpPr>
          <p:nvPr>
            <p:ph type="body" sz="quarter" idx="3"/>
          </p:nvPr>
        </p:nvSpPr>
        <p:spPr>
          <a:xfrm>
            <a:off x="2" y="1648047"/>
            <a:ext cx="12191998" cy="970220"/>
          </a:xfrm>
        </p:spPr>
        <p:txBody>
          <a:bodyPr anchor="t"/>
          <a:lstStyle/>
          <a:p>
            <a:pPr algn="ctr"/>
            <a:r>
              <a:rPr lang="en-US" sz="3200">
                <a:latin typeface="Bell MT" panose="02020503060305020303" pitchFamily="18" charset="0"/>
              </a:rPr>
              <a:t>Many factors influence the distribution of heat on Earth, thereby affecting the clicmate.</a:t>
            </a:r>
          </a:p>
          <a:p>
            <a:pPr algn="ctr"/>
            <a:endParaRPr lang="en-US"/>
          </a:p>
        </p:txBody>
      </p:sp>
    </p:spTree>
    <p:extLst>
      <p:ext uri="{BB962C8B-B14F-4D97-AF65-F5344CB8AC3E}">
        <p14:creationId xmlns:p14="http://schemas.microsoft.com/office/powerpoint/2010/main" val="2699019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F8DB7-DEEF-1D4D-B07C-556B442E3A00}"/>
              </a:ext>
            </a:extLst>
          </p:cNvPr>
          <p:cNvSpPr>
            <a:spLocks noGrp="1"/>
          </p:cNvSpPr>
          <p:nvPr>
            <p:ph type="title"/>
          </p:nvPr>
        </p:nvSpPr>
        <p:spPr>
          <a:xfrm>
            <a:off x="0" y="0"/>
            <a:ext cx="12191999" cy="837314"/>
          </a:xfrm>
        </p:spPr>
        <p:txBody>
          <a:bodyPr/>
          <a:lstStyle/>
          <a:p>
            <a:pPr algn="ctr"/>
            <a:r>
              <a:rPr lang="en-US">
                <a:latin typeface="Arial Nova Cond Light" panose="020B0504020202020204" pitchFamily="34" charset="0"/>
                <a:cs typeface="Arial Nova" panose="020B0304020202020204" pitchFamily="34" charset="0"/>
              </a:rPr>
              <a:t>Heat zones</a:t>
            </a:r>
          </a:p>
        </p:txBody>
      </p:sp>
      <p:sp>
        <p:nvSpPr>
          <p:cNvPr id="5" name="Text Placeholder 4">
            <a:extLst>
              <a:ext uri="{FF2B5EF4-FFF2-40B4-BE49-F238E27FC236}">
                <a16:creationId xmlns:a16="http://schemas.microsoft.com/office/drawing/2014/main" id="{BAE7FB6B-7922-784E-8DBE-C4A3FC761A51}"/>
              </a:ext>
            </a:extLst>
          </p:cNvPr>
          <p:cNvSpPr>
            <a:spLocks noGrp="1"/>
          </p:cNvSpPr>
          <p:nvPr>
            <p:ph type="body" idx="1"/>
          </p:nvPr>
        </p:nvSpPr>
        <p:spPr>
          <a:xfrm>
            <a:off x="-1" y="989365"/>
            <a:ext cx="12191999" cy="831461"/>
          </a:xfrm>
        </p:spPr>
        <p:txBody>
          <a:bodyPr anchor="t"/>
          <a:lstStyle/>
          <a:p>
            <a:pPr algn="ctr"/>
            <a:r>
              <a:rPr lang="en-US" sz="4000">
                <a:latin typeface="Bell MT" panose="02020503060305020303" pitchFamily="18" charset="0"/>
              </a:rPr>
              <a:t>We can divide the Earth into three heat zones. </a:t>
            </a:r>
          </a:p>
        </p:txBody>
      </p:sp>
      <p:sp>
        <p:nvSpPr>
          <p:cNvPr id="4" name="Content Placeholder 3">
            <a:extLst>
              <a:ext uri="{FF2B5EF4-FFF2-40B4-BE49-F238E27FC236}">
                <a16:creationId xmlns:a16="http://schemas.microsoft.com/office/drawing/2014/main" id="{59B7ECF1-10C9-9A4C-8FE4-6E61B97B98F1}"/>
              </a:ext>
            </a:extLst>
          </p:cNvPr>
          <p:cNvSpPr>
            <a:spLocks noGrp="1"/>
          </p:cNvSpPr>
          <p:nvPr>
            <p:ph sz="half" idx="2"/>
          </p:nvPr>
        </p:nvSpPr>
        <p:spPr>
          <a:xfrm>
            <a:off x="0" y="2299292"/>
            <a:ext cx="5682724" cy="4558708"/>
          </a:xfrm>
        </p:spPr>
        <p:txBody>
          <a:bodyPr anchor="t">
            <a:normAutofit/>
          </a:bodyPr>
          <a:lstStyle/>
          <a:p>
            <a:pPr marL="0" indent="0" algn="ctr">
              <a:buNone/>
            </a:pPr>
            <a:r>
              <a:rPr lang="en-US" sz="3600">
                <a:latin typeface="Bell MT" panose="02020503060305020303" pitchFamily="18" charset="0"/>
              </a:rPr>
              <a:t>Torrid Zone</a:t>
            </a:r>
          </a:p>
          <a:p>
            <a:pPr marL="514350" indent="-514350">
              <a:buFont typeface="+mj-lt"/>
              <a:buAutoNum type="arabicPeriod"/>
            </a:pPr>
            <a:r>
              <a:rPr lang="en-US" sz="3600">
                <a:latin typeface="Bell MT" panose="02020503060305020303" pitchFamily="18" charset="0"/>
              </a:rPr>
              <a:t>The Torrid Zone or the Tropical Zone lies on both sides of the Equator, between the Tropic of Cancer and the Tropic of Capricorn. </a:t>
            </a:r>
          </a:p>
        </p:txBody>
      </p:sp>
      <p:sp>
        <p:nvSpPr>
          <p:cNvPr id="6" name="Content Placeholder 5">
            <a:extLst>
              <a:ext uri="{FF2B5EF4-FFF2-40B4-BE49-F238E27FC236}">
                <a16:creationId xmlns:a16="http://schemas.microsoft.com/office/drawing/2014/main" id="{0E895C03-841A-1043-BC01-42E65941B14C}"/>
              </a:ext>
            </a:extLst>
          </p:cNvPr>
          <p:cNvSpPr>
            <a:spLocks noGrp="1"/>
          </p:cNvSpPr>
          <p:nvPr>
            <p:ph sz="quarter" idx="4"/>
          </p:nvPr>
        </p:nvSpPr>
        <p:spPr>
          <a:xfrm>
            <a:off x="6389658" y="2299292"/>
            <a:ext cx="5802340" cy="4558708"/>
          </a:xfrm>
        </p:spPr>
        <p:txBody>
          <a:bodyPr anchor="t">
            <a:normAutofit/>
          </a:bodyPr>
          <a:lstStyle/>
          <a:p>
            <a:pPr marL="0" indent="0" algn="ctr">
              <a:buNone/>
            </a:pPr>
            <a:r>
              <a:rPr lang="en-US" sz="3600">
                <a:latin typeface="Bell MT" panose="02020503060305020303" pitchFamily="18" charset="0"/>
              </a:rPr>
              <a:t>Temperate Zone</a:t>
            </a:r>
          </a:p>
          <a:p>
            <a:pPr marL="514350" indent="-514350">
              <a:buFont typeface="+mj-lt"/>
              <a:buAutoNum type="arabicPeriod"/>
            </a:pPr>
            <a:r>
              <a:rPr lang="en-US" sz="3600">
                <a:latin typeface="Bell MT" panose="02020503060305020303" pitchFamily="18" charset="0"/>
              </a:rPr>
              <a:t>The areas lying between the Torrid Zone and Frigid Zone in both the hemisphere are called Temperate Zones. </a:t>
            </a:r>
          </a:p>
        </p:txBody>
      </p:sp>
    </p:spTree>
    <p:extLst>
      <p:ext uri="{BB962C8B-B14F-4D97-AF65-F5344CB8AC3E}">
        <p14:creationId xmlns:p14="http://schemas.microsoft.com/office/powerpoint/2010/main" val="1107156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CBF77B7-6499-554B-9933-7CC4E820886F}"/>
              </a:ext>
            </a:extLst>
          </p:cNvPr>
          <p:cNvSpPr>
            <a:spLocks noGrp="1"/>
          </p:cNvSpPr>
          <p:nvPr>
            <p:ph type="body" idx="1"/>
          </p:nvPr>
        </p:nvSpPr>
        <p:spPr>
          <a:xfrm>
            <a:off x="1581593" y="1422105"/>
            <a:ext cx="8745279" cy="4080244"/>
          </a:xfrm>
        </p:spPr>
        <p:txBody>
          <a:bodyPr anchor="t">
            <a:normAutofit/>
          </a:bodyPr>
          <a:lstStyle/>
          <a:p>
            <a:pPr algn="ctr"/>
            <a:r>
              <a:rPr lang="en-US" sz="3600">
                <a:latin typeface="Arial Nova Cond Light" panose="020B0504020202020204" pitchFamily="34" charset="0"/>
              </a:rPr>
              <a:t>Frigid  Zone</a:t>
            </a:r>
          </a:p>
          <a:p>
            <a:pPr marL="742950" indent="-742950">
              <a:buFont typeface="+mj-lt"/>
              <a:buAutoNum type="arabicPeriod"/>
            </a:pPr>
            <a:r>
              <a:rPr lang="en-US" sz="3600">
                <a:latin typeface="Bell MT" panose="02020503060305020303" pitchFamily="18" charset="0"/>
              </a:rPr>
              <a:t>The  areas lying between the Arctic Circle and North Pole in the Northern Hemisphere and that between the Antarctic Circle and the South Pole in the Southern Hemisphere are the Frigid Zones. </a:t>
            </a:r>
          </a:p>
        </p:txBody>
      </p:sp>
    </p:spTree>
    <p:extLst>
      <p:ext uri="{BB962C8B-B14F-4D97-AF65-F5344CB8AC3E}">
        <p14:creationId xmlns:p14="http://schemas.microsoft.com/office/powerpoint/2010/main" val="3178307738"/>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AFE564-47F3-2146-BAC7-C7DC50FAA194}"/>
              </a:ext>
            </a:extLst>
          </p:cNvPr>
          <p:cNvSpPr>
            <a:spLocks noGrp="1"/>
          </p:cNvSpPr>
          <p:nvPr>
            <p:ph type="body" idx="1"/>
          </p:nvPr>
        </p:nvSpPr>
        <p:spPr>
          <a:xfrm>
            <a:off x="4558709" y="3040911"/>
            <a:ext cx="6165484" cy="1447800"/>
          </a:xfrm>
        </p:spPr>
        <p:txBody>
          <a:bodyPr>
            <a:normAutofit/>
          </a:bodyPr>
          <a:lstStyle/>
          <a:p>
            <a:pPr algn="r"/>
            <a:r>
              <a:rPr lang="en-US" sz="6000">
                <a:latin typeface="Algerian" panose="020F0502020204030204" pitchFamily="34" charset="0"/>
              </a:rPr>
              <a:t>Thank you</a:t>
            </a:r>
            <a:r>
              <a:rPr lang="en-US" sz="6000">
                <a:latin typeface="+mj-lt"/>
              </a:rPr>
              <a:t> </a:t>
            </a:r>
          </a:p>
        </p:txBody>
      </p:sp>
    </p:spTree>
    <p:extLst>
      <p:ext uri="{BB962C8B-B14F-4D97-AF65-F5344CB8AC3E}">
        <p14:creationId xmlns:p14="http://schemas.microsoft.com/office/powerpoint/2010/main" val="3144797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2348</TotalTime>
  <Words>303</Words>
  <Application>Microsoft Office PowerPoint</Application>
  <PresentationFormat>Widescreen</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Celestial</vt:lpstr>
      <vt:lpstr>Weather and climate </vt:lpstr>
      <vt:lpstr>                 WEATHER AND CLIMATE</vt:lpstr>
      <vt:lpstr>What influences Climate?</vt:lpstr>
      <vt:lpstr>Heat zones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 and climate</dc:title>
  <dc:creator>Bishan Baburaj</dc:creator>
  <cp:lastModifiedBy>THASNEEM SNSACD</cp:lastModifiedBy>
  <cp:revision>7</cp:revision>
  <dcterms:modified xsi:type="dcterms:W3CDTF">2022-08-30T06:58:31Z</dcterms:modified>
</cp:coreProperties>
</file>