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6" r:id="rId4"/>
    <p:sldId id="257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420680" y="0"/>
            <a:ext cx="11844130" cy="1034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7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ACADEMY</a:t>
            </a:r>
            <a:endParaRPr lang="en-US" sz="4400" dirty="0" smtClean="0"/>
          </a:p>
          <a:p>
            <a:pPr lvl="0" algn="ctr"/>
            <a:r>
              <a:rPr lang="en-US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A fingerprint International School</a:t>
            </a:r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lvl="0"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en-US" sz="5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  XII B (2020-21)</a:t>
            </a:r>
          </a:p>
          <a:p>
            <a:pPr algn="ctr"/>
            <a:r>
              <a:rPr lang="en-US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 : ECONOMICS (030)</a:t>
            </a:r>
          </a:p>
          <a:p>
            <a:pPr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algn="ctr"/>
            <a:r>
              <a:rPr lang="en-US" sz="4400" b="1" dirty="0" smtClean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Chapter  9</a:t>
            </a:r>
          </a:p>
          <a:p>
            <a:pPr algn="ctr"/>
            <a:r>
              <a:rPr lang="en-US" sz="4400" dirty="0" smtClean="0"/>
              <a:t>ENVIRONMENT AND SUSTAINABLE DEVELOPMENT</a:t>
            </a:r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algn="ctr"/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1105786" y="1448686"/>
            <a:ext cx="16331609" cy="8156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India has high density of population. 17% of population and 20% of live stock and 2.5% of land.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High soil erosion. 5.8 to 8.4 million tones of nutrients lost-year.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High Air pollution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Central Pollution Control Board has identified 17 industries which are polluting.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ABOVE SLIDES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&amp; THANKING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14832419" cy="22346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latin typeface="+mn-lt"/>
              </a:rPr>
              <a:t>ENVIRONMENT AND SUSTAINABLE DEVELOPMENT</a:t>
            </a:r>
            <a:r>
              <a:rPr lang="en-US" sz="6000" b="1" dirty="0" smtClean="0">
                <a:latin typeface="+mn-lt"/>
                <a:ea typeface="Cambria"/>
                <a:sym typeface="Cambria"/>
              </a:rPr>
              <a:t/>
            </a:r>
            <a:br>
              <a:rPr lang="en-US" sz="6000" b="1" dirty="0" smtClean="0">
                <a:latin typeface="+mn-lt"/>
                <a:ea typeface="Cambria"/>
                <a:sym typeface="Cambria"/>
              </a:rPr>
            </a:br>
            <a:endParaRPr lang="en-US" sz="6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083982"/>
            <a:ext cx="16746279" cy="5784112"/>
          </a:xfrm>
        </p:spPr>
        <p:txBody>
          <a:bodyPr>
            <a:noAutofit/>
          </a:bodyPr>
          <a:lstStyle/>
          <a:p>
            <a:pPr marL="628650" indent="-514350">
              <a:lnSpc>
                <a:spcPct val="300000"/>
              </a:lnSpc>
              <a:buFont typeface="Wingdings" pitchFamily="2" charset="2"/>
              <a:buChar char="Ø"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FUNCTIONS AND ROLE OF ENVIRONMENT.</a:t>
            </a:r>
          </a:p>
          <a:p>
            <a:pPr marL="628650" indent="-514350">
              <a:lnSpc>
                <a:spcPct val="300000"/>
              </a:lnSpc>
              <a:buFont typeface="Wingdings" pitchFamily="2" charset="2"/>
              <a:buChar char="Ø"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THE STATE OF INDIA’S ENVIRONMENT </a:t>
            </a:r>
          </a:p>
          <a:p>
            <a:pPr marL="628650" indent="-514350">
              <a:lnSpc>
                <a:spcPct val="300000"/>
              </a:lnSpc>
              <a:buFont typeface="Wingdings" pitchFamily="2" charset="2"/>
              <a:buChar char="Ø"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THE STEPS AND STRATEGIES TO ACHIEVE SUSTAINABLE DEVELOPMENT.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24/07/2020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ENVIRONMENT AND SUSTAINABLE DEVELOPMENT 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/Economics-030/SHEEJA/SS/SNS ACADEMY</a:t>
            </a:r>
          </a:p>
          <a:p>
            <a:pPr lvl="0"/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1616149" y="449226"/>
            <a:ext cx="15821246" cy="929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4400" b="1" dirty="0" smtClean="0"/>
              <a:t>ENVIRONMENT</a:t>
            </a:r>
          </a:p>
          <a:p>
            <a:pPr lvl="0"/>
            <a:r>
              <a:rPr lang="en-US" sz="4400" dirty="0" smtClean="0"/>
              <a:t> </a:t>
            </a:r>
            <a:r>
              <a:rPr lang="en-US" sz="4000" dirty="0" smtClean="0"/>
              <a:t>Environment is defined as the total planetary inheritance and the totality of all resources. </a:t>
            </a:r>
          </a:p>
          <a:p>
            <a:pPr lvl="0" algn="ctr"/>
            <a:r>
              <a:rPr lang="en-US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Types of resources in an Environment</a:t>
            </a:r>
          </a:p>
          <a:p>
            <a:pPr lvl="0" algn="ctr"/>
            <a:r>
              <a:rPr lang="en-US" sz="4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Abiotic</a:t>
            </a:r>
            <a:r>
              <a:rPr lang="en-US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Biotic</a:t>
            </a:r>
          </a:p>
          <a:p>
            <a:pPr lvl="0" algn="ctr"/>
            <a:endParaRPr lang="en-US" sz="44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3200" b="1" dirty="0" smtClean="0"/>
              <a:t>Functions of the Environment: </a:t>
            </a:r>
          </a:p>
          <a:p>
            <a:pPr marL="571500" lvl="0" indent="-571500">
              <a:buAutoNum type="romanLcParenBoth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It supplies resources</a:t>
            </a:r>
          </a:p>
          <a:p>
            <a:pPr marL="571500" lvl="0" indent="-571500">
              <a:buAutoNum type="romanLcParenBoth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Assimilates waste</a:t>
            </a:r>
          </a:p>
          <a:p>
            <a:pPr marL="571500" lvl="0" indent="-571500"/>
            <a:r>
              <a:rPr lang="en-US" sz="4000" dirty="0" smtClean="0">
                <a:latin typeface="Arial" pitchFamily="34" charset="0"/>
                <a:cs typeface="Arial" pitchFamily="34" charset="0"/>
              </a:rPr>
              <a:t>(iii) It sustains life by providing genetic and bio diversity and </a:t>
            </a:r>
          </a:p>
          <a:p>
            <a:pPr marL="571500" lvl="0" indent="-571500"/>
            <a:r>
              <a:rPr lang="en-US" sz="4000" dirty="0" smtClean="0">
                <a:latin typeface="Arial" pitchFamily="34" charset="0"/>
                <a:cs typeface="Arial" pitchFamily="34" charset="0"/>
              </a:rPr>
              <a:t>(iv) It also provides aesthetic services like scenery etc.</a:t>
            </a:r>
            <a:endParaRPr sz="4000" b="1" i="0" u="none" strike="noStrike" cap="none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437" y="1525772"/>
            <a:ext cx="16182754" cy="7129130"/>
          </a:xfrm>
        </p:spPr>
        <p:txBody>
          <a:bodyPr>
            <a:noAutofit/>
          </a:bodyPr>
          <a:lstStyle/>
          <a:p>
            <a:pPr algn="l"/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environment can function with in its carrying capacity.</a:t>
            </a:r>
          </a:p>
          <a:p>
            <a:pPr algn="l">
              <a:buFont typeface="Wingdings" pitchFamily="2" charset="2"/>
              <a:buChar char="Ø"/>
            </a:pPr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Environmental crisis arises when it generates the waste above absorptive capacity. </a:t>
            </a:r>
          </a:p>
          <a:p>
            <a:pPr algn="l">
              <a:buFont typeface="Wingdings" pitchFamily="2" charset="2"/>
              <a:buChar char="Ø"/>
            </a:pPr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opportunity cost of negative environmental impacts are high. 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34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1702" y="750038"/>
            <a:ext cx="13528158" cy="816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40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4550" y="613586"/>
            <a:ext cx="13135190" cy="821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1318436" y="300370"/>
            <a:ext cx="15140763" cy="1024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/>
            </a:r>
            <a:br>
              <a:rPr lang="en-US" sz="4400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</a:br>
            <a:endParaRPr sz="4400" i="0" u="none" strike="noStrike" cap="none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400" i="0" u="none" strike="noStrike" cap="none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/>
            <a:r>
              <a:rPr lang="en-US" sz="4400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r>
              <a:rPr lang="en-US" sz="4400" i="0" u="none" strike="noStrike" cap="none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                </a:t>
            </a:r>
            <a:r>
              <a:rPr lang="en-US" sz="4400" dirty="0" smtClean="0">
                <a:latin typeface="+mn-lt"/>
              </a:rPr>
              <a:t>STATE OF INDIA’S ENVIRONMENT</a:t>
            </a:r>
          </a:p>
          <a:p>
            <a:pPr lvl="0"/>
            <a:r>
              <a:rPr lang="en-US" sz="4400" i="0" u="none" strike="noStrike" cap="none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Rivers</a:t>
            </a:r>
          </a:p>
          <a:p>
            <a:pPr lvl="0"/>
            <a:r>
              <a:rPr lang="en-US" sz="44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Mountains</a:t>
            </a:r>
          </a:p>
          <a:p>
            <a:pPr lvl="0"/>
            <a:r>
              <a:rPr lang="en-US" sz="4400" i="0" u="none" strike="noStrike" cap="none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Plateaus</a:t>
            </a:r>
          </a:p>
          <a:p>
            <a:pPr lvl="0"/>
            <a:r>
              <a:rPr lang="en-US" sz="4400" dirty="0" smtClean="0">
                <a:latin typeface="+mn-lt"/>
              </a:rPr>
              <a:t>India alone accounts for nearly 20 per cent of the world’s total iron-ore reserves.</a:t>
            </a:r>
          </a:p>
          <a:p>
            <a:pPr lvl="0"/>
            <a:r>
              <a:rPr lang="en-US" sz="4400" dirty="0" smtClean="0">
                <a:latin typeface="+mn-lt"/>
              </a:rPr>
              <a:t>Air pollution, water contamination, soil erosion, deforestation and wildlife extinction are some of the most pressing environmental concerns of India</a:t>
            </a:r>
            <a:endParaRPr sz="4400" i="0" u="none" strike="noStrike" cap="none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400" i="0" u="none" strike="noStrike" cap="none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/>
            </a:r>
            <a:br>
              <a:rPr lang="en-US" sz="4400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</a:br>
            <a:endParaRPr sz="440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1297172" y="831998"/>
            <a:ext cx="16310344" cy="658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ENVIRONMENTAL CONCERNS OF INDIA</a:t>
            </a:r>
            <a:endParaRPr sz="4400" b="1" i="0" u="none" strike="noStrike" cap="none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57250" lvl="0" indent="-857250">
              <a:buAutoNum type="romanLcParenBoth"/>
            </a:pPr>
            <a:r>
              <a:rPr lang="en-US" sz="4400" dirty="0" smtClean="0"/>
              <a:t>Land degradation </a:t>
            </a:r>
          </a:p>
          <a:p>
            <a:pPr marL="857250" lvl="0" indent="-857250"/>
            <a:r>
              <a:rPr lang="en-US" sz="4400" dirty="0" smtClean="0"/>
              <a:t>(ii) Biodiversity loss </a:t>
            </a:r>
          </a:p>
          <a:p>
            <a:pPr marL="857250" lvl="0" indent="-857250"/>
            <a:r>
              <a:rPr lang="en-US" sz="4400" dirty="0" smtClean="0"/>
              <a:t>(iii) Air pollution with special reference to vehicular pollution in urban cities </a:t>
            </a:r>
          </a:p>
          <a:p>
            <a:pPr marL="857250" lvl="0" indent="-857250"/>
            <a:r>
              <a:rPr lang="en-US" sz="4400" dirty="0" smtClean="0"/>
              <a:t>(iv) Management of fresh water and </a:t>
            </a:r>
          </a:p>
          <a:p>
            <a:pPr marL="857250" lvl="0" indent="-857250"/>
            <a:r>
              <a:rPr lang="en-US" sz="4400" dirty="0" smtClean="0"/>
              <a:t>(v) Solid waste management.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978194" y="470490"/>
            <a:ext cx="15906307" cy="1160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easons for Land Degradation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Deforestation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Unsustainable Food and fuel extraction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Shifting cultivation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Forest encroachment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Forest fire and over grazing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 soil conservation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Improper crop rotation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Use of chemicals in cultivation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Improper irrigation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Over extraction of ground water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Poverty and open access to resources.</a:t>
            </a: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97</Words>
  <PresentationFormat>Custom</PresentationFormat>
  <Paragraphs>137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Slide 1</vt:lpstr>
      <vt:lpstr> ENVIRONMENT AND SUSTAINABLE DEVELOPMENT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snsacd_dell</cp:lastModifiedBy>
  <cp:revision>13</cp:revision>
  <dcterms:created xsi:type="dcterms:W3CDTF">2006-08-16T00:00:00Z</dcterms:created>
  <dcterms:modified xsi:type="dcterms:W3CDTF">2022-01-05T06:26:19Z</dcterms:modified>
</cp:coreProperties>
</file>