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6" r:id="rId6"/>
    <p:sldId id="267" r:id="rId7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UKczI33UIOPRs3mdc8vwjUMyy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9" d="100"/>
          <a:sy n="49" d="100"/>
        </p:scale>
        <p:origin x="-762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45627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1590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722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4989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8888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7" name="Google Shape;1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8888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98" y="223009"/>
            <a:ext cx="1308102" cy="137089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60000"/>
          </a:schemeClr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/>
          <p:nvPr/>
        </p:nvSpPr>
        <p:spPr>
          <a:xfrm>
            <a:off x="15659100" y="114300"/>
            <a:ext cx="2628900" cy="10515600"/>
          </a:xfrm>
          <a:prstGeom prst="rect">
            <a:avLst/>
          </a:prstGeom>
          <a:solidFill>
            <a:srgbClr val="F6F6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91;p1"/>
          <p:cNvSpPr/>
          <p:nvPr/>
        </p:nvSpPr>
        <p:spPr>
          <a:xfrm>
            <a:off x="1692577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25908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LOG ON TO ACCESS</a:t>
            </a: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/>
          <p:nvPr/>
        </p:nvSpPr>
        <p:spPr>
          <a:xfrm>
            <a:off x="7436419" y="9258300"/>
            <a:ext cx="108515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" name="Google Shape;100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1" name="Google Shape;101;p2"/>
          <p:cNvSpPr txBox="1">
            <a:spLocks noGrp="1"/>
          </p:cNvSpPr>
          <p:nvPr>
            <p:ph type="dt" idx="10"/>
          </p:nvPr>
        </p:nvSpPr>
        <p:spPr>
          <a:xfrm>
            <a:off x="451934" y="9486900"/>
            <a:ext cx="2133600" cy="471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dk1"/>
                </a:solidFill>
              </a:rPr>
              <a:t>17.6.2023</a:t>
            </a: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02" name="Google Shape;102;p2"/>
          <p:cNvSpPr txBox="1">
            <a:spLocks noGrp="1"/>
          </p:cNvSpPr>
          <p:nvPr>
            <p:ph type="ftr" idx="11"/>
          </p:nvPr>
        </p:nvSpPr>
        <p:spPr>
          <a:xfrm>
            <a:off x="4648200" y="9623048"/>
            <a:ext cx="75438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Database introduction</a:t>
            </a:r>
            <a:r>
              <a:rPr lang="en-US" sz="14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/AI/ABINAYA/COMPUTER/SNS ACADEMY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3" name="Google Shape;103;p2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2/6</a:t>
            </a:r>
            <a:endParaRPr sz="14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3276600" y="3086100"/>
            <a:ext cx="12377531" cy="5293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</a:t>
            </a:r>
            <a:r>
              <a:rPr lang="en-US" sz="4400" b="1" dirty="0" smtClean="0">
                <a:solidFill>
                  <a:srgbClr val="020301"/>
                </a:solidFill>
                <a:latin typeface="Cambria"/>
                <a:ea typeface="Cambria"/>
                <a:cs typeface="Cambria"/>
                <a:sym typeface="Cambria"/>
              </a:rPr>
              <a:t>Database is maintained everywhere from </a:t>
            </a:r>
          </a:p>
          <a:p>
            <a:pPr marL="571500" marR="0" lvl="0" indent="-571500" algn="ctr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4400" b="1" dirty="0" smtClean="0">
              <a:solidFill>
                <a:srgbClr val="02030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571500" marR="0" lvl="0" indent="-571500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4400" b="1" dirty="0" smtClean="0">
                <a:solidFill>
                  <a:srgbClr val="020301"/>
                </a:solidFill>
                <a:latin typeface="Cambria"/>
                <a:ea typeface="Cambria"/>
                <a:cs typeface="Cambria"/>
                <a:sym typeface="Cambria"/>
              </a:rPr>
              <a:t>Grocery stores to mall, </a:t>
            </a:r>
          </a:p>
          <a:p>
            <a:pPr marL="571500" marR="0" lvl="0" indent="-571500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4400" b="1" dirty="0" smtClean="0">
                <a:solidFill>
                  <a:srgbClr val="020301"/>
                </a:solidFill>
                <a:latin typeface="Cambria"/>
                <a:ea typeface="Cambria"/>
                <a:cs typeface="Cambria"/>
                <a:sym typeface="Cambria"/>
              </a:rPr>
              <a:t>Schools to universities , </a:t>
            </a:r>
          </a:p>
          <a:p>
            <a:pPr marL="571500" marR="0" lvl="0" indent="-571500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4400" b="1" dirty="0" smtClean="0">
                <a:solidFill>
                  <a:srgbClr val="020301"/>
                </a:solidFill>
                <a:latin typeface="Cambria"/>
                <a:ea typeface="Cambria"/>
                <a:cs typeface="Cambria"/>
                <a:sym typeface="Cambria"/>
              </a:rPr>
              <a:t>Small companies to big companies</a:t>
            </a: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73725"/>
          </a:srgbClr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10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1" name="Google Shape;111;p3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sz="1400" dirty="0">
                <a:solidFill>
                  <a:schemeClr val="dk1"/>
                </a:solidFill>
              </a:rPr>
              <a:t>17.6.2023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112" name="Google Shape;112;p3"/>
          <p:cNvSpPr txBox="1">
            <a:spLocks noGrp="1"/>
          </p:cNvSpPr>
          <p:nvPr>
            <p:ph type="ftr" idx="11"/>
          </p:nvPr>
        </p:nvSpPr>
        <p:spPr>
          <a:xfrm>
            <a:off x="5638800" y="9639300"/>
            <a:ext cx="68580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Database introduction/AI/ABINAYA/COMPUTER/SNS ACADEMY</a:t>
            </a:r>
            <a:endParaRPr lang="en-US"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3" name="Google Shape;113;p3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sz="1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3/6</a:t>
            </a:r>
            <a:endParaRPr lang="en-US" sz="14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4" name="Google Shape;114;p3"/>
          <p:cNvSpPr/>
          <p:nvPr/>
        </p:nvSpPr>
        <p:spPr>
          <a:xfrm>
            <a:off x="1653702" y="790372"/>
            <a:ext cx="14922229" cy="6063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/>
            <a:r>
              <a:rPr lang="en-US" sz="4400" dirty="0"/>
              <a:t>A </a:t>
            </a:r>
            <a:r>
              <a:rPr lang="en-US" sz="4400" b="1" dirty="0" smtClean="0"/>
              <a:t>Database</a:t>
            </a:r>
            <a:r>
              <a:rPr lang="en-US" sz="4400" dirty="0" smtClean="0"/>
              <a:t> is </a:t>
            </a:r>
            <a:r>
              <a:rPr lang="en-US" sz="4400" dirty="0"/>
              <a:t>an organized collection of </a:t>
            </a:r>
            <a:r>
              <a:rPr lang="en-US" sz="4400" dirty="0" smtClean="0"/>
              <a:t>data</a:t>
            </a:r>
            <a:r>
              <a:rPr lang="en-US" sz="4400" dirty="0"/>
              <a:t>, </a:t>
            </a:r>
            <a:r>
              <a:rPr lang="en-US" sz="4400" dirty="0" smtClean="0"/>
              <a:t>stored in </a:t>
            </a:r>
            <a:r>
              <a:rPr lang="en-US" sz="4400" dirty="0"/>
              <a:t>a computer system</a:t>
            </a:r>
            <a:r>
              <a:rPr lang="en-US" sz="4400" dirty="0" smtClean="0"/>
              <a:t>.</a:t>
            </a:r>
          </a:p>
          <a:p>
            <a:pPr lvl="0"/>
            <a:endParaRPr lang="en-US" sz="44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/>
            <a:r>
              <a:rPr lang="en-US" sz="4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 </a:t>
            </a:r>
            <a:r>
              <a:rPr lang="en-US" sz="44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Database Management System </a:t>
            </a:r>
            <a:r>
              <a:rPr lang="en-US" sz="4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is a software to create, store, organize, manipulate</a:t>
            </a:r>
          </a:p>
          <a:p>
            <a:pPr lvl="0"/>
            <a:r>
              <a:rPr lang="en-US" sz="440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And retrieve data whenever required.</a:t>
            </a:r>
            <a:endParaRPr lang="en-US" sz="440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/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/>
          <p:nvPr/>
        </p:nvSpPr>
        <p:spPr>
          <a:xfrm>
            <a:off x="7284019" y="9251434"/>
            <a:ext cx="110039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4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sz="1400" dirty="0">
                <a:solidFill>
                  <a:schemeClr val="dk1"/>
                </a:solidFill>
              </a:rPr>
              <a:t>17.6.2023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122" name="Google Shape;122;p4"/>
          <p:cNvSpPr txBox="1">
            <a:spLocks noGrp="1"/>
          </p:cNvSpPr>
          <p:nvPr>
            <p:ph type="ftr" idx="11"/>
          </p:nvPr>
        </p:nvSpPr>
        <p:spPr>
          <a:xfrm>
            <a:off x="5486400" y="9639300"/>
            <a:ext cx="76200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Database introduction/AI/ABINAYA/COMPUTER/SNS ACADEMY</a:t>
            </a:r>
            <a:endParaRPr lang="en-US"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3" name="Google Shape;123;p4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4</a:t>
            </a:fld>
            <a:r>
              <a:rPr lang="en-US" sz="1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/6</a:t>
            </a:r>
            <a:endParaRPr sz="14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4" name="Google Shape;124;p4"/>
          <p:cNvSpPr/>
          <p:nvPr/>
        </p:nvSpPr>
        <p:spPr>
          <a:xfrm>
            <a:off x="2117386" y="1860416"/>
            <a:ext cx="13544145" cy="6370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4200" b="1" i="0" u="sng" strike="noStrike" cap="none" dirty="0" smtClean="0">
              <a:solidFill>
                <a:schemeClr val="dk1"/>
              </a:solidFill>
              <a:latin typeface="Cambria" pitchFamily="18" charset="0"/>
              <a:ea typeface="Cambria" pitchFamily="18" charset="0"/>
              <a:cs typeface="Cambria"/>
              <a:sym typeface="Cambria"/>
            </a:endParaRP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Calibri"/>
              </a:rPr>
              <a:t>Flat file </a:t>
            </a:r>
            <a:r>
              <a:rPr lang="en-US" sz="2800" b="1" dirty="0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Calibri"/>
              </a:rPr>
              <a:t>Database-</a:t>
            </a:r>
            <a:r>
              <a:rPr lang="en-US" sz="2800" dirty="0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Calibri"/>
              </a:rPr>
              <a:t>The</a:t>
            </a:r>
            <a:r>
              <a:rPr lang="en-US" sz="2800" b="1" dirty="0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Calibri"/>
              </a:rPr>
              <a:t> </a:t>
            </a:r>
            <a:r>
              <a:rPr lang="en-US" sz="2800" dirty="0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Calibri"/>
              </a:rPr>
              <a:t>data is stored in an unstructured file called a flat file.</a:t>
            </a:r>
          </a:p>
          <a:p>
            <a:pPr marR="0" lvl="0" rtl="0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Calibri"/>
              </a:rPr>
              <a:t>      It is called so because the tables and records stored in it have with the </a:t>
            </a:r>
            <a:r>
              <a:rPr lang="en-US" sz="2800" dirty="0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Calibri"/>
              </a:rPr>
              <a:t>   </a:t>
            </a:r>
          </a:p>
          <a:p>
            <a:pPr marR="0" lvl="0" rtl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Calibri"/>
              </a:rPr>
              <a:t> </a:t>
            </a:r>
            <a:r>
              <a:rPr lang="en-US" sz="2800" dirty="0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Calibri"/>
              </a:rPr>
              <a:t>      </a:t>
            </a:r>
            <a:r>
              <a:rPr lang="en-US" sz="2800" dirty="0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Calibri"/>
              </a:rPr>
              <a:t>tables</a:t>
            </a:r>
            <a:r>
              <a:rPr lang="en-US" sz="2800" dirty="0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Calibri"/>
              </a:rPr>
              <a:t>.</a:t>
            </a:r>
          </a:p>
          <a:p>
            <a:pPr marR="0" lvl="0" rtl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Calibri"/>
              </a:rPr>
              <a:t> </a:t>
            </a:r>
            <a:r>
              <a:rPr lang="en-US" sz="2800" b="1" dirty="0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Calibri"/>
              </a:rPr>
              <a:t>     </a:t>
            </a:r>
            <a:r>
              <a:rPr lang="en-US" sz="2800" b="1" u="sng" dirty="0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Calibri"/>
              </a:rPr>
              <a:t>Example:</a:t>
            </a:r>
          </a:p>
          <a:p>
            <a:pPr marR="0" lvl="0" rtl="0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Calibri"/>
              </a:rPr>
              <a:t>      Microsoft Excel </a:t>
            </a:r>
            <a:r>
              <a:rPr lang="en-US" sz="2800" b="1" dirty="0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Calibri"/>
              </a:rPr>
              <a:t>file</a:t>
            </a:r>
          </a:p>
          <a:p>
            <a:pPr marR="0" lvl="0" rtl="0">
              <a:spcBef>
                <a:spcPts val="0"/>
              </a:spcBef>
              <a:spcAft>
                <a:spcPts val="0"/>
              </a:spcAft>
            </a:pPr>
            <a:endParaRPr lang="en-US" sz="2800" b="1" dirty="0" smtClean="0">
              <a:solidFill>
                <a:schemeClr val="dk1"/>
              </a:solidFill>
              <a:latin typeface="Cambria" pitchFamily="18" charset="0"/>
              <a:ea typeface="Cambria" pitchFamily="18" charset="0"/>
              <a:cs typeface="Times New Roman" pitchFamily="18" charset="0"/>
              <a:sym typeface="Calibri"/>
            </a:endParaRPr>
          </a:p>
          <a:p>
            <a:pPr marR="0" lvl="0" rtl="0">
              <a:spcBef>
                <a:spcPts val="0"/>
              </a:spcBef>
              <a:spcAft>
                <a:spcPts val="0"/>
              </a:spcAft>
            </a:pPr>
            <a:endParaRPr lang="en-US" sz="2800" b="1" dirty="0" smtClean="0">
              <a:solidFill>
                <a:schemeClr val="tx1"/>
              </a:solidFill>
              <a:latin typeface="Cambria" pitchFamily="18" charset="0"/>
              <a:ea typeface="Cambria" pitchFamily="18" charset="0"/>
              <a:cs typeface="Times New Roman" pitchFamily="18" charset="0"/>
              <a:sym typeface="Calibri"/>
            </a:endParaRP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Calibri"/>
              </a:rPr>
              <a:t>Relational database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Calibri"/>
              </a:rPr>
              <a:t>-It </a:t>
            </a:r>
            <a:r>
              <a:rPr lang="en-US" sz="2800" dirty="0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Calibri"/>
              </a:rPr>
              <a:t>Establishes relationship between different Database tables</a:t>
            </a:r>
          </a:p>
          <a:p>
            <a:pPr marR="0" lvl="0" rtl="0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Calibri"/>
              </a:rPr>
              <a:t>     </a:t>
            </a:r>
            <a:r>
              <a:rPr lang="en-US" sz="2800" b="1" dirty="0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Calibri"/>
              </a:rPr>
              <a:t>  </a:t>
            </a:r>
            <a:r>
              <a:rPr lang="en-US" sz="2800" b="1" u="sng" dirty="0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Calibri"/>
              </a:rPr>
              <a:t>Example</a:t>
            </a:r>
            <a:r>
              <a:rPr lang="en-US" sz="2800" b="1" u="sng" dirty="0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Calibri"/>
              </a:rPr>
              <a:t>:</a:t>
            </a:r>
            <a:endParaRPr lang="en-US" sz="2800" b="1" dirty="0" smtClean="0">
              <a:solidFill>
                <a:schemeClr val="dk1"/>
              </a:solidFill>
              <a:latin typeface="Cambria" pitchFamily="18" charset="0"/>
              <a:ea typeface="Cambria" pitchFamily="18" charset="0"/>
              <a:cs typeface="Times New Roman" pitchFamily="18" charset="0"/>
              <a:sym typeface="Calibri"/>
            </a:endParaRPr>
          </a:p>
          <a:p>
            <a:pPr marR="0" lvl="0" rtl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Calibri"/>
              </a:rPr>
              <a:t> </a:t>
            </a:r>
            <a:r>
              <a:rPr lang="en-US" sz="2800" b="1" dirty="0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Calibri"/>
              </a:rPr>
              <a:t>     </a:t>
            </a:r>
            <a:r>
              <a:rPr lang="en-US" sz="2800" b="1" dirty="0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Calibri"/>
              </a:rPr>
              <a:t> </a:t>
            </a:r>
            <a:r>
              <a:rPr lang="en-US" sz="2800" b="1" dirty="0" err="1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Calibri"/>
              </a:rPr>
              <a:t>Ms</a:t>
            </a:r>
            <a:r>
              <a:rPr lang="en-US" sz="2800" b="1" dirty="0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Calibri"/>
              </a:rPr>
              <a:t> </a:t>
            </a:r>
            <a:r>
              <a:rPr lang="en-US" sz="2800" b="1" dirty="0" err="1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Calibri"/>
              </a:rPr>
              <a:t>Access,MySQL</a:t>
            </a:r>
            <a:r>
              <a:rPr lang="en-US" sz="2800" b="1" dirty="0" smtClean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Calibri"/>
              </a:rPr>
              <a:t> and Oracle.</a:t>
            </a:r>
            <a:endParaRPr lang="en-US" sz="2800" b="1" dirty="0">
              <a:solidFill>
                <a:schemeClr val="dk1"/>
              </a:solidFill>
              <a:latin typeface="Cambria" pitchFamily="18" charset="0"/>
              <a:ea typeface="Cambria" pitchFamily="18" charset="0"/>
              <a:cs typeface="Times New Roman" pitchFamily="18" charset="0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i="0" u="none" strike="noStrike" cap="none" dirty="0">
              <a:solidFill>
                <a:schemeClr val="dk1"/>
              </a:solidFill>
              <a:latin typeface="Calibri"/>
              <a:ea typeface="Cambria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solidFill>
                <a:schemeClr val="dk1"/>
              </a:solidFill>
              <a:latin typeface="Calibri"/>
              <a:ea typeface="Cambria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i="0" u="none" strike="noStrike" cap="none" dirty="0">
              <a:solidFill>
                <a:schemeClr val="dk1"/>
              </a:solidFill>
              <a:latin typeface="Calibri"/>
              <a:ea typeface="Cambria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43200" y="953310"/>
            <a:ext cx="116342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000" b="1" u="sng" dirty="0">
                <a:latin typeface="Cambria" pitchFamily="18" charset="0"/>
                <a:ea typeface="Cambria" pitchFamily="18" charset="0"/>
                <a:cs typeface="Cambria"/>
                <a:sym typeface="Cambria"/>
              </a:rPr>
              <a:t>Types Of Databases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910" y="155642"/>
            <a:ext cx="11682920" cy="987357"/>
          </a:xfrm>
        </p:spPr>
        <p:txBody>
          <a:bodyPr/>
          <a:lstStyle/>
          <a:p>
            <a:r>
              <a:rPr lang="en-US" dirty="0" smtClean="0">
                <a:latin typeface="Cambria" pitchFamily="18" charset="0"/>
                <a:ea typeface="Cambria" pitchFamily="18" charset="0"/>
              </a:rPr>
              <a:t>ELEMENTS OF DBMS</a:t>
            </a:r>
            <a:endParaRPr lang="en-IN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16566204" cy="7018506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b="1" dirty="0" smtClean="0">
                <a:latin typeface="Cambria" pitchFamily="18" charset="0"/>
                <a:ea typeface="Cambria" pitchFamily="18" charset="0"/>
              </a:rPr>
              <a:t>Field </a:t>
            </a:r>
            <a:r>
              <a:rPr lang="en-US" b="1" dirty="0" smtClean="0">
                <a:latin typeface="Cambria" pitchFamily="18" charset="0"/>
                <a:ea typeface="Cambria" pitchFamily="18" charset="0"/>
              </a:rPr>
              <a:t>– column in a table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latin typeface="Cambria" pitchFamily="18" charset="0"/>
                <a:ea typeface="Cambria" pitchFamily="18" charset="0"/>
              </a:rPr>
              <a:t>Record – Row in a table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latin typeface="Cambria" pitchFamily="18" charset="0"/>
                <a:ea typeface="Cambria" pitchFamily="18" charset="0"/>
              </a:rPr>
              <a:t>Data – Facts and information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latin typeface="Cambria" pitchFamily="18" charset="0"/>
                <a:ea typeface="Cambria" pitchFamily="18" charset="0"/>
              </a:rPr>
              <a:t>Query-Retrieves data from database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latin typeface="Cambria" pitchFamily="18" charset="0"/>
                <a:ea typeface="Cambria" pitchFamily="18" charset="0"/>
              </a:rPr>
              <a:t>Form-It facilitates the users input data and passes data to the associated table and query.</a:t>
            </a:r>
            <a:endParaRPr lang="en-US" b="1" dirty="0" smtClean="0">
              <a:latin typeface="Cambria" pitchFamily="18" charset="0"/>
              <a:ea typeface="Cambria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b="1" dirty="0" smtClean="0">
                <a:latin typeface="Cambria" pitchFamily="18" charset="0"/>
                <a:ea typeface="Cambria" pitchFamily="18" charset="0"/>
              </a:rPr>
              <a:t>Report-Displays the output.</a:t>
            </a:r>
            <a:endParaRPr lang="en-IN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/>
          <p:nvPr/>
        </p:nvSpPr>
        <p:spPr>
          <a:xfrm>
            <a:off x="7284019" y="9251434"/>
            <a:ext cx="110039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4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sz="1400" dirty="0">
                <a:solidFill>
                  <a:schemeClr val="dk1"/>
                </a:solidFill>
              </a:rPr>
              <a:t>17.6.2023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122" name="Google Shape;122;p4"/>
          <p:cNvSpPr txBox="1">
            <a:spLocks noGrp="1"/>
          </p:cNvSpPr>
          <p:nvPr>
            <p:ph type="ftr" idx="11"/>
          </p:nvPr>
        </p:nvSpPr>
        <p:spPr>
          <a:xfrm>
            <a:off x="5486400" y="9639300"/>
            <a:ext cx="76200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Database introduction/AI/ABINAYA/COMPUTER/SNS ACADEMY</a:t>
            </a:r>
            <a:endParaRPr lang="en-US"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3" name="Google Shape;123;p4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6</a:t>
            </a:fld>
            <a:r>
              <a:rPr lang="en-US" sz="1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/6</a:t>
            </a:r>
            <a:endParaRPr sz="14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4" name="Google Shape;124;p4"/>
          <p:cNvSpPr/>
          <p:nvPr/>
        </p:nvSpPr>
        <p:spPr>
          <a:xfrm>
            <a:off x="3810000" y="3086100"/>
            <a:ext cx="11844130" cy="5539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3200" b="1" u="sng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57200" marR="0" lvl="0" indent="-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Eliminate duplication of data</a:t>
            </a:r>
          </a:p>
          <a:p>
            <a:pPr marL="457200" marR="0" lvl="0" indent="-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i="0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User-Friendly</a:t>
            </a:r>
          </a:p>
          <a:p>
            <a:pPr marL="457200" marR="0" lvl="0" indent="-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Data-Shat-ring</a:t>
            </a:r>
          </a:p>
          <a:p>
            <a:pPr marL="457200" marR="0" lvl="0" indent="-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i="0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Data</a:t>
            </a: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-Security</a:t>
            </a:r>
          </a:p>
          <a:p>
            <a:pPr marL="457200" marR="0" lvl="0" indent="-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i="0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Data-Integrity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sng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57600" y="1201843"/>
            <a:ext cx="115175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400" b="1" u="sng" dirty="0">
                <a:latin typeface="Cambria"/>
                <a:ea typeface="Cambria"/>
                <a:cs typeface="Cambria"/>
                <a:sym typeface="Cambria"/>
              </a:rPr>
              <a:t>ADVANTAGES  OF DBMS</a:t>
            </a:r>
          </a:p>
        </p:txBody>
      </p:sp>
    </p:spTree>
    <p:extLst>
      <p:ext uri="{BB962C8B-B14F-4D97-AF65-F5344CB8AC3E}">
        <p14:creationId xmlns:p14="http://schemas.microsoft.com/office/powerpoint/2010/main" val="1530336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139</Words>
  <Application>Microsoft Office PowerPoint</Application>
  <PresentationFormat>Custom</PresentationFormat>
  <Paragraphs>65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ELEMENTS OF DBMS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SNS</cp:lastModifiedBy>
  <cp:revision>11</cp:revision>
  <dcterms:created xsi:type="dcterms:W3CDTF">2006-08-16T00:00:00Z</dcterms:created>
  <dcterms:modified xsi:type="dcterms:W3CDTF">2023-06-17T07:01:10Z</dcterms:modified>
</cp:coreProperties>
</file>